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5"/>
  </p:notesMasterIdLst>
  <p:sldIdLst>
    <p:sldId id="256" r:id="rId2"/>
    <p:sldId id="554" r:id="rId3"/>
    <p:sldId id="505" r:id="rId4"/>
    <p:sldId id="258" r:id="rId5"/>
    <p:sldId id="520" r:id="rId6"/>
    <p:sldId id="552" r:id="rId7"/>
    <p:sldId id="568" r:id="rId8"/>
    <p:sldId id="569" r:id="rId9"/>
    <p:sldId id="259" r:id="rId10"/>
    <p:sldId id="319" r:id="rId11"/>
    <p:sldId id="320" r:id="rId12"/>
    <p:sldId id="557" r:id="rId13"/>
    <p:sldId id="553" r:id="rId14"/>
    <p:sldId id="298" r:id="rId15"/>
    <p:sldId id="555" r:id="rId16"/>
    <p:sldId id="302" r:id="rId17"/>
    <p:sldId id="590" r:id="rId18"/>
    <p:sldId id="591" r:id="rId19"/>
    <p:sldId id="592" r:id="rId20"/>
    <p:sldId id="593" r:id="rId21"/>
    <p:sldId id="473" r:id="rId22"/>
    <p:sldId id="525" r:id="rId23"/>
    <p:sldId id="521" r:id="rId24"/>
    <p:sldId id="594" r:id="rId25"/>
    <p:sldId id="595" r:id="rId26"/>
    <p:sldId id="596" r:id="rId27"/>
    <p:sldId id="597" r:id="rId28"/>
    <p:sldId id="598" r:id="rId29"/>
    <p:sldId id="278" r:id="rId30"/>
    <p:sldId id="522" r:id="rId31"/>
    <p:sldId id="280" r:id="rId32"/>
    <p:sldId id="281" r:id="rId33"/>
    <p:sldId id="289" r:id="rId34"/>
    <p:sldId id="291" r:id="rId35"/>
    <p:sldId id="293" r:id="rId36"/>
    <p:sldId id="294" r:id="rId37"/>
    <p:sldId id="297" r:id="rId38"/>
    <p:sldId id="599" r:id="rId39"/>
    <p:sldId id="299" r:id="rId40"/>
    <p:sldId id="300" r:id="rId41"/>
    <p:sldId id="301" r:id="rId42"/>
    <p:sldId id="600" r:id="rId43"/>
    <p:sldId id="312" r:id="rId44"/>
    <p:sldId id="313"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361" r:id="rId65"/>
    <p:sldId id="362" r:id="rId66"/>
    <p:sldId id="363" r:id="rId67"/>
    <p:sldId id="364" r:id="rId68"/>
    <p:sldId id="370" r:id="rId69"/>
    <p:sldId id="537" r:id="rId70"/>
    <p:sldId id="538" r:id="rId71"/>
    <p:sldId id="539" r:id="rId72"/>
    <p:sldId id="540" r:id="rId73"/>
    <p:sldId id="541" r:id="rId74"/>
    <p:sldId id="542" r:id="rId75"/>
    <p:sldId id="543" r:id="rId76"/>
    <p:sldId id="544" r:id="rId77"/>
    <p:sldId id="601" r:id="rId78"/>
    <p:sldId id="602" r:id="rId79"/>
    <p:sldId id="545" r:id="rId80"/>
    <p:sldId id="551" r:id="rId81"/>
    <p:sldId id="261" r:id="rId82"/>
    <p:sldId id="262" r:id="rId83"/>
    <p:sldId id="474" r:id="rId84"/>
    <p:sldId id="472" r:id="rId85"/>
    <p:sldId id="523" r:id="rId86"/>
    <p:sldId id="477" r:id="rId87"/>
    <p:sldId id="524" r:id="rId88"/>
    <p:sldId id="556" r:id="rId89"/>
    <p:sldId id="549" r:id="rId90"/>
    <p:sldId id="547" r:id="rId91"/>
    <p:sldId id="548" r:id="rId92"/>
    <p:sldId id="546" r:id="rId93"/>
    <p:sldId id="499" r:id="rId94"/>
    <p:sldId id="550" r:id="rId95"/>
    <p:sldId id="498" r:id="rId96"/>
    <p:sldId id="513" r:id="rId97"/>
    <p:sldId id="500" r:id="rId98"/>
    <p:sldId id="279" r:id="rId99"/>
    <p:sldId id="502" r:id="rId100"/>
    <p:sldId id="503" r:id="rId101"/>
    <p:sldId id="558" r:id="rId102"/>
    <p:sldId id="257" r:id="rId103"/>
    <p:sldId id="501" r:id="rId104"/>
    <p:sldId id="603" r:id="rId105"/>
    <p:sldId id="564" r:id="rId106"/>
    <p:sldId id="265" r:id="rId107"/>
    <p:sldId id="571" r:id="rId108"/>
    <p:sldId id="572" r:id="rId109"/>
    <p:sldId id="573" r:id="rId110"/>
    <p:sldId id="574" r:id="rId111"/>
    <p:sldId id="575" r:id="rId112"/>
    <p:sldId id="576" r:id="rId113"/>
    <p:sldId id="260" r:id="rId114"/>
    <p:sldId id="577" r:id="rId115"/>
    <p:sldId id="578" r:id="rId116"/>
    <p:sldId id="263" r:id="rId117"/>
    <p:sldId id="264" r:id="rId118"/>
    <p:sldId id="604" r:id="rId119"/>
    <p:sldId id="266" r:id="rId120"/>
    <p:sldId id="267" r:id="rId121"/>
    <p:sldId id="268" r:id="rId122"/>
    <p:sldId id="269" r:id="rId123"/>
    <p:sldId id="270" r:id="rId124"/>
    <p:sldId id="271" r:id="rId125"/>
    <p:sldId id="272" r:id="rId126"/>
    <p:sldId id="275" r:id="rId127"/>
    <p:sldId id="276" r:id="rId128"/>
    <p:sldId id="277" r:id="rId129"/>
    <p:sldId id="605" r:id="rId130"/>
    <p:sldId id="565" r:id="rId131"/>
    <p:sldId id="566" r:id="rId132"/>
    <p:sldId id="567" r:id="rId133"/>
    <p:sldId id="570" r:id="rId1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p:normalViewPr>
  <p:slideViewPr>
    <p:cSldViewPr snapToGrid="0">
      <p:cViewPr varScale="1">
        <p:scale>
          <a:sx n="72" d="100"/>
          <a:sy n="72" d="100"/>
        </p:scale>
        <p:origin x="696" y="78"/>
      </p:cViewPr>
      <p:guideLst/>
    </p:cSldViewPr>
  </p:slideViewPr>
  <p:notesTextViewPr>
    <p:cViewPr>
      <p:scale>
        <a:sx n="1" d="1"/>
        <a:sy n="1" d="1"/>
      </p:scale>
      <p:origin x="0" y="0"/>
    </p:cViewPr>
  </p:notesTextViewPr>
  <p:sorterViewPr>
    <p:cViewPr>
      <p:scale>
        <a:sx n="100" d="100"/>
        <a:sy n="100" d="100"/>
      </p:scale>
      <p:origin x="0" y="-4715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BFDD0-A8F7-4641-B2E9-13842A93A2DF}" type="datetimeFigureOut">
              <a:rPr lang="en-IN" smtClean="0"/>
              <a:t>31-01-2021</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E264D-8733-42E7-B9B4-ADC69D96B196}" type="slidenum">
              <a:rPr lang="en-IN" smtClean="0"/>
              <a:t>‹#›</a:t>
            </a:fld>
            <a:endParaRPr lang="en-IN" dirty="0"/>
          </a:p>
        </p:txBody>
      </p:sp>
    </p:spTree>
    <p:extLst>
      <p:ext uri="{BB962C8B-B14F-4D97-AF65-F5344CB8AC3E}">
        <p14:creationId xmlns:p14="http://schemas.microsoft.com/office/powerpoint/2010/main" val="36589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10</a:t>
            </a:fld>
            <a:endParaRPr lang="en-IN" dirty="0"/>
          </a:p>
        </p:txBody>
      </p:sp>
    </p:spTree>
    <p:extLst>
      <p:ext uri="{BB962C8B-B14F-4D97-AF65-F5344CB8AC3E}">
        <p14:creationId xmlns:p14="http://schemas.microsoft.com/office/powerpoint/2010/main" val="2346565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ad02265263_0_11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293" name="Google Shape;293;gad02265263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26c9256cb_2_186: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300" name="Google Shape;300;ga26c9256cb_2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26c9256cb_6_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367" name="Google Shape;367;ga26c9256cb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ad02265263_1_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380" name="Google Shape;380;gad02265263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ad37dc10ef_0_1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392" name="Google Shape;392;gad37dc10e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ad37dc10ef_0_52: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471" name="Google Shape;471;gad37dc10e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ad02265263_1_62: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485" name="Google Shape;485;gad02265263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d02265263_1_7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04" name="Google Shape;504;gad02265263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ad37dc10ef_0_59: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15" name="Google Shape;515;gad37dc10e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a26c9256cb_2_309: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47" name="Google Shape;547;ga26c9256cb_2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11</a:t>
            </a:fld>
            <a:endParaRPr lang="en-IN" dirty="0"/>
          </a:p>
        </p:txBody>
      </p:sp>
    </p:spTree>
    <p:extLst>
      <p:ext uri="{BB962C8B-B14F-4D97-AF65-F5344CB8AC3E}">
        <p14:creationId xmlns:p14="http://schemas.microsoft.com/office/powerpoint/2010/main" val="1955226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ad02265263_1_9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55" name="Google Shape;555;gad02265263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a26c9256cb_2_321: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64" name="Google Shape;564;ga26c9256cb_2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d02265263_1_107: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77" name="Google Shape;577;gad02265263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ad02265263_1_119: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88" name="Google Shape;588;gad02265263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a26c9256cb_6_8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600" name="Google Shape;600;ga26c9256cb_6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a26c9256cb_2_384: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695" name="Google Shape;695;ga26c9256cb_2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ad37dc10ef_1_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712" name="Google Shape;712;gad37dc10e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a26c9256cb_2_443: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891" name="Google Shape;891;ga26c9256cb_2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ad02265263_0_13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08" name="Google Shape;908;gad02265263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ad37dc10ef_0_7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19" name="Google Shape;919;gad37dc10e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ad02265263_1_9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55" name="Google Shape;555;gad02265263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a26c9256cb_2_460: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30" name="Google Shape;930;ga26c9256cb_2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a26c9256cb_8_4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39" name="Google Shape;939;ga26c9256cb_8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ad02265263_0_15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46" name="Google Shape;946;gad02265263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a26c9256cb_2_469: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53" name="Google Shape;953;ga26c9256cb_2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ad02265263_0_162: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66" name="Google Shape;966;gad0226526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a26c9256cb_2_484: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79" name="Google Shape;979;ga26c9256cb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ad02265263_2_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88" name="Google Shape;988;gad02265263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a26c9256cb_2_497: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97" name="Google Shape;997;ga26c9256cb_2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ad02265263_2_14: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10" name="Google Shape;1010;gad02265263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ad37dc10ef_0_8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21" name="Google Shape;1021;gad37dc10e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a26c9256cb_6_8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600" name="Google Shape;600;ga26c9256cb_6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a26c9256cb_2_512: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33" name="Google Shape;1033;ga26c9256cb_2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ad02265263_2_27: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42" name="Google Shape;1042;gad02265263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a26c9256cb_2_519: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50" name="Google Shape;1050;ga26c9256cb_2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ad02265263_2_37: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67" name="Google Shape;1067;gad02265263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26c9256cb_2_535: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78" name="Google Shape;1078;ga26c9256cb_2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ad02265263_2_5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87" name="Google Shape;1087;gad02265263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a26c9256cb_2_625: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00" name="Google Shape;1200;ga26c9256cb_2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ad02265263_2_151: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17" name="Google Shape;1217;gad02265263_2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a26c9256cb_2_641: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28" name="Google Shape;1228;ga26c9256cb_2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ad02265263_0_17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36" name="Google Shape;1236;gad02265263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26c9256cb_2_38: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0" name="Google Shape;90;ga26c9256cb_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d02265263_0_205: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305" name="Google Shape;1305;gad02265263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ca924927f_2_34: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86" name="Google Shape;86;gaca924927f_2_3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ca924927f_2_42: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94" name="Google Shape;94;gaca924927f_2_4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ca924927f_2_59: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12" name="Google Shape;112;gaca924927f_2_59: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ca924927f_2_65: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19" name="Google Shape;119;gaca924927f_2_65: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ca924927f_2_84: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39" name="Google Shape;139;gaca924927f_2_8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aca9249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aca9249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da3e7cc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da3e7cc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ca924927f_2_96: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71" name="Google Shape;171;gaca924927f_2_96: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e97755cd5_1_0:notes"/>
          <p:cNvSpPr txBox="1">
            <a:spLocks noGrp="1"/>
          </p:cNvSpPr>
          <p:nvPr>
            <p:ph type="body" idx="1"/>
          </p:nvPr>
        </p:nvSpPr>
        <p:spPr>
          <a:xfrm>
            <a:off x="685787" y="4343393"/>
            <a:ext cx="5486400" cy="4114800"/>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81" name="Google Shape;181;gae97755cd5_1_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26c9256cb_2_117: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87" name="Google Shape;187;ga26c9256cb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ca924927f_2_105: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92" name="Google Shape;192;gaca924927f_2_105: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ca924927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ca92492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d02265263_0_58: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201" name="Google Shape;201;gad0226526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ad02265263_0_102: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276" name="Google Shape;276;gad0226526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a26c9256cb_2_179: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286" name="Google Shape;286;ga26c9256cb_2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7269-731F-41E8-BFCB-1FDEA1A120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650C18B-DBE9-4FA3-B02C-9081150580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355CFBF-A405-46DD-8B95-D1356D45FE2B}"/>
              </a:ext>
            </a:extLst>
          </p:cNvPr>
          <p:cNvSpPr>
            <a:spLocks noGrp="1"/>
          </p:cNvSpPr>
          <p:nvPr>
            <p:ph type="dt" sz="half" idx="10"/>
          </p:nvPr>
        </p:nvSpPr>
        <p:spPr/>
        <p:txBody>
          <a:bodyPr/>
          <a:lstStyle/>
          <a:p>
            <a:fld id="{2A080712-79D5-4B90-8DA2-84FF7653B9B9}" type="datetimeFigureOut">
              <a:rPr lang="en-IN" smtClean="0"/>
              <a:t>31-01-2021</a:t>
            </a:fld>
            <a:endParaRPr lang="en-IN" dirty="0"/>
          </a:p>
        </p:txBody>
      </p:sp>
      <p:sp>
        <p:nvSpPr>
          <p:cNvPr id="5" name="Footer Placeholder 4">
            <a:extLst>
              <a:ext uri="{FF2B5EF4-FFF2-40B4-BE49-F238E27FC236}">
                <a16:creationId xmlns:a16="http://schemas.microsoft.com/office/drawing/2014/main" id="{8B718C29-7A89-40C3-BC3C-23A19AB65E7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80EA189D-B759-42AA-9002-58391C9ABBB8}"/>
              </a:ext>
            </a:extLst>
          </p:cNvPr>
          <p:cNvSpPr>
            <a:spLocks noGrp="1"/>
          </p:cNvSpPr>
          <p:nvPr>
            <p:ph type="sldNum" sz="quarter" idx="12"/>
          </p:nvPr>
        </p:nvSpPr>
        <p:spPr/>
        <p:txBody>
          <a:bodyPr/>
          <a:lstStyle/>
          <a:p>
            <a:fld id="{CEF1B423-7AEB-415A-917F-B9230B370942}" type="slidenum">
              <a:rPr lang="en-IN" smtClean="0"/>
              <a:t>‹#›</a:t>
            </a:fld>
            <a:endParaRPr lang="en-IN" dirty="0"/>
          </a:p>
        </p:txBody>
      </p:sp>
    </p:spTree>
    <p:extLst>
      <p:ext uri="{BB962C8B-B14F-4D97-AF65-F5344CB8AC3E}">
        <p14:creationId xmlns:p14="http://schemas.microsoft.com/office/powerpoint/2010/main" val="157884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0D75-F151-4FA0-A587-C432A1CF698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BB7FE24-5E87-4681-8B63-7C9D33A3A6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3637C91-4F28-4B14-A0EF-6DF1B2CC8CAF}"/>
              </a:ext>
            </a:extLst>
          </p:cNvPr>
          <p:cNvSpPr>
            <a:spLocks noGrp="1"/>
          </p:cNvSpPr>
          <p:nvPr>
            <p:ph type="dt" sz="half" idx="10"/>
          </p:nvPr>
        </p:nvSpPr>
        <p:spPr/>
        <p:txBody>
          <a:bodyPr/>
          <a:lstStyle/>
          <a:p>
            <a:fld id="{2A080712-79D5-4B90-8DA2-84FF7653B9B9}" type="datetimeFigureOut">
              <a:rPr lang="en-IN" smtClean="0"/>
              <a:t>31-01-2021</a:t>
            </a:fld>
            <a:endParaRPr lang="en-IN" dirty="0"/>
          </a:p>
        </p:txBody>
      </p:sp>
      <p:sp>
        <p:nvSpPr>
          <p:cNvPr id="5" name="Footer Placeholder 4">
            <a:extLst>
              <a:ext uri="{FF2B5EF4-FFF2-40B4-BE49-F238E27FC236}">
                <a16:creationId xmlns:a16="http://schemas.microsoft.com/office/drawing/2014/main" id="{A2669D4D-61D2-4790-A29D-B848FD338B1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1D16E0C-78C7-4B92-9705-66BA452DFE47}"/>
              </a:ext>
            </a:extLst>
          </p:cNvPr>
          <p:cNvSpPr>
            <a:spLocks noGrp="1"/>
          </p:cNvSpPr>
          <p:nvPr>
            <p:ph type="sldNum" sz="quarter" idx="12"/>
          </p:nvPr>
        </p:nvSpPr>
        <p:spPr/>
        <p:txBody>
          <a:bodyPr/>
          <a:lstStyle/>
          <a:p>
            <a:fld id="{CEF1B423-7AEB-415A-917F-B9230B370942}" type="slidenum">
              <a:rPr lang="en-IN" smtClean="0"/>
              <a:t>‹#›</a:t>
            </a:fld>
            <a:endParaRPr lang="en-IN" dirty="0"/>
          </a:p>
        </p:txBody>
      </p:sp>
    </p:spTree>
    <p:extLst>
      <p:ext uri="{BB962C8B-B14F-4D97-AF65-F5344CB8AC3E}">
        <p14:creationId xmlns:p14="http://schemas.microsoft.com/office/powerpoint/2010/main" val="266138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54F56E-A8AA-4B31-80ED-217192C131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AB88E41-FECF-42D4-89E3-712BFB9590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4FB216-59DF-4659-B2C7-82B932368C96}"/>
              </a:ext>
            </a:extLst>
          </p:cNvPr>
          <p:cNvSpPr>
            <a:spLocks noGrp="1"/>
          </p:cNvSpPr>
          <p:nvPr>
            <p:ph type="dt" sz="half" idx="10"/>
          </p:nvPr>
        </p:nvSpPr>
        <p:spPr/>
        <p:txBody>
          <a:bodyPr/>
          <a:lstStyle/>
          <a:p>
            <a:fld id="{2A080712-79D5-4B90-8DA2-84FF7653B9B9}" type="datetimeFigureOut">
              <a:rPr lang="en-IN" smtClean="0"/>
              <a:t>31-01-2021</a:t>
            </a:fld>
            <a:endParaRPr lang="en-IN" dirty="0"/>
          </a:p>
        </p:txBody>
      </p:sp>
      <p:sp>
        <p:nvSpPr>
          <p:cNvPr id="5" name="Footer Placeholder 4">
            <a:extLst>
              <a:ext uri="{FF2B5EF4-FFF2-40B4-BE49-F238E27FC236}">
                <a16:creationId xmlns:a16="http://schemas.microsoft.com/office/drawing/2014/main" id="{6D3C789A-DB1A-40D3-B73E-9F91CA023B8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C3014774-0DA0-46EB-8BD5-DD126CDF7BE2}"/>
              </a:ext>
            </a:extLst>
          </p:cNvPr>
          <p:cNvSpPr>
            <a:spLocks noGrp="1"/>
          </p:cNvSpPr>
          <p:nvPr>
            <p:ph type="sldNum" sz="quarter" idx="12"/>
          </p:nvPr>
        </p:nvSpPr>
        <p:spPr/>
        <p:txBody>
          <a:bodyPr/>
          <a:lstStyle/>
          <a:p>
            <a:fld id="{CEF1B423-7AEB-415A-917F-B9230B370942}" type="slidenum">
              <a:rPr lang="en-IN" smtClean="0"/>
              <a:t>‹#›</a:t>
            </a:fld>
            <a:endParaRPr lang="en-IN" dirty="0"/>
          </a:p>
        </p:txBody>
      </p:sp>
    </p:spTree>
    <p:extLst>
      <p:ext uri="{BB962C8B-B14F-4D97-AF65-F5344CB8AC3E}">
        <p14:creationId xmlns:p14="http://schemas.microsoft.com/office/powerpoint/2010/main" val="61023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2FBA-5EE9-4783-B4D7-B7BBD19E7F0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616BC2D-69F3-4F83-AFCF-F72450E177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3CFDC74-A6EF-4715-8D29-0ED7888BCF5F}"/>
              </a:ext>
            </a:extLst>
          </p:cNvPr>
          <p:cNvSpPr>
            <a:spLocks noGrp="1"/>
          </p:cNvSpPr>
          <p:nvPr>
            <p:ph type="dt" sz="half" idx="10"/>
          </p:nvPr>
        </p:nvSpPr>
        <p:spPr/>
        <p:txBody>
          <a:bodyPr/>
          <a:lstStyle/>
          <a:p>
            <a:fld id="{2A080712-79D5-4B90-8DA2-84FF7653B9B9}" type="datetimeFigureOut">
              <a:rPr lang="en-IN" smtClean="0"/>
              <a:t>31-01-2021</a:t>
            </a:fld>
            <a:endParaRPr lang="en-IN" dirty="0"/>
          </a:p>
        </p:txBody>
      </p:sp>
      <p:sp>
        <p:nvSpPr>
          <p:cNvPr id="5" name="Footer Placeholder 4">
            <a:extLst>
              <a:ext uri="{FF2B5EF4-FFF2-40B4-BE49-F238E27FC236}">
                <a16:creationId xmlns:a16="http://schemas.microsoft.com/office/drawing/2014/main" id="{A57E3BB0-93B9-4E78-A85A-C528D1BDE26B}"/>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F32FA0A-037E-40FF-8799-877ACDDCA097}"/>
              </a:ext>
            </a:extLst>
          </p:cNvPr>
          <p:cNvSpPr>
            <a:spLocks noGrp="1"/>
          </p:cNvSpPr>
          <p:nvPr>
            <p:ph type="sldNum" sz="quarter" idx="12"/>
          </p:nvPr>
        </p:nvSpPr>
        <p:spPr/>
        <p:txBody>
          <a:bodyPr/>
          <a:lstStyle/>
          <a:p>
            <a:fld id="{CEF1B423-7AEB-415A-917F-B9230B370942}" type="slidenum">
              <a:rPr lang="en-IN" smtClean="0"/>
              <a:t>‹#›</a:t>
            </a:fld>
            <a:endParaRPr lang="en-IN" dirty="0"/>
          </a:p>
        </p:txBody>
      </p:sp>
    </p:spTree>
    <p:extLst>
      <p:ext uri="{BB962C8B-B14F-4D97-AF65-F5344CB8AC3E}">
        <p14:creationId xmlns:p14="http://schemas.microsoft.com/office/powerpoint/2010/main" val="184799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30368-BDF1-4F07-AA4D-EBCEB04F54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1EA3A1E-778E-4002-9EAF-7143D656C4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90E23C-810E-411E-B11E-B8C39BAF84C8}"/>
              </a:ext>
            </a:extLst>
          </p:cNvPr>
          <p:cNvSpPr>
            <a:spLocks noGrp="1"/>
          </p:cNvSpPr>
          <p:nvPr>
            <p:ph type="dt" sz="half" idx="10"/>
          </p:nvPr>
        </p:nvSpPr>
        <p:spPr/>
        <p:txBody>
          <a:bodyPr/>
          <a:lstStyle/>
          <a:p>
            <a:fld id="{2A080712-79D5-4B90-8DA2-84FF7653B9B9}" type="datetimeFigureOut">
              <a:rPr lang="en-IN" smtClean="0"/>
              <a:t>31-01-2021</a:t>
            </a:fld>
            <a:endParaRPr lang="en-IN" dirty="0"/>
          </a:p>
        </p:txBody>
      </p:sp>
      <p:sp>
        <p:nvSpPr>
          <p:cNvPr id="5" name="Footer Placeholder 4">
            <a:extLst>
              <a:ext uri="{FF2B5EF4-FFF2-40B4-BE49-F238E27FC236}">
                <a16:creationId xmlns:a16="http://schemas.microsoft.com/office/drawing/2014/main" id="{605866B5-15C4-4F73-988E-7FFCA94730AB}"/>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D79F65A-8F1E-427E-BB75-6B244D2C8485}"/>
              </a:ext>
            </a:extLst>
          </p:cNvPr>
          <p:cNvSpPr>
            <a:spLocks noGrp="1"/>
          </p:cNvSpPr>
          <p:nvPr>
            <p:ph type="sldNum" sz="quarter" idx="12"/>
          </p:nvPr>
        </p:nvSpPr>
        <p:spPr/>
        <p:txBody>
          <a:bodyPr/>
          <a:lstStyle/>
          <a:p>
            <a:fld id="{CEF1B423-7AEB-415A-917F-B9230B370942}" type="slidenum">
              <a:rPr lang="en-IN" smtClean="0"/>
              <a:t>‹#›</a:t>
            </a:fld>
            <a:endParaRPr lang="en-IN" dirty="0"/>
          </a:p>
        </p:txBody>
      </p:sp>
    </p:spTree>
    <p:extLst>
      <p:ext uri="{BB962C8B-B14F-4D97-AF65-F5344CB8AC3E}">
        <p14:creationId xmlns:p14="http://schemas.microsoft.com/office/powerpoint/2010/main" val="7097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524A-5DE8-4934-B29C-11B1157B17E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CACA03-947F-46D6-850F-BD3924C694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5D836E9-D9AB-4C57-9827-086D4C76C9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D2E247E-0BEA-4C32-B290-099CE785AA6C}"/>
              </a:ext>
            </a:extLst>
          </p:cNvPr>
          <p:cNvSpPr>
            <a:spLocks noGrp="1"/>
          </p:cNvSpPr>
          <p:nvPr>
            <p:ph type="dt" sz="half" idx="10"/>
          </p:nvPr>
        </p:nvSpPr>
        <p:spPr/>
        <p:txBody>
          <a:bodyPr/>
          <a:lstStyle/>
          <a:p>
            <a:fld id="{2A080712-79D5-4B90-8DA2-84FF7653B9B9}" type="datetimeFigureOut">
              <a:rPr lang="en-IN" smtClean="0"/>
              <a:t>31-01-2021</a:t>
            </a:fld>
            <a:endParaRPr lang="en-IN" dirty="0"/>
          </a:p>
        </p:txBody>
      </p:sp>
      <p:sp>
        <p:nvSpPr>
          <p:cNvPr id="6" name="Footer Placeholder 5">
            <a:extLst>
              <a:ext uri="{FF2B5EF4-FFF2-40B4-BE49-F238E27FC236}">
                <a16:creationId xmlns:a16="http://schemas.microsoft.com/office/drawing/2014/main" id="{DF27B1EB-E778-4A39-BB27-5DD2D9D3474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0146741F-A8A0-4CEF-93CF-1E2A4143815B}"/>
              </a:ext>
            </a:extLst>
          </p:cNvPr>
          <p:cNvSpPr>
            <a:spLocks noGrp="1"/>
          </p:cNvSpPr>
          <p:nvPr>
            <p:ph type="sldNum" sz="quarter" idx="12"/>
          </p:nvPr>
        </p:nvSpPr>
        <p:spPr/>
        <p:txBody>
          <a:bodyPr/>
          <a:lstStyle/>
          <a:p>
            <a:fld id="{CEF1B423-7AEB-415A-917F-B9230B370942}" type="slidenum">
              <a:rPr lang="en-IN" smtClean="0"/>
              <a:t>‹#›</a:t>
            </a:fld>
            <a:endParaRPr lang="en-IN" dirty="0"/>
          </a:p>
        </p:txBody>
      </p:sp>
    </p:spTree>
    <p:extLst>
      <p:ext uri="{BB962C8B-B14F-4D97-AF65-F5344CB8AC3E}">
        <p14:creationId xmlns:p14="http://schemas.microsoft.com/office/powerpoint/2010/main" val="359701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AC42-40E7-4BDE-8C6E-FFAFE69A696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55723D3-3553-45E4-9A2C-78AFE79EE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6AEEBB-D6F2-447B-B75F-05884BDB5A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A58B9B9-FEBC-466D-9C6E-7120F3418A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972A21-00BF-4E9E-9490-5B786EE541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DB59EC7-B648-4FAF-B50C-C7052BEDDDE2}"/>
              </a:ext>
            </a:extLst>
          </p:cNvPr>
          <p:cNvSpPr>
            <a:spLocks noGrp="1"/>
          </p:cNvSpPr>
          <p:nvPr>
            <p:ph type="dt" sz="half" idx="10"/>
          </p:nvPr>
        </p:nvSpPr>
        <p:spPr/>
        <p:txBody>
          <a:bodyPr/>
          <a:lstStyle/>
          <a:p>
            <a:fld id="{2A080712-79D5-4B90-8DA2-84FF7653B9B9}" type="datetimeFigureOut">
              <a:rPr lang="en-IN" smtClean="0"/>
              <a:t>31-01-2021</a:t>
            </a:fld>
            <a:endParaRPr lang="en-IN" dirty="0"/>
          </a:p>
        </p:txBody>
      </p:sp>
      <p:sp>
        <p:nvSpPr>
          <p:cNvPr id="8" name="Footer Placeholder 7">
            <a:extLst>
              <a:ext uri="{FF2B5EF4-FFF2-40B4-BE49-F238E27FC236}">
                <a16:creationId xmlns:a16="http://schemas.microsoft.com/office/drawing/2014/main" id="{1AB35BAC-13E9-49EA-9D0F-7E3824B5EA52}"/>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F1B5C7C8-AE34-4E65-8D32-E26F9B961765}"/>
              </a:ext>
            </a:extLst>
          </p:cNvPr>
          <p:cNvSpPr>
            <a:spLocks noGrp="1"/>
          </p:cNvSpPr>
          <p:nvPr>
            <p:ph type="sldNum" sz="quarter" idx="12"/>
          </p:nvPr>
        </p:nvSpPr>
        <p:spPr/>
        <p:txBody>
          <a:bodyPr/>
          <a:lstStyle/>
          <a:p>
            <a:fld id="{CEF1B423-7AEB-415A-917F-B9230B370942}" type="slidenum">
              <a:rPr lang="en-IN" smtClean="0"/>
              <a:t>‹#›</a:t>
            </a:fld>
            <a:endParaRPr lang="en-IN" dirty="0"/>
          </a:p>
        </p:txBody>
      </p:sp>
    </p:spTree>
    <p:extLst>
      <p:ext uri="{BB962C8B-B14F-4D97-AF65-F5344CB8AC3E}">
        <p14:creationId xmlns:p14="http://schemas.microsoft.com/office/powerpoint/2010/main" val="326852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DA11-18C4-44BD-8E7F-EA1C9AC4768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8D10669-53B1-499D-86A0-32A6DDA19447}"/>
              </a:ext>
            </a:extLst>
          </p:cNvPr>
          <p:cNvSpPr>
            <a:spLocks noGrp="1"/>
          </p:cNvSpPr>
          <p:nvPr>
            <p:ph type="dt" sz="half" idx="10"/>
          </p:nvPr>
        </p:nvSpPr>
        <p:spPr/>
        <p:txBody>
          <a:bodyPr/>
          <a:lstStyle/>
          <a:p>
            <a:fld id="{2A080712-79D5-4B90-8DA2-84FF7653B9B9}" type="datetimeFigureOut">
              <a:rPr lang="en-IN" smtClean="0"/>
              <a:t>31-01-2021</a:t>
            </a:fld>
            <a:endParaRPr lang="en-IN" dirty="0"/>
          </a:p>
        </p:txBody>
      </p:sp>
      <p:sp>
        <p:nvSpPr>
          <p:cNvPr id="4" name="Footer Placeholder 3">
            <a:extLst>
              <a:ext uri="{FF2B5EF4-FFF2-40B4-BE49-F238E27FC236}">
                <a16:creationId xmlns:a16="http://schemas.microsoft.com/office/drawing/2014/main" id="{3BE0CCE0-0CD9-48BD-A115-7E1B7FDB0BE0}"/>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56C1B700-62E3-423C-8ECA-A6B49305FE27}"/>
              </a:ext>
            </a:extLst>
          </p:cNvPr>
          <p:cNvSpPr>
            <a:spLocks noGrp="1"/>
          </p:cNvSpPr>
          <p:nvPr>
            <p:ph type="sldNum" sz="quarter" idx="12"/>
          </p:nvPr>
        </p:nvSpPr>
        <p:spPr/>
        <p:txBody>
          <a:bodyPr/>
          <a:lstStyle/>
          <a:p>
            <a:fld id="{CEF1B423-7AEB-415A-917F-B9230B370942}" type="slidenum">
              <a:rPr lang="en-IN" smtClean="0"/>
              <a:t>‹#›</a:t>
            </a:fld>
            <a:endParaRPr lang="en-IN" dirty="0"/>
          </a:p>
        </p:txBody>
      </p:sp>
    </p:spTree>
    <p:extLst>
      <p:ext uri="{BB962C8B-B14F-4D97-AF65-F5344CB8AC3E}">
        <p14:creationId xmlns:p14="http://schemas.microsoft.com/office/powerpoint/2010/main" val="140466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BB5B1F-7731-4024-A50C-395330F75C67}"/>
              </a:ext>
            </a:extLst>
          </p:cNvPr>
          <p:cNvSpPr>
            <a:spLocks noGrp="1"/>
          </p:cNvSpPr>
          <p:nvPr>
            <p:ph type="dt" sz="half" idx="10"/>
          </p:nvPr>
        </p:nvSpPr>
        <p:spPr/>
        <p:txBody>
          <a:bodyPr/>
          <a:lstStyle/>
          <a:p>
            <a:fld id="{2A080712-79D5-4B90-8DA2-84FF7653B9B9}" type="datetimeFigureOut">
              <a:rPr lang="en-IN" smtClean="0"/>
              <a:t>31-01-2021</a:t>
            </a:fld>
            <a:endParaRPr lang="en-IN" dirty="0"/>
          </a:p>
        </p:txBody>
      </p:sp>
      <p:sp>
        <p:nvSpPr>
          <p:cNvPr id="3" name="Footer Placeholder 2">
            <a:extLst>
              <a:ext uri="{FF2B5EF4-FFF2-40B4-BE49-F238E27FC236}">
                <a16:creationId xmlns:a16="http://schemas.microsoft.com/office/drawing/2014/main" id="{EFB20B3A-191A-4E5D-B473-99A973D2EB6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EB2D7F53-98B9-48BE-A240-6A584342BFEB}"/>
              </a:ext>
            </a:extLst>
          </p:cNvPr>
          <p:cNvSpPr>
            <a:spLocks noGrp="1"/>
          </p:cNvSpPr>
          <p:nvPr>
            <p:ph type="sldNum" sz="quarter" idx="12"/>
          </p:nvPr>
        </p:nvSpPr>
        <p:spPr/>
        <p:txBody>
          <a:bodyPr/>
          <a:lstStyle/>
          <a:p>
            <a:fld id="{CEF1B423-7AEB-415A-917F-B9230B370942}" type="slidenum">
              <a:rPr lang="en-IN" smtClean="0"/>
              <a:t>‹#›</a:t>
            </a:fld>
            <a:endParaRPr lang="en-IN" dirty="0"/>
          </a:p>
        </p:txBody>
      </p:sp>
    </p:spTree>
    <p:extLst>
      <p:ext uri="{BB962C8B-B14F-4D97-AF65-F5344CB8AC3E}">
        <p14:creationId xmlns:p14="http://schemas.microsoft.com/office/powerpoint/2010/main" val="271992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F618-6F4F-47FB-BEB7-EBD1E4AF7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A650674-DE02-45F5-8DDE-B4B9EBBFC8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63B3744-C605-46DF-89D2-E0F32B441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C4AC23-8A97-4FCA-A517-E6AFC84ECB9B}"/>
              </a:ext>
            </a:extLst>
          </p:cNvPr>
          <p:cNvSpPr>
            <a:spLocks noGrp="1"/>
          </p:cNvSpPr>
          <p:nvPr>
            <p:ph type="dt" sz="half" idx="10"/>
          </p:nvPr>
        </p:nvSpPr>
        <p:spPr/>
        <p:txBody>
          <a:bodyPr/>
          <a:lstStyle/>
          <a:p>
            <a:fld id="{2A080712-79D5-4B90-8DA2-84FF7653B9B9}" type="datetimeFigureOut">
              <a:rPr lang="en-IN" smtClean="0"/>
              <a:t>31-01-2021</a:t>
            </a:fld>
            <a:endParaRPr lang="en-IN" dirty="0"/>
          </a:p>
        </p:txBody>
      </p:sp>
      <p:sp>
        <p:nvSpPr>
          <p:cNvPr id="6" name="Footer Placeholder 5">
            <a:extLst>
              <a:ext uri="{FF2B5EF4-FFF2-40B4-BE49-F238E27FC236}">
                <a16:creationId xmlns:a16="http://schemas.microsoft.com/office/drawing/2014/main" id="{0E2DFB02-EDF3-4AF0-A8F8-E53CFFD4AA68}"/>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80BEFD3F-4D2D-4FB8-B08C-187FC7DEB36E}"/>
              </a:ext>
            </a:extLst>
          </p:cNvPr>
          <p:cNvSpPr>
            <a:spLocks noGrp="1"/>
          </p:cNvSpPr>
          <p:nvPr>
            <p:ph type="sldNum" sz="quarter" idx="12"/>
          </p:nvPr>
        </p:nvSpPr>
        <p:spPr/>
        <p:txBody>
          <a:bodyPr/>
          <a:lstStyle/>
          <a:p>
            <a:fld id="{CEF1B423-7AEB-415A-917F-B9230B370942}" type="slidenum">
              <a:rPr lang="en-IN" smtClean="0"/>
              <a:t>‹#›</a:t>
            </a:fld>
            <a:endParaRPr lang="en-IN" dirty="0"/>
          </a:p>
        </p:txBody>
      </p:sp>
    </p:spTree>
    <p:extLst>
      <p:ext uri="{BB962C8B-B14F-4D97-AF65-F5344CB8AC3E}">
        <p14:creationId xmlns:p14="http://schemas.microsoft.com/office/powerpoint/2010/main" val="66096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ECE62-0542-41B8-9F0D-0F1DA17AC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6309BBA-7927-4160-A504-C4675529D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05121ED9-7EF2-4E36-82FE-97452BC01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181FF-E0FC-4F28-9283-8E63BA283798}"/>
              </a:ext>
            </a:extLst>
          </p:cNvPr>
          <p:cNvSpPr>
            <a:spLocks noGrp="1"/>
          </p:cNvSpPr>
          <p:nvPr>
            <p:ph type="dt" sz="half" idx="10"/>
          </p:nvPr>
        </p:nvSpPr>
        <p:spPr/>
        <p:txBody>
          <a:bodyPr/>
          <a:lstStyle/>
          <a:p>
            <a:fld id="{2A080712-79D5-4B90-8DA2-84FF7653B9B9}" type="datetimeFigureOut">
              <a:rPr lang="en-IN" smtClean="0"/>
              <a:t>31-01-2021</a:t>
            </a:fld>
            <a:endParaRPr lang="en-IN" dirty="0"/>
          </a:p>
        </p:txBody>
      </p:sp>
      <p:sp>
        <p:nvSpPr>
          <p:cNvPr id="6" name="Footer Placeholder 5">
            <a:extLst>
              <a:ext uri="{FF2B5EF4-FFF2-40B4-BE49-F238E27FC236}">
                <a16:creationId xmlns:a16="http://schemas.microsoft.com/office/drawing/2014/main" id="{37D8286E-CB6D-4523-AB31-AFEF50F34880}"/>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A840FA2C-095F-4B60-B22E-BDF8147EA96A}"/>
              </a:ext>
            </a:extLst>
          </p:cNvPr>
          <p:cNvSpPr>
            <a:spLocks noGrp="1"/>
          </p:cNvSpPr>
          <p:nvPr>
            <p:ph type="sldNum" sz="quarter" idx="12"/>
          </p:nvPr>
        </p:nvSpPr>
        <p:spPr/>
        <p:txBody>
          <a:bodyPr/>
          <a:lstStyle/>
          <a:p>
            <a:fld id="{CEF1B423-7AEB-415A-917F-B9230B370942}" type="slidenum">
              <a:rPr lang="en-IN" smtClean="0"/>
              <a:t>‹#›</a:t>
            </a:fld>
            <a:endParaRPr lang="en-IN" dirty="0"/>
          </a:p>
        </p:txBody>
      </p:sp>
    </p:spTree>
    <p:extLst>
      <p:ext uri="{BB962C8B-B14F-4D97-AF65-F5344CB8AC3E}">
        <p14:creationId xmlns:p14="http://schemas.microsoft.com/office/powerpoint/2010/main" val="366920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3F184E-0A9F-4AC2-87DD-8335CBAFA2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0EEB71F-1908-481A-87B9-0A06CA9EFC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9575315-EEE3-4B80-BD16-6AAA85925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80712-79D5-4B90-8DA2-84FF7653B9B9}" type="datetimeFigureOut">
              <a:rPr lang="en-IN" smtClean="0"/>
              <a:t>31-01-2021</a:t>
            </a:fld>
            <a:endParaRPr lang="en-IN" dirty="0"/>
          </a:p>
        </p:txBody>
      </p:sp>
      <p:sp>
        <p:nvSpPr>
          <p:cNvPr id="5" name="Footer Placeholder 4">
            <a:extLst>
              <a:ext uri="{FF2B5EF4-FFF2-40B4-BE49-F238E27FC236}">
                <a16:creationId xmlns:a16="http://schemas.microsoft.com/office/drawing/2014/main" id="{C9839C0D-C947-44A0-85CD-F4EC76E961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0787AEAF-326E-4691-82D4-688D8C8865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1B423-7AEB-415A-917F-B9230B370942}" type="slidenum">
              <a:rPr lang="en-IN" smtClean="0"/>
              <a:t>‹#›</a:t>
            </a:fld>
            <a:endParaRPr lang="en-IN" dirty="0"/>
          </a:p>
        </p:txBody>
      </p:sp>
    </p:spTree>
    <p:extLst>
      <p:ext uri="{BB962C8B-B14F-4D97-AF65-F5344CB8AC3E}">
        <p14:creationId xmlns:p14="http://schemas.microsoft.com/office/powerpoint/2010/main" val="2213646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aicte-india.org/sites/default/files/MQP.pdf" TargetMode="External"/><Relationship Id="rId2" Type="http://schemas.openxmlformats.org/officeDocument/2006/relationships/hyperlink" Target="https://www.aicte-india.org/sites/default/files/ExaminationReforms.pdf"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icte-india.org/sites/default/files/MQP.pdf" TargetMode="External"/><Relationship Id="rId2" Type="http://schemas.openxmlformats.org/officeDocument/2006/relationships/hyperlink" Target="https://www.aicte-india.org/sites/default/files/ExaminationReforms.pdf"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aicte-india.org/sites/default/files/ExaminationReform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1.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F7A6-12D6-456F-A795-6E7591044543}"/>
              </a:ext>
            </a:extLst>
          </p:cNvPr>
          <p:cNvSpPr>
            <a:spLocks noGrp="1"/>
          </p:cNvSpPr>
          <p:nvPr>
            <p:ph type="ctrTitle"/>
          </p:nvPr>
        </p:nvSpPr>
        <p:spPr>
          <a:xfrm>
            <a:off x="1524000" y="304801"/>
            <a:ext cx="9144000" cy="1295399"/>
          </a:xfrm>
        </p:spPr>
        <p:txBody>
          <a:bodyPr>
            <a:normAutofit/>
          </a:bodyPr>
          <a:lstStyle/>
          <a:p>
            <a:r>
              <a:rPr lang="en-US" sz="2800" b="1" u="sng" dirty="0">
                <a:effectLst/>
                <a:latin typeface="Calibri Light" panose="020F0302020204030204" pitchFamily="34" charset="0"/>
                <a:ea typeface="Calibri" panose="020F0502020204030204" pitchFamily="34" charset="0"/>
                <a:cs typeface="Calibri Light" panose="020F0302020204030204" pitchFamily="34" charset="0"/>
              </a:rPr>
              <a:t>Orientation Webinar on Outcome Based Education and Accreditation for Program Evaluators (PEVs</a:t>
            </a:r>
            <a:r>
              <a:rPr lang="en-US" sz="2800" b="1" u="sng" dirty="0">
                <a:effectLst/>
                <a:latin typeface="Calibri" panose="020F0502020204030204" pitchFamily="34" charset="0"/>
                <a:ea typeface="Calibri" panose="020F0502020204030204" pitchFamily="34" charset="0"/>
                <a:cs typeface="Mangal" panose="02040503050203030202" pitchFamily="18" charset="0"/>
              </a:rPr>
              <a:t>)</a:t>
            </a:r>
            <a:endParaRPr lang="en-IN" sz="8000" dirty="0"/>
          </a:p>
        </p:txBody>
      </p:sp>
      <p:sp>
        <p:nvSpPr>
          <p:cNvPr id="3" name="Subtitle 2">
            <a:extLst>
              <a:ext uri="{FF2B5EF4-FFF2-40B4-BE49-F238E27FC236}">
                <a16:creationId xmlns:a16="http://schemas.microsoft.com/office/drawing/2014/main" id="{7F4BE4E8-04F0-431D-9773-86B2F07667F6}"/>
              </a:ext>
            </a:extLst>
          </p:cNvPr>
          <p:cNvSpPr>
            <a:spLocks noGrp="1"/>
          </p:cNvSpPr>
          <p:nvPr>
            <p:ph type="subTitle" idx="1"/>
          </p:nvPr>
        </p:nvSpPr>
        <p:spPr>
          <a:xfrm>
            <a:off x="1524000" y="1806222"/>
            <a:ext cx="9144000" cy="3905956"/>
          </a:xfrm>
        </p:spPr>
        <p:txBody>
          <a:bodyPr>
            <a:normAutofit/>
          </a:bodyPr>
          <a:lstStyle/>
          <a:p>
            <a:endParaRPr lang="en-US" sz="3600" b="1" dirty="0"/>
          </a:p>
          <a:p>
            <a:r>
              <a:rPr lang="en-US" sz="3600" b="1" dirty="0">
                <a:latin typeface="+mj-lt"/>
              </a:rPr>
              <a:t>PEOs, Curriculum and Teaching-Learning, Analysis and Attainment of  COs &amp; POs </a:t>
            </a:r>
          </a:p>
          <a:p>
            <a:r>
              <a:rPr lang="en-US" sz="3600" b="1" dirty="0">
                <a:latin typeface="+mj-lt"/>
              </a:rPr>
              <a:t>11:30 – 12:45 , 1 FEBRUARY, 2021</a:t>
            </a:r>
          </a:p>
          <a:p>
            <a:r>
              <a:rPr lang="en-US" sz="3600" b="1" dirty="0">
                <a:latin typeface="+mj-lt"/>
              </a:rPr>
              <a:t>by</a:t>
            </a:r>
          </a:p>
          <a:p>
            <a:r>
              <a:rPr lang="en-US" sz="3600" b="1" dirty="0">
                <a:latin typeface="+mj-lt"/>
              </a:rPr>
              <a:t>Prof C R Muthukrishnan</a:t>
            </a:r>
          </a:p>
          <a:p>
            <a:endParaRPr lang="en-IN" sz="3600" b="1" dirty="0"/>
          </a:p>
        </p:txBody>
      </p:sp>
      <p:sp>
        <p:nvSpPr>
          <p:cNvPr id="5" name="Rectangle 4">
            <a:extLst>
              <a:ext uri="{FF2B5EF4-FFF2-40B4-BE49-F238E27FC236}">
                <a16:creationId xmlns:a16="http://schemas.microsoft.com/office/drawing/2014/main" id="{A3A4007D-6E70-45A8-BA6F-C0D6224D8678}"/>
              </a:ext>
            </a:extLst>
          </p:cNvPr>
          <p:cNvSpPr/>
          <p:nvPr/>
        </p:nvSpPr>
        <p:spPr>
          <a:xfrm>
            <a:off x="397565" y="145774"/>
            <a:ext cx="11317357" cy="6586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097091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188641"/>
            <a:ext cx="4572000" cy="369332"/>
          </a:xfrm>
          <a:prstGeom prst="rect">
            <a:avLst/>
          </a:prstGeom>
        </p:spPr>
        <p:txBody>
          <a:bodyPr>
            <a:spAutoFit/>
          </a:bodyPr>
          <a:lstStyle/>
          <a:p>
            <a:pPr lvl="0" algn="ctr"/>
            <a:r>
              <a:rPr lang="en-US" b="1" dirty="0"/>
              <a:t>PROGRAM OUTCOMES</a:t>
            </a:r>
            <a:endParaRPr lang="en-IN" dirty="0"/>
          </a:p>
        </p:txBody>
      </p:sp>
      <p:sp>
        <p:nvSpPr>
          <p:cNvPr id="3" name="Rectangle 2"/>
          <p:cNvSpPr/>
          <p:nvPr/>
        </p:nvSpPr>
        <p:spPr>
          <a:xfrm>
            <a:off x="1919536" y="836712"/>
            <a:ext cx="8424936" cy="5755422"/>
          </a:xfrm>
          <a:prstGeom prst="rect">
            <a:avLst/>
          </a:prstGeom>
        </p:spPr>
        <p:txBody>
          <a:bodyPr wrap="square">
            <a:spAutoFit/>
          </a:bodyPr>
          <a:lstStyle/>
          <a:p>
            <a:r>
              <a:rPr lang="en-US" b="1" dirty="0"/>
              <a:t>Engineering Graduates will be able to:</a:t>
            </a:r>
          </a:p>
          <a:p>
            <a:endParaRPr lang="en-IN" sz="1100" dirty="0"/>
          </a:p>
          <a:p>
            <a:pPr marL="342900" lvl="0" indent="-342900">
              <a:buFont typeface="+mj-lt"/>
              <a:buAutoNum type="arabicPeriod"/>
            </a:pPr>
            <a:r>
              <a:rPr lang="en-US" b="1" u="sng" dirty="0"/>
              <a:t>Engineering knowledge</a:t>
            </a:r>
            <a:r>
              <a:rPr lang="en-US" dirty="0"/>
              <a:t>: Apply the knowledge of mathematics, science, engineering fundamentals, and an engineering specialization to the solution of </a:t>
            </a:r>
            <a:r>
              <a:rPr lang="en-US" b="1" dirty="0">
                <a:solidFill>
                  <a:srgbClr val="C00000"/>
                </a:solidFill>
              </a:rPr>
              <a:t>complex engineering problems.</a:t>
            </a:r>
            <a:endParaRPr lang="en-IN" b="1" dirty="0">
              <a:solidFill>
                <a:srgbClr val="C00000"/>
              </a:solidFill>
            </a:endParaRPr>
          </a:p>
          <a:p>
            <a:pPr marL="228600" lvl="0" indent="-228600">
              <a:buFont typeface="+mj-lt"/>
              <a:buAutoNum type="arabicPeriod"/>
            </a:pPr>
            <a:endParaRPr lang="en-US" sz="1100" b="1" dirty="0"/>
          </a:p>
          <a:p>
            <a:pPr marL="342900" lvl="0" indent="-342900">
              <a:buFont typeface="+mj-lt"/>
              <a:buAutoNum type="arabicPeriod"/>
            </a:pPr>
            <a:r>
              <a:rPr lang="en-US" b="1" u="sng" dirty="0"/>
              <a:t>Problem analysis</a:t>
            </a:r>
            <a:r>
              <a:rPr lang="en-US" dirty="0"/>
              <a:t>: Identify, formulate, review research literature, and analyze </a:t>
            </a:r>
            <a:r>
              <a:rPr lang="en-US" b="1" dirty="0">
                <a:solidFill>
                  <a:srgbClr val="C00000"/>
                </a:solidFill>
              </a:rPr>
              <a:t>complex engineering problems </a:t>
            </a:r>
            <a:r>
              <a:rPr lang="en-US" dirty="0"/>
              <a:t>reaching substantiated conclusions using first principles of mathematics, natural sciences, and engineering sciences.</a:t>
            </a:r>
            <a:endParaRPr lang="en-IN" dirty="0"/>
          </a:p>
          <a:p>
            <a:pPr marL="228600" lvl="0" indent="-228600">
              <a:buFont typeface="+mj-lt"/>
              <a:buAutoNum type="arabicPeriod"/>
            </a:pPr>
            <a:endParaRPr lang="en-US" sz="1200" b="1" dirty="0"/>
          </a:p>
          <a:p>
            <a:pPr marL="342900" lvl="0" indent="-342900">
              <a:buFont typeface="+mj-lt"/>
              <a:buAutoNum type="arabicPeriod"/>
            </a:pPr>
            <a:r>
              <a:rPr lang="en-US" b="1" u="sng" dirty="0"/>
              <a:t>Design/development of solutions</a:t>
            </a:r>
            <a:r>
              <a:rPr lang="en-US" dirty="0"/>
              <a:t>: Design solutions for </a:t>
            </a:r>
            <a:r>
              <a:rPr lang="en-US" b="1" dirty="0">
                <a:solidFill>
                  <a:srgbClr val="C00000"/>
                </a:solidFill>
              </a:rPr>
              <a:t>complex engineering problems</a:t>
            </a:r>
            <a:r>
              <a:rPr lang="en-US" dirty="0"/>
              <a:t> and design system components or processes that meet the specified needs with appropriate consideration for the public health and safety, and the cultural, societal, and environmental considerations.</a:t>
            </a:r>
            <a:endParaRPr lang="en-IN" dirty="0"/>
          </a:p>
          <a:p>
            <a:pPr marL="228600" lvl="0" indent="-228600">
              <a:buFont typeface="+mj-lt"/>
              <a:buAutoNum type="arabicPeriod"/>
            </a:pPr>
            <a:endParaRPr lang="en-US" sz="1200" b="1" dirty="0"/>
          </a:p>
          <a:p>
            <a:pPr marL="342900" lvl="0" indent="-342900">
              <a:buFont typeface="+mj-lt"/>
              <a:buAutoNum type="arabicPeriod"/>
            </a:pPr>
            <a:r>
              <a:rPr lang="en-US" b="1" u="sng" dirty="0"/>
              <a:t>Conduct investigations of </a:t>
            </a:r>
            <a:r>
              <a:rPr lang="en-US" b="1" u="sng" dirty="0">
                <a:solidFill>
                  <a:srgbClr val="C00000"/>
                </a:solidFill>
              </a:rPr>
              <a:t>complex problems</a:t>
            </a:r>
            <a:r>
              <a:rPr lang="en-US" dirty="0"/>
              <a:t>: Use research-based knowledge and research methods including design of experiments, analysis and interpretation of data, and synthesis of the information to provide valid conclusions.</a:t>
            </a:r>
            <a:endParaRPr lang="en-IN" dirty="0"/>
          </a:p>
          <a:p>
            <a:pPr marL="228600" lvl="0" indent="-228600">
              <a:buFont typeface="+mj-lt"/>
              <a:buAutoNum type="arabicPeriod"/>
            </a:pPr>
            <a:endParaRPr lang="en-US" sz="1200" b="1" dirty="0"/>
          </a:p>
          <a:p>
            <a:pPr marL="342900" lvl="0" indent="-342900">
              <a:buFont typeface="+mj-lt"/>
              <a:buAutoNum type="arabicPeriod"/>
            </a:pPr>
            <a:r>
              <a:rPr lang="en-US" b="1" u="sng" dirty="0"/>
              <a:t>Modern tool usage</a:t>
            </a:r>
            <a:r>
              <a:rPr lang="en-US" dirty="0"/>
              <a:t>: Create, select, and apply appropriate techniques, resources, and modern engineering and IT tools including prediction and modeling to </a:t>
            </a:r>
            <a:r>
              <a:rPr lang="en-US" sz="2000" b="1" dirty="0">
                <a:solidFill>
                  <a:srgbClr val="C00000"/>
                </a:solidFill>
              </a:rPr>
              <a:t>complex</a:t>
            </a:r>
            <a:r>
              <a:rPr lang="en-US" dirty="0"/>
              <a:t> </a:t>
            </a:r>
            <a:r>
              <a:rPr lang="en-US" sz="2000" b="1" dirty="0">
                <a:solidFill>
                  <a:srgbClr val="C00000"/>
                </a:solidFill>
              </a:rPr>
              <a:t>engineering activities </a:t>
            </a:r>
            <a:r>
              <a:rPr lang="en-US" dirty="0"/>
              <a:t>with an understanding of the limitations.</a:t>
            </a:r>
            <a:endParaRPr lang="en-IN" dirty="0"/>
          </a:p>
        </p:txBody>
      </p:sp>
      <p:sp>
        <p:nvSpPr>
          <p:cNvPr id="5" name="Slide Number Placeholder 4">
            <a:extLst>
              <a:ext uri="{FF2B5EF4-FFF2-40B4-BE49-F238E27FC236}">
                <a16:creationId xmlns:a16="http://schemas.microsoft.com/office/drawing/2014/main" id="{FEEF26DA-D1F0-4FC5-8295-A57995B9C8EE}"/>
              </a:ext>
            </a:extLst>
          </p:cNvPr>
          <p:cNvSpPr>
            <a:spLocks noGrp="1"/>
          </p:cNvSpPr>
          <p:nvPr>
            <p:ph type="sldNum" sz="quarter" idx="12"/>
          </p:nvPr>
        </p:nvSpPr>
        <p:spPr/>
        <p:txBody>
          <a:bodyPr/>
          <a:lstStyle/>
          <a:p>
            <a:fld id="{422658B8-A02A-475D-9AE9-842168B0879B}" type="slidenum">
              <a:rPr lang="en-IN" smtClean="0"/>
              <a:t>10</a:t>
            </a:fld>
            <a:endParaRPr lang="en-IN" dirty="0"/>
          </a:p>
        </p:txBody>
      </p:sp>
      <p:sp>
        <p:nvSpPr>
          <p:cNvPr id="4" name="Rectangle 3">
            <a:extLst>
              <a:ext uri="{FF2B5EF4-FFF2-40B4-BE49-F238E27FC236}">
                <a16:creationId xmlns:a16="http://schemas.microsoft.com/office/drawing/2014/main" id="{CEE01CB8-5C49-4F75-85F0-0ECA6B67FD75}"/>
              </a:ext>
            </a:extLst>
          </p:cNvPr>
          <p:cNvSpPr/>
          <p:nvPr/>
        </p:nvSpPr>
        <p:spPr>
          <a:xfrm>
            <a:off x="1099930" y="188641"/>
            <a:ext cx="10508974" cy="65328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94807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26D9-FA4F-408F-B717-F4FEE98CF90C}"/>
              </a:ext>
            </a:extLst>
          </p:cNvPr>
          <p:cNvSpPr>
            <a:spLocks noGrp="1"/>
          </p:cNvSpPr>
          <p:nvPr>
            <p:ph type="title"/>
          </p:nvPr>
        </p:nvSpPr>
        <p:spPr>
          <a:xfrm>
            <a:off x="838200" y="365126"/>
            <a:ext cx="10515600" cy="315912"/>
          </a:xfrm>
        </p:spPr>
        <p:txBody>
          <a:bodyPr>
            <a:noAutofit/>
          </a:bodyPr>
          <a:lstStyle/>
          <a:p>
            <a:r>
              <a:rPr lang="en-US" sz="3200" b="1" dirty="0"/>
              <a:t>outcome assessment </a:t>
            </a:r>
            <a:r>
              <a:rPr lang="en-US" sz="3200" b="1" dirty="0">
                <a:sym typeface="Wingdings" panose="05000000000000000000" pitchFamily="2" charset="2"/>
              </a:rPr>
              <a:t></a:t>
            </a:r>
            <a:r>
              <a:rPr lang="en-US" sz="3200" b="1" dirty="0"/>
              <a:t> improvement – example  contd..</a:t>
            </a:r>
            <a:endParaRPr lang="en-IN" sz="3200" dirty="0"/>
          </a:p>
        </p:txBody>
      </p:sp>
      <p:sp>
        <p:nvSpPr>
          <p:cNvPr id="3" name="Content Placeholder 2">
            <a:extLst>
              <a:ext uri="{FF2B5EF4-FFF2-40B4-BE49-F238E27FC236}">
                <a16:creationId xmlns:a16="http://schemas.microsoft.com/office/drawing/2014/main" id="{7F320D66-3878-4682-9D57-B2323288387E}"/>
              </a:ext>
            </a:extLst>
          </p:cNvPr>
          <p:cNvSpPr>
            <a:spLocks noGrp="1"/>
          </p:cNvSpPr>
          <p:nvPr>
            <p:ph idx="1"/>
          </p:nvPr>
        </p:nvSpPr>
        <p:spPr>
          <a:xfrm>
            <a:off x="838200" y="831273"/>
            <a:ext cx="10515600" cy="5846618"/>
          </a:xfrm>
        </p:spPr>
        <p:txBody>
          <a:bodyPr>
            <a:normAutofit/>
          </a:bodyPr>
          <a:lstStyle/>
          <a:p>
            <a:pPr marL="0" indent="0">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This </a:t>
            </a:r>
            <a:r>
              <a:rPr lang="en-IN" sz="2400" b="1" dirty="0">
                <a:latin typeface="Calibri Light" panose="020F0302020204030204" pitchFamily="34" charset="0"/>
                <a:ea typeface="Calibri" panose="020F0502020204030204" pitchFamily="34" charset="0"/>
                <a:cs typeface="Calibri Light" panose="020F0302020204030204" pitchFamily="34" charset="0"/>
              </a:rPr>
              <a:t>diagnosis indicates insufficient </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connectivity between the theoretical concepts and their mathematical applications. </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Action 1: Contextual learning pedagogy is used in Mechanics of Materials  to associate classroom teaching to real-world experiences and improve the grasp of fundamental concepts.</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Action 2: In the Mathematics courses in the third semester</a:t>
            </a:r>
            <a:r>
              <a:rPr lang="en-IN" sz="2400" b="1" dirty="0">
                <a:latin typeface="Calibri Light" panose="020F0302020204030204" pitchFamily="34" charset="0"/>
                <a:ea typeface="Calibri" panose="020F0502020204030204" pitchFamily="34" charset="0"/>
                <a:cs typeface="Calibri Light" panose="020F0302020204030204" pitchFamily="34" charset="0"/>
              </a:rPr>
              <a:t> - </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Statistics and Integral Transforms and in the fourth semester</a:t>
            </a:r>
            <a:r>
              <a:rPr lang="en-IN" sz="2400" b="1" dirty="0">
                <a:latin typeface="Calibri Light" panose="020F0302020204030204" pitchFamily="34" charset="0"/>
                <a:ea typeface="Calibri" panose="020F0502020204030204" pitchFamily="34" charset="0"/>
                <a:cs typeface="Calibri Light" panose="020F0302020204030204" pitchFamily="34" charset="0"/>
              </a:rPr>
              <a:t> - </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Numerical Methods and Partial Differential Equations  simple problems of civil engineering were introduced</a:t>
            </a:r>
          </a:p>
          <a:p>
            <a:pPr marL="0" indent="0">
              <a:buNone/>
            </a:pPr>
            <a:r>
              <a:rPr lang="en-US" sz="2400" b="1" dirty="0">
                <a:solidFill>
                  <a:srgbClr val="C00000"/>
                </a:solidFill>
                <a:latin typeface="Calibri Light" panose="020F0302020204030204" pitchFamily="34" charset="0"/>
                <a:cs typeface="Calibri Light" panose="020F0302020204030204" pitchFamily="34" charset="0"/>
              </a:rPr>
              <a:t>When targets are achieved then outcomes are attained; subsequently,  </a:t>
            </a:r>
          </a:p>
          <a:p>
            <a:pPr marL="0" indent="0">
              <a:buNone/>
            </a:pPr>
            <a:r>
              <a:rPr lang="en-US" sz="2400" b="1" dirty="0">
                <a:solidFill>
                  <a:srgbClr val="C00000"/>
                </a:solidFill>
                <a:latin typeface="Calibri Light" panose="020F0302020204030204" pitchFamily="34" charset="0"/>
                <a:cs typeface="Calibri Light" panose="020F0302020204030204" pitchFamily="34" charset="0"/>
              </a:rPr>
              <a:t>We revise and set higher targets as a part of continuous improvement</a:t>
            </a:r>
          </a:p>
          <a:p>
            <a:pPr marL="0" indent="0">
              <a:buNone/>
            </a:pPr>
            <a:r>
              <a:rPr lang="en-US" sz="2400" b="1" u="sng" dirty="0">
                <a:solidFill>
                  <a:srgbClr val="C00000"/>
                </a:solidFill>
                <a:latin typeface="Calibri Light" panose="020F0302020204030204" pitchFamily="34" charset="0"/>
                <a:cs typeface="Calibri Light" panose="020F0302020204030204" pitchFamily="34" charset="0"/>
              </a:rPr>
              <a:t>Target setting and CI are go together in OBE</a:t>
            </a:r>
            <a:endParaRPr lang="en-IN" sz="2400" b="1" u="sng" dirty="0">
              <a:solidFill>
                <a:srgbClr val="C00000"/>
              </a:solidFill>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CC644B59-D18F-4914-900C-486B2783F9B4}"/>
              </a:ext>
            </a:extLst>
          </p:cNvPr>
          <p:cNvSpPr/>
          <p:nvPr/>
        </p:nvSpPr>
        <p:spPr>
          <a:xfrm>
            <a:off x="530087" y="172278"/>
            <a:ext cx="10823713" cy="6505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8703969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3864-78C4-4823-A471-EA5A3EF67178}"/>
              </a:ext>
            </a:extLst>
          </p:cNvPr>
          <p:cNvSpPr>
            <a:spLocks noGrp="1"/>
          </p:cNvSpPr>
          <p:nvPr>
            <p:ph type="ctrTitle"/>
          </p:nvPr>
        </p:nvSpPr>
        <p:spPr>
          <a:xfrm>
            <a:off x="1524000" y="270933"/>
            <a:ext cx="9144000" cy="699911"/>
          </a:xfrm>
        </p:spPr>
        <p:txBody>
          <a:bodyPr>
            <a:noAutofit/>
          </a:bodyPr>
          <a:lstStyle/>
          <a:p>
            <a:r>
              <a:rPr lang="en-US" sz="2800" b="1" dirty="0"/>
              <a:t>Improvement using PSO assessment – Example (Analysis</a:t>
            </a:r>
            <a:r>
              <a:rPr lang="en-US" sz="2800" dirty="0"/>
              <a:t>)</a:t>
            </a:r>
            <a:endParaRPr lang="en-IN" sz="2800" dirty="0"/>
          </a:p>
        </p:txBody>
      </p:sp>
      <p:sp>
        <p:nvSpPr>
          <p:cNvPr id="3" name="Subtitle 2">
            <a:extLst>
              <a:ext uri="{FF2B5EF4-FFF2-40B4-BE49-F238E27FC236}">
                <a16:creationId xmlns:a16="http://schemas.microsoft.com/office/drawing/2014/main" id="{F608A3A8-B88B-45EE-BF05-53C0156C0D75}"/>
              </a:ext>
            </a:extLst>
          </p:cNvPr>
          <p:cNvSpPr>
            <a:spLocks noGrp="1"/>
          </p:cNvSpPr>
          <p:nvPr>
            <p:ph type="subTitle" idx="1"/>
          </p:nvPr>
        </p:nvSpPr>
        <p:spPr>
          <a:xfrm>
            <a:off x="1512711" y="959555"/>
            <a:ext cx="9302045" cy="5429955"/>
          </a:xfrm>
        </p:spPr>
        <p:txBody>
          <a:bodyPr>
            <a:normAutofit/>
          </a:bodyPr>
          <a:lstStyle/>
          <a:p>
            <a:pPr algn="just"/>
            <a:r>
              <a:rPr lang="en-US" sz="2000" b="1" dirty="0">
                <a:latin typeface="+mj-lt"/>
              </a:rPr>
              <a:t>PSO1: Proficiency in a specialized area: Demonstrate proficiency in one of the following specialized areas of Civil Engineering i) Construction Materials and Management ii) Structural and Geotechnical Engineering iii) Environmental, water resources and Transportation Engineering </a:t>
            </a:r>
          </a:p>
          <a:p>
            <a:pPr algn="l"/>
            <a:r>
              <a:rPr lang="en-IN" sz="2000" b="1" dirty="0">
                <a:latin typeface="+mj-lt"/>
              </a:rPr>
              <a:t>PSO Target Value 2.50	PSO Attainment 2.37</a:t>
            </a:r>
          </a:p>
          <a:p>
            <a:pPr algn="l"/>
            <a:endParaRPr lang="en-IN" sz="2000" b="1" dirty="0">
              <a:latin typeface="+mj-lt"/>
            </a:endParaRPr>
          </a:p>
          <a:p>
            <a:pPr algn="l">
              <a:spcBef>
                <a:spcPts val="5"/>
              </a:spcBef>
              <a:spcAft>
                <a:spcPts val="0"/>
              </a:spcAft>
            </a:pPr>
            <a:r>
              <a:rPr lang="en-US" sz="2000" b="1" dirty="0">
                <a:solidFill>
                  <a:srgbClr val="000009"/>
                </a:solidFill>
                <a:effectLst/>
                <a:latin typeface="Calibri Light" panose="020F0302020204030204" pitchFamily="34" charset="0"/>
                <a:ea typeface="Calibri" panose="020F0502020204030204" pitchFamily="34" charset="0"/>
                <a:cs typeface="Calibri Light" panose="020F0302020204030204" pitchFamily="34" charset="0"/>
              </a:rPr>
              <a:t>PSO13 </a:t>
            </a:r>
            <a:r>
              <a:rPr lang="en-US" sz="2000" b="1" dirty="0">
                <a:solidFill>
                  <a:srgbClr val="000009"/>
                </a:solidFill>
                <a:latin typeface="Calibri Light" panose="020F0302020204030204" pitchFamily="34" charset="0"/>
                <a:ea typeface="Calibri" panose="020F0502020204030204" pitchFamily="34" charset="0"/>
                <a:cs typeface="Calibri Light" panose="020F0302020204030204" pitchFamily="34" charset="0"/>
              </a:rPr>
              <a:t>is lower than </a:t>
            </a:r>
            <a:r>
              <a:rPr lang="en-US" sz="2000" b="1" dirty="0">
                <a:solidFill>
                  <a:srgbClr val="000009"/>
                </a:solidFill>
                <a:effectLst/>
                <a:latin typeface="Calibri Light" panose="020F0302020204030204" pitchFamily="34" charset="0"/>
                <a:ea typeface="Calibri" panose="020F0502020204030204" pitchFamily="34" charset="0"/>
                <a:cs typeface="Calibri Light" panose="020F0302020204030204" pitchFamily="34" charset="0"/>
              </a:rPr>
              <a:t>the target value.</a:t>
            </a:r>
            <a:endParaRPr lang="en-IN" sz="2000" b="1" dirty="0">
              <a:effectLst/>
              <a:latin typeface="Calibri Light" panose="020F0302020204030204" pitchFamily="34" charset="0"/>
              <a:ea typeface="Calibri" panose="020F0502020204030204" pitchFamily="34" charset="0"/>
              <a:cs typeface="Calibri Light" panose="020F0302020204030204" pitchFamily="34" charset="0"/>
            </a:endParaRPr>
          </a:p>
          <a:p>
            <a:pPr algn="l">
              <a:spcBef>
                <a:spcPts val="5"/>
              </a:spcBef>
              <a:spcAft>
                <a:spcPts val="0"/>
              </a:spcAft>
            </a:pPr>
            <a:endParaRPr lang="en-US" sz="2000" b="1" dirty="0">
              <a:solidFill>
                <a:srgbClr val="000009"/>
              </a:solidFill>
              <a:effectLst/>
              <a:latin typeface="Calibri Light" panose="020F0302020204030204" pitchFamily="34" charset="0"/>
              <a:ea typeface="Calibri" panose="020F0502020204030204" pitchFamily="34" charset="0"/>
              <a:cs typeface="Calibri Light" panose="020F0302020204030204" pitchFamily="34" charset="0"/>
            </a:endParaRPr>
          </a:p>
          <a:p>
            <a:pPr algn="l">
              <a:spcBef>
                <a:spcPts val="5"/>
              </a:spcBef>
              <a:spcAft>
                <a:spcPts val="0"/>
              </a:spcAft>
            </a:pPr>
            <a:r>
              <a:rPr lang="en-US" sz="2000" b="1" dirty="0">
                <a:solidFill>
                  <a:srgbClr val="000009"/>
                </a:solidFill>
                <a:effectLst/>
                <a:latin typeface="Calibri Light" panose="020F0302020204030204" pitchFamily="34" charset="0"/>
                <a:ea typeface="Calibri" panose="020F0502020204030204" pitchFamily="34" charset="0"/>
                <a:cs typeface="Calibri Light" panose="020F0302020204030204" pitchFamily="34" charset="0"/>
              </a:rPr>
              <a:t>The course Advanced Project Management (CVC316) has lesser attainment for PSO13.</a:t>
            </a:r>
            <a:endParaRPr lang="en-IN" sz="2000" b="1" dirty="0">
              <a:effectLst/>
              <a:latin typeface="Calibri Light" panose="020F0302020204030204" pitchFamily="34" charset="0"/>
              <a:ea typeface="Calibri" panose="020F0502020204030204" pitchFamily="34" charset="0"/>
              <a:cs typeface="Calibri Light" panose="020F0302020204030204" pitchFamily="34" charset="0"/>
            </a:endParaRPr>
          </a:p>
          <a:p>
            <a:pPr marR="307340" algn="l">
              <a:spcAft>
                <a:spcPts val="0"/>
              </a:spcAft>
            </a:pPr>
            <a:r>
              <a:rPr lang="en-US" sz="2000" b="1" dirty="0">
                <a:solidFill>
                  <a:srgbClr val="000009"/>
                </a:solidFill>
                <a:effectLst/>
                <a:latin typeface="Calibri Light" panose="020F0302020204030204" pitchFamily="34" charset="0"/>
                <a:ea typeface="Calibri" panose="020F0502020204030204" pitchFamily="34" charset="0"/>
                <a:cs typeface="Calibri Light" panose="020F0302020204030204" pitchFamily="34" charset="0"/>
              </a:rPr>
              <a:t>New pedagogies </a:t>
            </a:r>
            <a:r>
              <a:rPr lang="en-US" sz="2000" b="1" dirty="0">
                <a:solidFill>
                  <a:srgbClr val="000009"/>
                </a:solidFill>
                <a:latin typeface="Calibri Light" panose="020F0302020204030204" pitchFamily="34" charset="0"/>
                <a:ea typeface="Calibri" panose="020F0502020204030204" pitchFamily="34" charset="0"/>
                <a:cs typeface="Calibri Light" panose="020F0302020204030204" pitchFamily="34" charset="0"/>
              </a:rPr>
              <a:t>are identified for </a:t>
            </a:r>
            <a:r>
              <a:rPr lang="en-US" sz="2000" b="1" dirty="0">
                <a:solidFill>
                  <a:srgbClr val="000009"/>
                </a:solidFill>
                <a:effectLst/>
                <a:latin typeface="Calibri Light" panose="020F0302020204030204" pitchFamily="34" charset="0"/>
                <a:ea typeface="Calibri" panose="020F0502020204030204" pitchFamily="34" charset="0"/>
                <a:cs typeface="Calibri Light" panose="020F0302020204030204" pitchFamily="34" charset="0"/>
              </a:rPr>
              <a:t>improving  the learning of the students.</a:t>
            </a:r>
            <a:endParaRPr lang="en-IN" sz="2000" b="1" dirty="0">
              <a:latin typeface="Calibri Light" panose="020F0302020204030204" pitchFamily="34" charset="0"/>
              <a:ea typeface="Calibri" panose="020F0502020204030204" pitchFamily="34" charset="0"/>
              <a:cs typeface="Calibri Light" panose="020F0302020204030204" pitchFamily="34" charset="0"/>
            </a:endParaRPr>
          </a:p>
          <a:p>
            <a:pPr marR="307340" algn="l">
              <a:spcAft>
                <a:spcPts val="0"/>
              </a:spcAft>
            </a:pPr>
            <a:r>
              <a:rPr lang="en-US" sz="2000" b="1" dirty="0">
                <a:solidFill>
                  <a:srgbClr val="000009"/>
                </a:solidFill>
                <a:effectLst/>
                <a:latin typeface="Calibri Light" panose="020F0302020204030204" pitchFamily="34" charset="0"/>
                <a:ea typeface="Calibri" panose="020F0502020204030204" pitchFamily="34" charset="0"/>
                <a:cs typeface="Calibri Light" panose="020F0302020204030204" pitchFamily="34" charset="0"/>
              </a:rPr>
              <a:t>The following actions are </a:t>
            </a:r>
            <a:r>
              <a:rPr lang="en-US" sz="2000" b="1" dirty="0">
                <a:solidFill>
                  <a:srgbClr val="000009"/>
                </a:solidFill>
                <a:latin typeface="Calibri Light" panose="020F0302020204030204" pitchFamily="34" charset="0"/>
                <a:ea typeface="Calibri" panose="020F0502020204030204" pitchFamily="34" charset="0"/>
                <a:cs typeface="Calibri Light" panose="020F0302020204030204" pitchFamily="34" charset="0"/>
              </a:rPr>
              <a:t>identified </a:t>
            </a:r>
            <a:r>
              <a:rPr lang="en-US" sz="2000" b="1" dirty="0">
                <a:solidFill>
                  <a:srgbClr val="000009"/>
                </a:solidFill>
                <a:effectLst/>
                <a:latin typeface="Calibri Light" panose="020F0302020204030204" pitchFamily="34" charset="0"/>
                <a:ea typeface="Calibri" panose="020F0502020204030204" pitchFamily="34" charset="0"/>
                <a:cs typeface="Calibri Light" panose="020F0302020204030204" pitchFamily="34" charset="0"/>
              </a:rPr>
              <a:t>to strengthen PO7</a:t>
            </a:r>
          </a:p>
          <a:p>
            <a:pPr marR="307340" algn="l">
              <a:spcAft>
                <a:spcPts val="0"/>
              </a:spcAft>
            </a:pPr>
            <a:endParaRPr lang="en-US" sz="2000" b="1" dirty="0">
              <a:solidFill>
                <a:srgbClr val="000009"/>
              </a:solidFill>
              <a:effectLst/>
              <a:latin typeface="Calibri Light" panose="020F0302020204030204" pitchFamily="34" charset="0"/>
              <a:ea typeface="Calibri" panose="020F0502020204030204" pitchFamily="34" charset="0"/>
              <a:cs typeface="Calibri Light" panose="020F0302020204030204" pitchFamily="34" charset="0"/>
            </a:endParaRPr>
          </a:p>
          <a:p>
            <a:pPr marR="307340" algn="l"/>
            <a:r>
              <a:rPr lang="en-US" sz="2000" b="1" dirty="0">
                <a:latin typeface="+mj-lt"/>
              </a:rPr>
              <a:t>PO7 Environment and sustainability: Understand the impact of the professional engineering solutions in societal and environmental contexts, and demonstrate the knowledge of, and need for sustainable development</a:t>
            </a:r>
            <a:r>
              <a:rPr lang="en-US" sz="2000" dirty="0">
                <a:latin typeface="+mj-lt"/>
              </a:rPr>
              <a:t>.</a:t>
            </a:r>
          </a:p>
          <a:p>
            <a:pPr marR="307340" algn="l"/>
            <a:r>
              <a:rPr lang="en-US" sz="2000" b="1" dirty="0">
                <a:solidFill>
                  <a:srgbClr val="C00000"/>
                </a:solidFill>
                <a:latin typeface="+mj-lt"/>
              </a:rPr>
              <a:t>Question: How are targets set for Pos?</a:t>
            </a:r>
          </a:p>
          <a:p>
            <a:pPr marR="307340" algn="l">
              <a:spcAft>
                <a:spcPts val="0"/>
              </a:spcAft>
            </a:pPr>
            <a:endParaRPr lang="en-IN" b="1" dirty="0">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E65FA3F8-2233-473C-AF50-8A7487E50D40}"/>
              </a:ext>
            </a:extLst>
          </p:cNvPr>
          <p:cNvSpPr/>
          <p:nvPr/>
        </p:nvSpPr>
        <p:spPr>
          <a:xfrm>
            <a:off x="715617" y="270933"/>
            <a:ext cx="10535479" cy="6474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3300148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980F-601D-4D85-88FC-A5CDF465F2F1}"/>
              </a:ext>
            </a:extLst>
          </p:cNvPr>
          <p:cNvSpPr>
            <a:spLocks noGrp="1"/>
          </p:cNvSpPr>
          <p:nvPr>
            <p:ph type="title"/>
          </p:nvPr>
        </p:nvSpPr>
        <p:spPr>
          <a:xfrm>
            <a:off x="962378" y="500063"/>
            <a:ext cx="10515600" cy="414338"/>
          </a:xfrm>
        </p:spPr>
        <p:txBody>
          <a:bodyPr>
            <a:noAutofit/>
          </a:bodyPr>
          <a:lstStyle/>
          <a:p>
            <a:r>
              <a:rPr lang="en-US" sz="3200" dirty="0"/>
              <a:t>Improvement using PSO assessment – Example (ACTIONS)</a:t>
            </a:r>
            <a:endParaRPr lang="en-IN" sz="3200" dirty="0"/>
          </a:p>
        </p:txBody>
      </p:sp>
      <p:sp>
        <p:nvSpPr>
          <p:cNvPr id="3" name="Content Placeholder 2">
            <a:extLst>
              <a:ext uri="{FF2B5EF4-FFF2-40B4-BE49-F238E27FC236}">
                <a16:creationId xmlns:a16="http://schemas.microsoft.com/office/drawing/2014/main" id="{524F32B0-37B3-456B-98C2-A9D3241E24A2}"/>
              </a:ext>
            </a:extLst>
          </p:cNvPr>
          <p:cNvSpPr>
            <a:spLocks noGrp="1"/>
          </p:cNvSpPr>
          <p:nvPr>
            <p:ph idx="1"/>
          </p:nvPr>
        </p:nvSpPr>
        <p:spPr>
          <a:xfrm>
            <a:off x="838200" y="1038578"/>
            <a:ext cx="10515600" cy="5418666"/>
          </a:xfrm>
        </p:spPr>
        <p:txBody>
          <a:bodyPr>
            <a:normAutofit/>
          </a:bodyPr>
          <a:lstStyle/>
          <a:p>
            <a:pPr marL="19685" marR="44450" algn="just">
              <a:spcBef>
                <a:spcPts val="725"/>
              </a:spcBef>
              <a:spcAft>
                <a:spcPts val="0"/>
              </a:spcAft>
            </a:pPr>
            <a:r>
              <a:rPr lang="en-US" sz="2400" b="1" dirty="0">
                <a:solidFill>
                  <a:srgbClr val="000009"/>
                </a:solidFill>
                <a:effectLst/>
                <a:latin typeface="+mj-lt"/>
                <a:ea typeface="Calibri" panose="020F0502020204030204" pitchFamily="34" charset="0"/>
              </a:rPr>
              <a:t>Action1:</a:t>
            </a:r>
            <a:r>
              <a:rPr lang="en-US" sz="2400" b="1" spc="-15"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Course</a:t>
            </a:r>
            <a:r>
              <a:rPr lang="en-US" sz="2400" b="1" spc="-20"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project</a:t>
            </a:r>
            <a:r>
              <a:rPr lang="en-US" sz="2400" b="1" spc="-15"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in</a:t>
            </a:r>
            <a:r>
              <a:rPr lang="en-US" sz="2400" b="1" spc="-15"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Advanced</a:t>
            </a:r>
            <a:r>
              <a:rPr lang="en-US" sz="2400" b="1" spc="-15"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Geotechnical</a:t>
            </a:r>
            <a:r>
              <a:rPr lang="en-US" sz="2400" b="1" spc="-15"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Engineering</a:t>
            </a:r>
            <a:r>
              <a:rPr lang="en-US" sz="2400" b="1" spc="-15" dirty="0">
                <a:solidFill>
                  <a:srgbClr val="000009"/>
                </a:solidFill>
                <a:effectLst/>
                <a:latin typeface="+mj-lt"/>
                <a:ea typeface="Calibri" panose="020F0502020204030204" pitchFamily="34" charset="0"/>
              </a:rPr>
              <a:t> </a:t>
            </a:r>
            <a:r>
              <a:rPr lang="en-US" sz="2400" b="1" spc="-20"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is</a:t>
            </a:r>
            <a:r>
              <a:rPr lang="en-US" sz="2400" b="1" spc="-25"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introduced</a:t>
            </a:r>
            <a:r>
              <a:rPr lang="en-US" sz="2400" b="1" spc="-5"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to</a:t>
            </a:r>
            <a:r>
              <a:rPr lang="en-US" sz="2400" b="1" spc="-15"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demonstrate</a:t>
            </a:r>
            <a:r>
              <a:rPr lang="en-US" sz="2400" b="1" spc="-20"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the relationship between the safe bearing capacity of the soil and the structural</a:t>
            </a:r>
            <a:r>
              <a:rPr lang="en-US" sz="2400" b="1" spc="-60"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design.</a:t>
            </a:r>
            <a:endParaRPr lang="en-IN" sz="2400" b="1" dirty="0">
              <a:effectLst/>
              <a:latin typeface="+mj-lt"/>
              <a:ea typeface="Calibri" panose="020F0502020204030204" pitchFamily="34" charset="0"/>
            </a:endParaRPr>
          </a:p>
          <a:p>
            <a:pPr marL="19685" marR="11430" algn="just">
              <a:spcBef>
                <a:spcPts val="715"/>
              </a:spcBef>
              <a:spcAft>
                <a:spcPts val="0"/>
              </a:spcAft>
            </a:pPr>
            <a:r>
              <a:rPr lang="en-US" sz="2400" b="1" dirty="0">
                <a:solidFill>
                  <a:srgbClr val="000009"/>
                </a:solidFill>
                <a:effectLst/>
                <a:latin typeface="+mj-lt"/>
                <a:ea typeface="Calibri" panose="020F0502020204030204" pitchFamily="34" charset="0"/>
              </a:rPr>
              <a:t>Action</a:t>
            </a:r>
            <a:r>
              <a:rPr lang="en-US" sz="2400" b="1" spc="-10"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2:</a:t>
            </a:r>
            <a:r>
              <a:rPr lang="en-US" sz="2400" b="1" spc="-5"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Contextual</a:t>
            </a:r>
            <a:r>
              <a:rPr lang="en-US" sz="2400" b="1" spc="-10"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learning pedagogy</a:t>
            </a:r>
            <a:r>
              <a:rPr lang="en-US" sz="2400" b="1" spc="-15"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is</a:t>
            </a:r>
            <a:r>
              <a:rPr lang="en-US" sz="2400" b="1" spc="-15"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used</a:t>
            </a:r>
            <a:r>
              <a:rPr lang="en-US" sz="2400" b="1" spc="-10"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on</a:t>
            </a:r>
            <a:r>
              <a:rPr lang="en-US" sz="2400" b="1" spc="-10"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Mechanics</a:t>
            </a:r>
            <a:r>
              <a:rPr lang="en-US" sz="2400" b="1" spc="-20"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of</a:t>
            </a:r>
            <a:r>
              <a:rPr lang="en-US" sz="2400" b="1" spc="-20"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Materials</a:t>
            </a:r>
            <a:r>
              <a:rPr lang="en-US" sz="2400" b="1" spc="-15"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to</a:t>
            </a:r>
            <a:r>
              <a:rPr lang="en-US" sz="2400" b="1" spc="-10"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associate</a:t>
            </a:r>
            <a:r>
              <a:rPr lang="en-US" sz="2400" b="1" spc="-15"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classroom teaching to real-world</a:t>
            </a:r>
            <a:r>
              <a:rPr lang="en-US" sz="2400" b="1" spc="-10" dirty="0">
                <a:solidFill>
                  <a:srgbClr val="000009"/>
                </a:solidFill>
                <a:effectLst/>
                <a:latin typeface="+mj-lt"/>
                <a:ea typeface="Calibri" panose="020F0502020204030204" pitchFamily="34" charset="0"/>
              </a:rPr>
              <a:t> </a:t>
            </a:r>
            <a:r>
              <a:rPr lang="en-US" sz="2400" b="1" dirty="0">
                <a:solidFill>
                  <a:srgbClr val="000009"/>
                </a:solidFill>
                <a:effectLst/>
                <a:latin typeface="+mj-lt"/>
                <a:ea typeface="Calibri" panose="020F0502020204030204" pitchFamily="34" charset="0"/>
              </a:rPr>
              <a:t>experiences.</a:t>
            </a:r>
          </a:p>
          <a:p>
            <a:pPr marL="0" marR="11430" indent="0" algn="just">
              <a:spcBef>
                <a:spcPts val="715"/>
              </a:spcBef>
              <a:spcAft>
                <a:spcPts val="0"/>
              </a:spcAft>
              <a:buNone/>
            </a:pPr>
            <a:endParaRPr lang="en-IN" sz="2400" b="1" dirty="0">
              <a:effectLst/>
              <a:latin typeface="+mj-lt"/>
              <a:ea typeface="Calibri" panose="020F0502020204030204" pitchFamily="34" charset="0"/>
            </a:endParaRPr>
          </a:p>
          <a:p>
            <a:pPr marL="19685" marR="46990" algn="just">
              <a:spcBef>
                <a:spcPts val="5"/>
              </a:spcBef>
              <a:spcAft>
                <a:spcPts val="0"/>
              </a:spcAft>
            </a:pPr>
            <a:r>
              <a:rPr lang="en-US" sz="2400" b="1" dirty="0">
                <a:solidFill>
                  <a:srgbClr val="000009"/>
                </a:solidFill>
                <a:effectLst/>
                <a:latin typeface="+mj-lt"/>
                <a:ea typeface="Calibri" panose="020F0502020204030204" pitchFamily="34" charset="0"/>
              </a:rPr>
              <a:t>Action3: Hands-on learning pedagogy in Concrete technology is introduced to allow students to experiment - learn </a:t>
            </a:r>
            <a:r>
              <a:rPr lang="en-US" sz="2400" b="1" dirty="0">
                <a:solidFill>
                  <a:srgbClr val="000009"/>
                </a:solidFill>
                <a:latin typeface="+mj-lt"/>
                <a:ea typeface="Calibri" panose="020F0502020204030204" pitchFamily="34" charset="0"/>
              </a:rPr>
              <a:t>by trial and error</a:t>
            </a:r>
            <a:r>
              <a:rPr lang="en-US" sz="2400" b="1" dirty="0">
                <a:solidFill>
                  <a:srgbClr val="000009"/>
                </a:solidFill>
                <a:effectLst/>
                <a:latin typeface="+mj-lt"/>
                <a:ea typeface="Calibri" panose="020F0502020204030204" pitchFamily="34" charset="0"/>
              </a:rPr>
              <a:t>, and understand the gaps between theory and practice</a:t>
            </a:r>
            <a:r>
              <a:rPr lang="en-US" sz="2400" b="1" u="sng" dirty="0">
                <a:solidFill>
                  <a:srgbClr val="000009"/>
                </a:solidFill>
                <a:effectLst/>
                <a:latin typeface="+mj-lt"/>
                <a:ea typeface="Calibri" panose="020F0502020204030204" pitchFamily="34" charset="0"/>
              </a:rPr>
              <a:t>.</a:t>
            </a:r>
          </a:p>
          <a:p>
            <a:pPr algn="just"/>
            <a:r>
              <a:rPr lang="en-IN" sz="2400" dirty="0">
                <a:latin typeface="ACalibri Light (Headings)"/>
              </a:rPr>
              <a:t>Action4: </a:t>
            </a:r>
            <a:r>
              <a:rPr lang="en-US" sz="2400" dirty="0">
                <a:latin typeface="ACalibri Light (Headings)"/>
              </a:rPr>
              <a:t>Project-based learning is introduced in Construction Project Management to bridge the gap between the theoretical concepts studied in the classroom and their practical applications in the real world.</a:t>
            </a:r>
          </a:p>
          <a:p>
            <a:endParaRPr lang="en-IN" sz="2400" dirty="0">
              <a:latin typeface="ACalibri Light (Headings)"/>
            </a:endParaRPr>
          </a:p>
        </p:txBody>
      </p:sp>
      <p:sp>
        <p:nvSpPr>
          <p:cNvPr id="4" name="Rectangle 3">
            <a:extLst>
              <a:ext uri="{FF2B5EF4-FFF2-40B4-BE49-F238E27FC236}">
                <a16:creationId xmlns:a16="http://schemas.microsoft.com/office/drawing/2014/main" id="{D95A7A62-1C9F-47FE-908B-CC65C08767CC}"/>
              </a:ext>
            </a:extLst>
          </p:cNvPr>
          <p:cNvSpPr/>
          <p:nvPr/>
        </p:nvSpPr>
        <p:spPr>
          <a:xfrm>
            <a:off x="543339" y="331304"/>
            <a:ext cx="11330609" cy="6125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7463212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2E3-0276-4D4F-A91D-7E4FB15675E4}"/>
              </a:ext>
            </a:extLst>
          </p:cNvPr>
          <p:cNvSpPr>
            <a:spLocks noGrp="1"/>
          </p:cNvSpPr>
          <p:nvPr>
            <p:ph type="title"/>
          </p:nvPr>
        </p:nvSpPr>
        <p:spPr>
          <a:xfrm>
            <a:off x="838200" y="365126"/>
            <a:ext cx="10515600" cy="477086"/>
          </a:xfrm>
        </p:spPr>
        <p:txBody>
          <a:bodyPr>
            <a:normAutofit fontScale="90000"/>
          </a:bodyPr>
          <a:lstStyle/>
          <a:p>
            <a:r>
              <a:rPr lang="en-US" dirty="0"/>
              <a:t>		 		Recap  (so far)</a:t>
            </a:r>
            <a:endParaRPr lang="en-IN" dirty="0"/>
          </a:p>
        </p:txBody>
      </p:sp>
      <p:sp>
        <p:nvSpPr>
          <p:cNvPr id="3" name="Content Placeholder 2">
            <a:extLst>
              <a:ext uri="{FF2B5EF4-FFF2-40B4-BE49-F238E27FC236}">
                <a16:creationId xmlns:a16="http://schemas.microsoft.com/office/drawing/2014/main" id="{2DBDCBDE-911D-4D59-8170-4F7321B89A8C}"/>
              </a:ext>
            </a:extLst>
          </p:cNvPr>
          <p:cNvSpPr>
            <a:spLocks noGrp="1"/>
          </p:cNvSpPr>
          <p:nvPr>
            <p:ph idx="1"/>
          </p:nvPr>
        </p:nvSpPr>
        <p:spPr>
          <a:xfrm>
            <a:off x="838200" y="842212"/>
            <a:ext cx="10515600" cy="5895471"/>
          </a:xfrm>
        </p:spPr>
        <p:txBody>
          <a:bodyPr>
            <a:normAutofit fontScale="85000" lnSpcReduction="20000"/>
          </a:bodyPr>
          <a:lstStyle/>
          <a:p>
            <a:pPr marL="0" indent="0">
              <a:buNone/>
            </a:pPr>
            <a:r>
              <a:rPr lang="en-US" b="1" dirty="0"/>
              <a:t>  </a:t>
            </a:r>
            <a:r>
              <a:rPr lang="en-US" b="1" dirty="0">
                <a:latin typeface="+mj-lt"/>
              </a:rPr>
              <a:t>We have so far seen </a:t>
            </a:r>
            <a:endParaRPr lang="en-US" sz="2400" b="1" dirty="0">
              <a:latin typeface="+mj-lt"/>
            </a:endParaRPr>
          </a:p>
          <a:p>
            <a:pPr marL="514350" indent="-514350">
              <a:buFont typeface="+mj-lt"/>
              <a:buAutoNum type="arabicPeriod"/>
            </a:pPr>
            <a:r>
              <a:rPr lang="en-US" sz="2000" b="1" dirty="0"/>
              <a:t>PEOs, PEO –Mission </a:t>
            </a:r>
          </a:p>
          <a:p>
            <a:pPr marL="514350" indent="-514350">
              <a:buFont typeface="+mj-lt"/>
              <a:buAutoNum type="arabicPeriod"/>
            </a:pPr>
            <a:r>
              <a:rPr lang="en-US" sz="2000" b="1" dirty="0"/>
              <a:t>CO and PO and PSO  in NBA-OBE</a:t>
            </a:r>
          </a:p>
          <a:p>
            <a:pPr marL="514350" indent="-514350">
              <a:buFont typeface="+mj-lt"/>
              <a:buAutoNum type="arabicPeriod"/>
            </a:pPr>
            <a:r>
              <a:rPr lang="en-US" sz="2000" b="1" dirty="0"/>
              <a:t>CO-PO mapping and its use in T-L-A</a:t>
            </a:r>
          </a:p>
          <a:p>
            <a:pPr marL="514350" indent="-514350">
              <a:buFont typeface="+mj-lt"/>
              <a:buAutoNum type="arabicPeriod"/>
            </a:pPr>
            <a:r>
              <a:rPr lang="en-US" sz="2000" b="1" dirty="0"/>
              <a:t>PO </a:t>
            </a:r>
            <a:r>
              <a:rPr lang="en-US" sz="2000" b="1" dirty="0">
                <a:sym typeface="Wingdings" panose="05000000000000000000" pitchFamily="2" charset="2"/>
              </a:rPr>
              <a:t> Competency  Performance Indicators (PIs)</a:t>
            </a:r>
          </a:p>
          <a:p>
            <a:pPr marL="514350" indent="-514350">
              <a:buFont typeface="+mj-lt"/>
              <a:buAutoNum type="arabicPeriod"/>
            </a:pPr>
            <a:r>
              <a:rPr lang="en-US" sz="2000" b="1" dirty="0"/>
              <a:t>BLOOM LEVELS, Question -&gt; CO/BL/PI/Rubrics</a:t>
            </a:r>
          </a:p>
          <a:p>
            <a:pPr marL="514350" indent="-514350">
              <a:buFont typeface="+mj-lt"/>
              <a:buAutoNum type="arabicPeriod"/>
            </a:pPr>
            <a:r>
              <a:rPr lang="en-US" sz="2000" b="1" dirty="0"/>
              <a:t>Calculating  CO attainment</a:t>
            </a:r>
          </a:p>
          <a:p>
            <a:pPr marL="514350" indent="-514350">
              <a:buFont typeface="+mj-lt"/>
              <a:buAutoNum type="arabicPeriod"/>
            </a:pPr>
            <a:r>
              <a:rPr lang="en-US" sz="2000" b="1" dirty="0"/>
              <a:t>Calculating  PO/PSO  attainment</a:t>
            </a:r>
          </a:p>
          <a:p>
            <a:pPr marL="514350" indent="-514350">
              <a:buFont typeface="+mj-lt"/>
              <a:buAutoNum type="arabicPeriod"/>
            </a:pPr>
            <a:r>
              <a:rPr lang="en-US" sz="2000" b="1" dirty="0"/>
              <a:t>Using the CO/PO attainment calculations (Closing the loop)  for continuous improvement.</a:t>
            </a:r>
          </a:p>
          <a:p>
            <a:pPr marL="0" indent="0">
              <a:buNone/>
            </a:pPr>
            <a:r>
              <a:rPr lang="en-US" sz="2000" b="1" dirty="0"/>
              <a:t>           </a:t>
            </a:r>
            <a:r>
              <a:rPr lang="en-US" sz="2400" b="1" u="sng" dirty="0"/>
              <a:t>Refers SAR criteria 1, 2, 3, 7.1 and 8.4  </a:t>
            </a:r>
            <a:r>
              <a:rPr lang="en-US" sz="2400" b="1" dirty="0"/>
              <a:t>- </a:t>
            </a:r>
            <a:r>
              <a:rPr lang="en-US" sz="2400" b="1" i="1" dirty="0">
                <a:solidFill>
                  <a:srgbClr val="FF0000"/>
                </a:solidFill>
              </a:rPr>
              <a:t>we will see the Evaluation guidelines in what follows</a:t>
            </a:r>
            <a:endParaRPr lang="en-US" sz="2400" b="1" i="1" u="sng" dirty="0">
              <a:solidFill>
                <a:srgbClr val="FF0000"/>
              </a:solidFill>
            </a:endParaRPr>
          </a:p>
          <a:p>
            <a:pPr marL="0" indent="0">
              <a:buNone/>
            </a:pPr>
            <a:r>
              <a:rPr lang="en-IN" sz="1900" b="1" i="1" dirty="0">
                <a:solidFill>
                  <a:schemeClr val="accent1"/>
                </a:solidFill>
              </a:rPr>
              <a:t> Two useful references </a:t>
            </a:r>
          </a:p>
          <a:p>
            <a:pPr marL="0" indent="0">
              <a:buNone/>
            </a:pPr>
            <a:r>
              <a:rPr lang="en-IN" sz="1900" b="1" i="1" dirty="0">
                <a:solidFill>
                  <a:schemeClr val="accent1"/>
                </a:solidFill>
              </a:rPr>
              <a:t>EXAMINATION REFORM POLICY, NOVEMBER 2018 </a:t>
            </a:r>
          </a:p>
          <a:p>
            <a:pPr marL="0" indent="0">
              <a:buNone/>
            </a:pPr>
            <a:r>
              <a:rPr lang="en-IN" sz="1800" b="1" dirty="0">
                <a:latin typeface="Arial Narrow" panose="020B0606020202030204" pitchFamily="34" charset="0"/>
                <a:hlinkClick r:id="rId2"/>
              </a:rPr>
              <a:t>https://www.aicte-india.org/sites/default/files/ExaminationReforms.pdf</a:t>
            </a:r>
            <a:endParaRPr lang="en-IN" sz="1800" b="1" dirty="0">
              <a:latin typeface="Arial Narrow" panose="020B0606020202030204" pitchFamily="34" charset="0"/>
            </a:endParaRPr>
          </a:p>
          <a:p>
            <a:pPr marL="0" indent="0">
              <a:buNone/>
            </a:pPr>
            <a:r>
              <a:rPr lang="en-IN" sz="1900" b="1" i="1" dirty="0">
                <a:solidFill>
                  <a:schemeClr val="accent1"/>
                </a:solidFill>
                <a:latin typeface="Arial Narrow" panose="020B0606020202030204" pitchFamily="34" charset="0"/>
              </a:rPr>
              <a:t>Model Question Papers</a:t>
            </a:r>
          </a:p>
          <a:p>
            <a:pPr marL="0" indent="0">
              <a:buNone/>
            </a:pPr>
            <a:r>
              <a:rPr lang="en-IN" sz="2100" b="1" dirty="0">
                <a:latin typeface="Arial Narrow" panose="020B0606020202030204" pitchFamily="34" charset="0"/>
                <a:hlinkClick r:id="rId3"/>
              </a:rPr>
              <a:t>https://www.aicte-india.org/sites/default/files/MQP.pdf</a:t>
            </a:r>
            <a:endParaRPr lang="en-IN" sz="2100" b="1" dirty="0">
              <a:latin typeface="Arial Narrow" panose="020B0606020202030204" pitchFamily="34" charset="0"/>
            </a:endParaRPr>
          </a:p>
          <a:p>
            <a:pPr marL="0" indent="0">
              <a:buNone/>
            </a:pPr>
            <a:endParaRPr lang="en-US" sz="1900" dirty="0"/>
          </a:p>
          <a:p>
            <a:pPr marL="0" indent="0">
              <a:buNone/>
            </a:pPr>
            <a:endParaRPr lang="en-US" sz="2400" dirty="0"/>
          </a:p>
          <a:p>
            <a:pPr marL="0" indent="0">
              <a:buNone/>
            </a:pPr>
            <a:r>
              <a:rPr lang="en-US" sz="3200" dirty="0"/>
              <a:t>	</a:t>
            </a:r>
            <a:r>
              <a:rPr lang="en-US" sz="3200" b="1" i="1" dirty="0">
                <a:solidFill>
                  <a:srgbClr val="C00000"/>
                </a:solidFill>
              </a:rPr>
              <a:t>“Quality is a journey – not a destination”</a:t>
            </a:r>
          </a:p>
          <a:p>
            <a:pPr marL="0" indent="0">
              <a:buNone/>
            </a:pPr>
            <a:endParaRPr lang="en-US" sz="3200" dirty="0"/>
          </a:p>
          <a:p>
            <a:pPr marL="0" indent="0">
              <a:buNone/>
            </a:pPr>
            <a:endParaRPr lang="en-IN" dirty="0"/>
          </a:p>
        </p:txBody>
      </p:sp>
      <p:sp>
        <p:nvSpPr>
          <p:cNvPr id="4" name="Rectangle 3">
            <a:extLst>
              <a:ext uri="{FF2B5EF4-FFF2-40B4-BE49-F238E27FC236}">
                <a16:creationId xmlns:a16="http://schemas.microsoft.com/office/drawing/2014/main" id="{17C4F919-2550-4523-A3D5-247BC01ADB2B}"/>
              </a:ext>
            </a:extLst>
          </p:cNvPr>
          <p:cNvSpPr/>
          <p:nvPr/>
        </p:nvSpPr>
        <p:spPr>
          <a:xfrm>
            <a:off x="569843" y="238539"/>
            <a:ext cx="11211340" cy="6254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8484611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CAA0-E7A9-44CB-8258-B6CA3B8F11DC}"/>
              </a:ext>
            </a:extLst>
          </p:cNvPr>
          <p:cNvSpPr>
            <a:spLocks noGrp="1"/>
          </p:cNvSpPr>
          <p:nvPr>
            <p:ph type="title"/>
          </p:nvPr>
        </p:nvSpPr>
        <p:spPr>
          <a:xfrm>
            <a:off x="838200" y="365126"/>
            <a:ext cx="10515600" cy="138458"/>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2499F6DF-0620-49D4-A7D0-801A3CA058D4}"/>
              </a:ext>
            </a:extLst>
          </p:cNvPr>
          <p:cNvSpPr>
            <a:spLocks noGrp="1"/>
          </p:cNvSpPr>
          <p:nvPr>
            <p:ph idx="1"/>
          </p:nvPr>
        </p:nvSpPr>
        <p:spPr>
          <a:xfrm>
            <a:off x="838200" y="649357"/>
            <a:ext cx="10515600" cy="5527606"/>
          </a:xfrm>
        </p:spPr>
        <p:txBody>
          <a:bodyPr/>
          <a:lstStyle/>
          <a:p>
            <a:pPr marL="0" indent="0">
              <a:buNone/>
            </a:pPr>
            <a:endParaRPr lang="en-US" sz="4400" dirty="0"/>
          </a:p>
          <a:p>
            <a:pPr marL="0" indent="0">
              <a:buNone/>
            </a:pPr>
            <a:endParaRPr lang="en-US" sz="4400" dirty="0"/>
          </a:p>
          <a:p>
            <a:pPr marL="457200" lvl="1" indent="0">
              <a:buNone/>
            </a:pPr>
            <a:r>
              <a:rPr lang="en-IN" sz="4000" dirty="0"/>
              <a:t>		Role of PEV</a:t>
            </a:r>
          </a:p>
          <a:p>
            <a:pPr marL="457200" lvl="1" indent="0">
              <a:buNone/>
            </a:pPr>
            <a:r>
              <a:rPr lang="en-IN" sz="4000" dirty="0"/>
              <a:t>		SAR structure &amp; contents</a:t>
            </a:r>
          </a:p>
          <a:p>
            <a:pPr marL="457200" lvl="1" indent="0">
              <a:buNone/>
            </a:pPr>
            <a:r>
              <a:rPr lang="en-IN" sz="4000" dirty="0"/>
              <a:t>		Evaluation Guidelines</a:t>
            </a:r>
            <a:endParaRPr lang="en-IN" dirty="0"/>
          </a:p>
        </p:txBody>
      </p:sp>
      <p:sp>
        <p:nvSpPr>
          <p:cNvPr id="4" name="Rectangle 3">
            <a:extLst>
              <a:ext uri="{FF2B5EF4-FFF2-40B4-BE49-F238E27FC236}">
                <a16:creationId xmlns:a16="http://schemas.microsoft.com/office/drawing/2014/main" id="{63F13422-0A0F-4B91-A9D8-BD4977AE32C5}"/>
              </a:ext>
            </a:extLst>
          </p:cNvPr>
          <p:cNvSpPr/>
          <p:nvPr/>
        </p:nvSpPr>
        <p:spPr>
          <a:xfrm>
            <a:off x="1709530" y="1046922"/>
            <a:ext cx="8388627" cy="4598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827071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E29C-094B-4543-BBCB-0BF5E6BDD15B}"/>
              </a:ext>
            </a:extLst>
          </p:cNvPr>
          <p:cNvSpPr>
            <a:spLocks noGrp="1"/>
          </p:cNvSpPr>
          <p:nvPr>
            <p:ph type="title"/>
          </p:nvPr>
        </p:nvSpPr>
        <p:spPr>
          <a:xfrm>
            <a:off x="838200" y="365126"/>
            <a:ext cx="10515600" cy="436386"/>
          </a:xfrm>
        </p:spPr>
        <p:txBody>
          <a:bodyPr>
            <a:normAutofit fontScale="90000"/>
          </a:bodyPr>
          <a:lstStyle/>
          <a:p>
            <a:r>
              <a:rPr lang="en-US" dirty="0"/>
              <a:t>			The role of PEV</a:t>
            </a:r>
            <a:endParaRPr lang="en-IN" dirty="0"/>
          </a:p>
        </p:txBody>
      </p:sp>
      <p:sp>
        <p:nvSpPr>
          <p:cNvPr id="3" name="Content Placeholder 2">
            <a:extLst>
              <a:ext uri="{FF2B5EF4-FFF2-40B4-BE49-F238E27FC236}">
                <a16:creationId xmlns:a16="http://schemas.microsoft.com/office/drawing/2014/main" id="{8021CF5B-8068-42BE-A666-1EA32F8A0FF4}"/>
              </a:ext>
            </a:extLst>
          </p:cNvPr>
          <p:cNvSpPr>
            <a:spLocks noGrp="1"/>
          </p:cNvSpPr>
          <p:nvPr>
            <p:ph idx="1"/>
          </p:nvPr>
        </p:nvSpPr>
        <p:spPr>
          <a:xfrm>
            <a:off x="838200" y="801512"/>
            <a:ext cx="10515600" cy="6056488"/>
          </a:xfrm>
        </p:spPr>
        <p:txBody>
          <a:bodyPr/>
          <a:lstStyle/>
          <a:p>
            <a:pPr marL="514350" indent="-514350">
              <a:buFont typeface="+mj-lt"/>
              <a:buAutoNum type="arabicPeriod"/>
            </a:pPr>
            <a:endParaRPr lang="en-US" dirty="0"/>
          </a:p>
          <a:p>
            <a:pPr marL="0" indent="0">
              <a:buNone/>
            </a:pPr>
            <a:r>
              <a:rPr lang="en-US" dirty="0"/>
              <a:t>	The following are sent to PEV from NBA:</a:t>
            </a:r>
          </a:p>
          <a:p>
            <a:pPr marL="514350" indent="-514350">
              <a:buFont typeface="+mj-lt"/>
              <a:buAutoNum type="arabicPeriod"/>
            </a:pPr>
            <a:r>
              <a:rPr lang="en-US" dirty="0"/>
              <a:t>SAR</a:t>
            </a:r>
          </a:p>
          <a:p>
            <a:pPr marL="514350" indent="-514350">
              <a:buFont typeface="+mj-lt"/>
              <a:buAutoNum type="arabicPeriod"/>
            </a:pPr>
            <a:r>
              <a:rPr lang="en-US" dirty="0"/>
              <a:t>Evaluation Guide lines (Rubrics)</a:t>
            </a:r>
          </a:p>
          <a:p>
            <a:pPr marL="514350" indent="-514350">
              <a:buFont typeface="+mj-lt"/>
              <a:buAutoNum type="arabicPeriod"/>
            </a:pPr>
            <a:r>
              <a:rPr lang="en-US" dirty="0"/>
              <a:t>PE report format – Part-A and Part-B</a:t>
            </a:r>
          </a:p>
          <a:p>
            <a:pPr marL="514350" indent="-514350">
              <a:buFont typeface="+mj-lt"/>
              <a:buAutoNum type="arabicPeriod"/>
            </a:pPr>
            <a:r>
              <a:rPr lang="en-US" dirty="0"/>
              <a:t>Pre-visit Report format</a:t>
            </a:r>
          </a:p>
          <a:p>
            <a:pPr marL="514350" indent="-514350">
              <a:buFont typeface="+mj-lt"/>
              <a:buAutoNum type="arabicPeriod"/>
            </a:pPr>
            <a:r>
              <a:rPr lang="en-US" dirty="0"/>
              <a:t>Pre-Qualifier (okayed for submitting SAR)</a:t>
            </a:r>
          </a:p>
          <a:p>
            <a:pPr marL="0" indent="0">
              <a:buNone/>
            </a:pPr>
            <a:r>
              <a:rPr lang="en-US" dirty="0">
                <a:solidFill>
                  <a:srgbClr val="C00000"/>
                </a:solidFill>
              </a:rPr>
              <a:t>	</a:t>
            </a:r>
            <a:r>
              <a:rPr lang="en-US" u="sng" dirty="0">
                <a:solidFill>
                  <a:srgbClr val="C00000"/>
                </a:solidFill>
              </a:rPr>
              <a:t>PEVs need to complete the report by end of Day 2</a:t>
            </a:r>
          </a:p>
          <a:p>
            <a:pPr marL="0" indent="0">
              <a:buNone/>
            </a:pPr>
            <a:endParaRPr lang="en-US" b="1" dirty="0">
              <a:latin typeface="+mj-lt"/>
            </a:endParaRPr>
          </a:p>
          <a:p>
            <a:pPr marL="0" indent="0">
              <a:buNone/>
            </a:pPr>
            <a:r>
              <a:rPr lang="en-US" b="1" dirty="0">
                <a:latin typeface="+mj-lt"/>
              </a:rPr>
              <a:t>Helpful steps:  Preparatory work and Time management during the visit</a:t>
            </a:r>
          </a:p>
        </p:txBody>
      </p:sp>
      <p:sp>
        <p:nvSpPr>
          <p:cNvPr id="4" name="Rectangle 3">
            <a:extLst>
              <a:ext uri="{FF2B5EF4-FFF2-40B4-BE49-F238E27FC236}">
                <a16:creationId xmlns:a16="http://schemas.microsoft.com/office/drawing/2014/main" id="{2C1B6EFA-352E-4C5C-8C56-E5B690396218}"/>
              </a:ext>
            </a:extLst>
          </p:cNvPr>
          <p:cNvSpPr/>
          <p:nvPr/>
        </p:nvSpPr>
        <p:spPr>
          <a:xfrm>
            <a:off x="838200" y="159026"/>
            <a:ext cx="10515600" cy="6333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3571801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60E3C6-C4AF-4181-B63A-AD84B35E45E2}"/>
              </a:ext>
            </a:extLst>
          </p:cNvPr>
          <p:cNvSpPr/>
          <p:nvPr/>
        </p:nvSpPr>
        <p:spPr>
          <a:xfrm>
            <a:off x="1719072" y="225475"/>
            <a:ext cx="8869680" cy="3516347"/>
          </a:xfrm>
          <a:prstGeom prst="rect">
            <a:avLst/>
          </a:prstGeom>
        </p:spPr>
        <p:txBody>
          <a:bodyPr wrap="square">
            <a:spAutoFit/>
          </a:bodyPr>
          <a:lstStyle/>
          <a:p>
            <a:pPr marL="19685" marR="19685" algn="ctr">
              <a:spcBef>
                <a:spcPts val="50"/>
              </a:spcBef>
              <a:spcAft>
                <a:spcPts val="0"/>
              </a:spcAft>
            </a:pPr>
            <a:endParaRPr lang="en-US" sz="4400" dirty="0">
              <a:latin typeface="Times New Roman" panose="02020603050405020304" pitchFamily="18" charset="0"/>
              <a:ea typeface="Times New Roman" panose="02020603050405020304" pitchFamily="18" charset="0"/>
            </a:endParaRPr>
          </a:p>
          <a:p>
            <a:pPr marL="19685" marR="19685" algn="ctr">
              <a:spcBef>
                <a:spcPts val="50"/>
              </a:spcBef>
              <a:spcAft>
                <a:spcPts val="0"/>
              </a:spcAft>
            </a:pPr>
            <a:endParaRPr lang="en-US" sz="4400" dirty="0">
              <a:latin typeface="Times New Roman" panose="02020603050405020304" pitchFamily="18" charset="0"/>
              <a:ea typeface="Times New Roman" panose="02020603050405020304" pitchFamily="18" charset="0"/>
            </a:endParaRPr>
          </a:p>
          <a:p>
            <a:pPr marL="19685" marR="19685" algn="ctr">
              <a:spcBef>
                <a:spcPts val="50"/>
              </a:spcBef>
              <a:spcAft>
                <a:spcPts val="0"/>
              </a:spcAft>
            </a:pPr>
            <a:endParaRPr lang="en-US" sz="4400" dirty="0">
              <a:latin typeface="Times New Roman" panose="02020603050405020304" pitchFamily="18" charset="0"/>
              <a:ea typeface="Times New Roman" panose="02020603050405020304" pitchFamily="18" charset="0"/>
            </a:endParaRPr>
          </a:p>
          <a:p>
            <a:pPr marL="19685" marR="19685" algn="ctr">
              <a:spcBef>
                <a:spcPts val="50"/>
              </a:spcBef>
              <a:spcAft>
                <a:spcPts val="0"/>
              </a:spcAft>
            </a:pPr>
            <a:r>
              <a:rPr lang="en-US" sz="4400" dirty="0">
                <a:latin typeface="Times New Roman" panose="02020603050405020304" pitchFamily="18" charset="0"/>
                <a:ea typeface="Times New Roman" panose="02020603050405020304" pitchFamily="18" charset="0"/>
              </a:rPr>
              <a:t>SAR structure &amp; Contents</a:t>
            </a:r>
            <a:br>
              <a:rPr lang="en-US" sz="4400" dirty="0">
                <a:latin typeface="Times New Roman" panose="02020603050405020304" pitchFamily="18" charset="0"/>
                <a:ea typeface="Times New Roman" panose="02020603050405020304" pitchFamily="18" charset="0"/>
              </a:rPr>
            </a:br>
            <a:r>
              <a:rPr lang="en-US" sz="4400" dirty="0">
                <a:latin typeface="Times New Roman" panose="02020603050405020304" pitchFamily="18" charset="0"/>
                <a:ea typeface="Times New Roman" panose="02020603050405020304" pitchFamily="18" charset="0"/>
              </a:rPr>
              <a:t>Criteria 1-10</a:t>
            </a:r>
            <a:endParaRPr lang="en-IN" sz="4400" dirty="0">
              <a:effectLst/>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D4257458-FCAD-4D75-B492-C94D1CE59E17}"/>
              </a:ext>
            </a:extLst>
          </p:cNvPr>
          <p:cNvSpPr/>
          <p:nvPr/>
        </p:nvSpPr>
        <p:spPr>
          <a:xfrm>
            <a:off x="1484243" y="225475"/>
            <a:ext cx="9780105" cy="60560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6191909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D205-EDC6-49EF-843F-B683BC8E76FC}"/>
              </a:ext>
            </a:extLst>
          </p:cNvPr>
          <p:cNvSpPr>
            <a:spLocks noGrp="1"/>
          </p:cNvSpPr>
          <p:nvPr>
            <p:ph type="ctrTitle"/>
          </p:nvPr>
        </p:nvSpPr>
        <p:spPr>
          <a:xfrm>
            <a:off x="1524000" y="379828"/>
            <a:ext cx="9144000" cy="267286"/>
          </a:xfrm>
        </p:spPr>
        <p:txBody>
          <a:bodyPr>
            <a:normAutofit fontScale="90000"/>
          </a:bodyPr>
          <a:lstStyle/>
          <a:p>
            <a:endParaRPr lang="en-IN" dirty="0"/>
          </a:p>
        </p:txBody>
      </p:sp>
      <p:sp>
        <p:nvSpPr>
          <p:cNvPr id="3" name="Subtitle 2">
            <a:extLst>
              <a:ext uri="{FF2B5EF4-FFF2-40B4-BE49-F238E27FC236}">
                <a16:creationId xmlns:a16="http://schemas.microsoft.com/office/drawing/2014/main" id="{D7313BB3-F6A2-4E34-A51C-EB8DB2CA441A}"/>
              </a:ext>
            </a:extLst>
          </p:cNvPr>
          <p:cNvSpPr>
            <a:spLocks noGrp="1"/>
          </p:cNvSpPr>
          <p:nvPr>
            <p:ph type="subTitle" idx="1"/>
          </p:nvPr>
        </p:nvSpPr>
        <p:spPr>
          <a:xfrm>
            <a:off x="1524000" y="886266"/>
            <a:ext cx="9144000" cy="5331654"/>
          </a:xfrm>
        </p:spPr>
        <p:txBody>
          <a:bodyPr/>
          <a:lstStyle/>
          <a:p>
            <a:pPr algn="just">
              <a:lnSpc>
                <a:spcPts val="2040"/>
              </a:lnSpc>
              <a:spcAft>
                <a:spcPts val="800"/>
              </a:spcAft>
            </a:pPr>
            <a:endPar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ts val="2040"/>
              </a:lnSpc>
              <a:spcAft>
                <a:spcPts val="800"/>
              </a:spcAft>
            </a:pPr>
            <a:endParaRPr lang="en-US" sz="18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CRITERION 1: Vision, Mission and Program Educational Objectives (50)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6446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1.1    State the Vision and Mission of the Department and Institute (5)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6446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1.2    State the Program Educational Objectives (PEOs) (5)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64465" algn="just">
              <a:lnSpc>
                <a:spcPts val="1560"/>
              </a:lnSpc>
              <a:spcAft>
                <a:spcPts val="21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1.3 Indicate where the Vision, Mission and PEOs are published and disseminated among 	stakeholders (15)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64465" algn="just">
              <a:lnSpc>
                <a:spcPts val="1535"/>
              </a:lnSpc>
              <a:spcAft>
                <a:spcPts val="21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1.4    State the process for defining the Vision and Mission of the Department, and PEOs 	of the program (15)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6446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1.5    Establish consistency of PEOs with Mission of the Department (10)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6" name="Rectangle 5">
            <a:extLst>
              <a:ext uri="{FF2B5EF4-FFF2-40B4-BE49-F238E27FC236}">
                <a16:creationId xmlns:a16="http://schemas.microsoft.com/office/drawing/2014/main" id="{CA240772-6EE9-48AE-899B-E39E88D2AAD2}"/>
              </a:ext>
            </a:extLst>
          </p:cNvPr>
          <p:cNvSpPr/>
          <p:nvPr/>
        </p:nvSpPr>
        <p:spPr>
          <a:xfrm>
            <a:off x="2319130" y="1325217"/>
            <a:ext cx="8348870" cy="4359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097526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071C-B210-426F-9936-A44FA13F59CF}"/>
              </a:ext>
            </a:extLst>
          </p:cNvPr>
          <p:cNvSpPr>
            <a:spLocks noGrp="1"/>
          </p:cNvSpPr>
          <p:nvPr>
            <p:ph type="title"/>
          </p:nvPr>
        </p:nvSpPr>
        <p:spPr>
          <a:xfrm>
            <a:off x="838200" y="145774"/>
            <a:ext cx="10515600" cy="185530"/>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04DD960C-9E56-4E18-A067-AC5A4F8C4F40}"/>
              </a:ext>
            </a:extLst>
          </p:cNvPr>
          <p:cNvSpPr>
            <a:spLocks noGrp="1"/>
          </p:cNvSpPr>
          <p:nvPr>
            <p:ph idx="1"/>
          </p:nvPr>
        </p:nvSpPr>
        <p:spPr>
          <a:xfrm>
            <a:off x="838200" y="516836"/>
            <a:ext cx="10515600" cy="6341164"/>
          </a:xfrm>
        </p:spPr>
        <p:txBody>
          <a:bodyPr/>
          <a:lstStyle/>
          <a:p>
            <a:pPr>
              <a:lnSpc>
                <a:spcPts val="2040"/>
              </a:lnSpc>
            </a:pPr>
            <a:endParaRPr lang="en-US" sz="1800" b="1" kern="1200" dirty="0">
              <a:solidFill>
                <a:srgbClr val="000000"/>
              </a:solidFill>
              <a:effectLst/>
              <a:latin typeface="Calibri Light" panose="020F0302020204030204" pitchFamily="34" charset="0"/>
              <a:ea typeface="Times New Roman" panose="02020603050405020304" pitchFamily="18" charset="0"/>
            </a:endParaRPr>
          </a:p>
          <a:p>
            <a:pPr>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CRITERION 2 Program Curriculum and Teaching—Learning Processes (100)</a:t>
            </a:r>
            <a:endParaRPr lang="en-IN" sz="1800" dirty="0">
              <a:effectLst/>
              <a:latin typeface="Times New Roman" panose="02020603050405020304" pitchFamily="18" charset="0"/>
              <a:ea typeface="Times New Roman" panose="02020603050405020304" pitchFamily="18" charset="0"/>
            </a:endParaRPr>
          </a:p>
          <a:p>
            <a:pPr marL="16446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2.1.    Program Curriculum (30)</a:t>
            </a:r>
            <a:endParaRPr lang="en-IN" sz="1800" dirty="0">
              <a:effectLst/>
              <a:latin typeface="Times New Roman" panose="02020603050405020304" pitchFamily="18" charset="0"/>
              <a:ea typeface="Times New Roman" panose="02020603050405020304" pitchFamily="18" charset="0"/>
            </a:endParaRPr>
          </a:p>
          <a:p>
            <a:pPr marL="30162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2.1.1.    State the process for designing the program curriculum (10)</a:t>
            </a:r>
            <a:endParaRPr lang="en-IN" sz="1800" dirty="0">
              <a:effectLst/>
              <a:latin typeface="Times New Roman" panose="02020603050405020304" pitchFamily="18" charset="0"/>
              <a:ea typeface="Times New Roman" panose="02020603050405020304" pitchFamily="18" charset="0"/>
            </a:endParaRPr>
          </a:p>
          <a:p>
            <a:pPr marL="30162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2.1.2.    Structure of the Curriculum (5)</a:t>
            </a:r>
            <a:endParaRPr lang="en-IN" sz="1800" dirty="0">
              <a:effectLst/>
              <a:latin typeface="Times New Roman" panose="02020603050405020304" pitchFamily="18" charset="0"/>
              <a:ea typeface="Times New Roman" panose="02020603050405020304" pitchFamily="18" charset="0"/>
            </a:endParaRPr>
          </a:p>
          <a:p>
            <a:pPr marL="30162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2.1.3.    State the components of the curriculum (5)</a:t>
            </a:r>
            <a:endParaRPr lang="en-IN" sz="1800" dirty="0">
              <a:effectLst/>
              <a:latin typeface="Times New Roman" panose="02020603050405020304" pitchFamily="18" charset="0"/>
              <a:ea typeface="Times New Roman" panose="02020603050405020304" pitchFamily="18" charset="0"/>
            </a:endParaRPr>
          </a:p>
          <a:p>
            <a:pPr marL="301625">
              <a:lnSpc>
                <a:spcPts val="1535"/>
              </a:lnSpc>
              <a:spcAft>
                <a:spcPts val="210"/>
              </a:spcAft>
            </a:pPr>
            <a:r>
              <a:rPr lang="en-US" sz="1800" b="1" kern="1200" dirty="0">
                <a:solidFill>
                  <a:srgbClr val="000000"/>
                </a:solidFill>
                <a:effectLst/>
                <a:latin typeface="Calibri Light" panose="020F0302020204030204" pitchFamily="34" charset="0"/>
                <a:ea typeface="Times New Roman" panose="02020603050405020304" pitchFamily="18" charset="0"/>
              </a:rPr>
              <a:t>2.1.4.    State the process used to identify extent of compliance of the curriculum for attaining the Program Outcomes and Program Specific Outcomes as mentioned in Annexure I (10)</a:t>
            </a:r>
            <a:endParaRPr lang="en-IN" sz="1800" dirty="0">
              <a:effectLst/>
              <a:latin typeface="Times New Roman" panose="02020603050405020304" pitchFamily="18" charset="0"/>
              <a:ea typeface="Times New Roman" panose="02020603050405020304" pitchFamily="18" charset="0"/>
            </a:endParaRPr>
          </a:p>
          <a:p>
            <a:pPr marL="164465" algn="just">
              <a:spcAft>
                <a:spcPts val="630"/>
              </a:spcAft>
            </a:pPr>
            <a:r>
              <a:rPr lang="en-US" sz="1800" b="1" kern="1200" dirty="0">
                <a:solidFill>
                  <a:srgbClr val="000000"/>
                </a:solidFill>
                <a:effectLst/>
                <a:latin typeface="Calibri Light" panose="020F0302020204030204" pitchFamily="34" charset="0"/>
                <a:ea typeface="Times New Roman" panose="02020603050405020304" pitchFamily="18" charset="0"/>
              </a:rPr>
              <a:t>2.2.    Teaching-Learning Processes (70)</a:t>
            </a:r>
            <a:endParaRPr lang="en-IN" sz="1800" dirty="0">
              <a:effectLst/>
              <a:latin typeface="Times New Roman" panose="02020603050405020304" pitchFamily="18" charset="0"/>
              <a:ea typeface="Times New Roman" panose="02020603050405020304" pitchFamily="18" charset="0"/>
            </a:endParaRPr>
          </a:p>
          <a:p>
            <a:pPr marL="301625" algn="just">
              <a:spcAft>
                <a:spcPts val="630"/>
              </a:spcAft>
            </a:pPr>
            <a:r>
              <a:rPr lang="en-US" sz="1800" b="1" kern="1200" dirty="0">
                <a:solidFill>
                  <a:srgbClr val="000000"/>
                </a:solidFill>
                <a:effectLst/>
                <a:latin typeface="Calibri Light" panose="020F0302020204030204" pitchFamily="34" charset="0"/>
                <a:ea typeface="Times New Roman" panose="02020603050405020304" pitchFamily="18" charset="0"/>
              </a:rPr>
              <a:t>2.2.1.   Describe Processes followed to improve quality of Teaching &amp; Learning (15)</a:t>
            </a:r>
            <a:endParaRPr lang="en-IN" sz="1800" dirty="0">
              <a:effectLst/>
              <a:latin typeface="Times New Roman" panose="02020603050405020304" pitchFamily="18" charset="0"/>
              <a:ea typeface="Times New Roman" panose="02020603050405020304" pitchFamily="18" charset="0"/>
            </a:endParaRPr>
          </a:p>
          <a:p>
            <a:pPr marL="301625">
              <a:lnSpc>
                <a:spcPts val="1560"/>
              </a:lnSpc>
              <a:spcAft>
                <a:spcPts val="210"/>
              </a:spcAft>
            </a:pPr>
            <a:r>
              <a:rPr lang="en-US" sz="1800" b="1" kern="1200" dirty="0">
                <a:solidFill>
                  <a:srgbClr val="000000"/>
                </a:solidFill>
                <a:effectLst/>
                <a:latin typeface="Calibri Light" panose="020F0302020204030204" pitchFamily="34" charset="0"/>
                <a:ea typeface="Times New Roman" panose="02020603050405020304" pitchFamily="18" charset="0"/>
              </a:rPr>
              <a:t>2.2.2.    Quality of end semester examination, internal semester question papers, assignments and evaluation (15)</a:t>
            </a:r>
            <a:endParaRPr lang="en-IN" sz="1800" dirty="0">
              <a:effectLst/>
              <a:latin typeface="Times New Roman" panose="02020603050405020304" pitchFamily="18" charset="0"/>
              <a:ea typeface="Times New Roman" panose="02020603050405020304" pitchFamily="18" charset="0"/>
            </a:endParaRPr>
          </a:p>
          <a:p>
            <a:pPr marL="30162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2.2.3.    Quality of student projects (20)</a:t>
            </a:r>
            <a:endParaRPr lang="en-IN" sz="1800" dirty="0">
              <a:effectLst/>
              <a:latin typeface="Times New Roman" panose="02020603050405020304" pitchFamily="18" charset="0"/>
              <a:ea typeface="Times New Roman" panose="02020603050405020304" pitchFamily="18" charset="0"/>
            </a:endParaRPr>
          </a:p>
          <a:p>
            <a:pPr marL="30162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2.2.4    Initiatives related to industry interaction (10)</a:t>
            </a:r>
            <a:endParaRPr lang="en-IN" sz="1800" dirty="0">
              <a:effectLst/>
              <a:latin typeface="Times New Roman" panose="02020603050405020304" pitchFamily="18" charset="0"/>
              <a:ea typeface="Times New Roman" panose="02020603050405020304" pitchFamily="18" charset="0"/>
            </a:endParaRPr>
          </a:p>
          <a:p>
            <a:pPr marL="301625" algn="just">
              <a:lnSpc>
                <a:spcPts val="2040"/>
              </a:lnSpc>
              <a:spcAft>
                <a:spcPts val="630"/>
              </a:spcAft>
            </a:pPr>
            <a:r>
              <a:rPr lang="en-US" sz="1800" b="1" kern="1200" dirty="0">
                <a:solidFill>
                  <a:srgbClr val="000000"/>
                </a:solidFill>
                <a:effectLst/>
                <a:latin typeface="Calibri Light" panose="020F0302020204030204" pitchFamily="34" charset="0"/>
                <a:ea typeface="Times New Roman" panose="02020603050405020304" pitchFamily="18" charset="0"/>
              </a:rPr>
              <a:t>2.2.5    Initiatives related to industry internship/summer training (10)</a:t>
            </a:r>
            <a:endParaRPr lang="en-IN" sz="1800" dirty="0">
              <a:effectLst/>
              <a:latin typeface="Times New Roman" panose="02020603050405020304" pitchFamily="18" charset="0"/>
              <a:ea typeface="Times New Roman" panose="02020603050405020304" pitchFamily="18" charset="0"/>
            </a:endParaRPr>
          </a:p>
          <a:p>
            <a:pPr marL="0" indent="0">
              <a:lnSpc>
                <a:spcPct val="107000"/>
              </a:lnSpc>
              <a:spcAft>
                <a:spcPts val="800"/>
              </a:spcAft>
              <a:buNone/>
            </a:pPr>
            <a:b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7" name="Rectangle 6">
            <a:extLst>
              <a:ext uri="{FF2B5EF4-FFF2-40B4-BE49-F238E27FC236}">
                <a16:creationId xmlns:a16="http://schemas.microsoft.com/office/drawing/2014/main" id="{4C21D8E3-5995-4E7D-93CC-7CD192F488F3}"/>
              </a:ext>
            </a:extLst>
          </p:cNvPr>
          <p:cNvSpPr/>
          <p:nvPr/>
        </p:nvSpPr>
        <p:spPr>
          <a:xfrm>
            <a:off x="838200" y="702366"/>
            <a:ext cx="10386391" cy="55924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880072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32851-D69A-4B66-9EF4-EE8454C7524F}"/>
              </a:ext>
            </a:extLst>
          </p:cNvPr>
          <p:cNvSpPr>
            <a:spLocks noGrp="1"/>
          </p:cNvSpPr>
          <p:nvPr>
            <p:ph type="title"/>
          </p:nvPr>
        </p:nvSpPr>
        <p:spPr>
          <a:xfrm>
            <a:off x="838200" y="365125"/>
            <a:ext cx="10515600" cy="98701"/>
          </a:xfrm>
        </p:spPr>
        <p:txBody>
          <a:bodyPr>
            <a:normAutofit fontScale="90000"/>
          </a:bodyPr>
          <a:lstStyle/>
          <a:p>
            <a:endParaRPr lang="en-IN" b="1" dirty="0"/>
          </a:p>
        </p:txBody>
      </p:sp>
      <p:sp>
        <p:nvSpPr>
          <p:cNvPr id="3" name="Content Placeholder 2">
            <a:extLst>
              <a:ext uri="{FF2B5EF4-FFF2-40B4-BE49-F238E27FC236}">
                <a16:creationId xmlns:a16="http://schemas.microsoft.com/office/drawing/2014/main" id="{325F5A04-C6B1-43F5-ABE6-9D90869FD229}"/>
              </a:ext>
            </a:extLst>
          </p:cNvPr>
          <p:cNvSpPr>
            <a:spLocks noGrp="1"/>
          </p:cNvSpPr>
          <p:nvPr>
            <p:ph idx="1"/>
          </p:nvPr>
        </p:nvSpPr>
        <p:spPr>
          <a:xfrm>
            <a:off x="838200" y="569843"/>
            <a:ext cx="10515600" cy="5923032"/>
          </a:xfrm>
        </p:spPr>
        <p:txBody>
          <a:bodyPr/>
          <a:lstStyle/>
          <a:p>
            <a:pPr marL="0" indent="0">
              <a:lnSpc>
                <a:spcPct val="107000"/>
              </a:lnSpc>
              <a:spcAft>
                <a:spcPts val="630"/>
              </a:spcAft>
              <a:buNone/>
            </a:pPr>
            <a:r>
              <a:rPr lang="en-US" sz="18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p>
          <a:p>
            <a:pPr marL="0" indent="0">
              <a:lnSpc>
                <a:spcPct val="107000"/>
              </a:lnSpc>
              <a:spcAft>
                <a:spcPts val="630"/>
              </a:spcAft>
              <a:buNone/>
            </a:pPr>
            <a:r>
              <a:rPr lang="en-US" sz="18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2000" b="1" kern="1200" dirty="0">
                <a:solidFill>
                  <a:srgbClr val="000000"/>
                </a:solidFill>
                <a:effectLst/>
                <a:latin typeface="+mj-lt"/>
                <a:ea typeface="Times New Roman" panose="02020603050405020304" pitchFamily="18" charset="0"/>
                <a:cs typeface="Times New Roman" panose="02020603050405020304" pitchFamily="18" charset="0"/>
              </a:rPr>
              <a:t>CRITERION 3: Course Outcomes and Program Outcomes (175)</a:t>
            </a:r>
            <a:endParaRPr lang="en-IN" sz="2000" b="1" dirty="0">
              <a:effectLst/>
              <a:latin typeface="+mj-lt"/>
              <a:ea typeface="Calibri" panose="020F0502020204030204" pitchFamily="34" charset="0"/>
              <a:cs typeface="Times New Roman" panose="02020603050405020304" pitchFamily="18" charset="0"/>
            </a:endParaRPr>
          </a:p>
          <a:p>
            <a:pPr marL="164465">
              <a:lnSpc>
                <a:spcPts val="1535"/>
              </a:lnSpc>
              <a:spcAft>
                <a:spcPts val="210"/>
              </a:spcAft>
            </a:pPr>
            <a:r>
              <a:rPr lang="en-US" sz="2000" b="1" kern="1200" dirty="0">
                <a:solidFill>
                  <a:srgbClr val="000000"/>
                </a:solidFill>
                <a:effectLst/>
                <a:latin typeface="+mj-lt"/>
                <a:ea typeface="Times New Roman" panose="02020603050405020304" pitchFamily="18" charset="0"/>
                <a:cs typeface="Times New Roman" panose="02020603050405020304" pitchFamily="18" charset="0"/>
              </a:rPr>
              <a:t>3.1.    Establish the correlation between the courses and the Program Outcomes (POs) &amp; Program Specific Outcomes (25)</a:t>
            </a:r>
            <a:endParaRPr lang="en-IN" sz="2000" b="1"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US" sz="2000" b="1" kern="1200" dirty="0">
                <a:solidFill>
                  <a:srgbClr val="000000"/>
                </a:solidFill>
                <a:effectLst/>
                <a:latin typeface="+mj-lt"/>
                <a:ea typeface="Times New Roman" panose="02020603050405020304" pitchFamily="18" charset="0"/>
                <a:cs typeface="Times New Roman" panose="02020603050405020304" pitchFamily="18" charset="0"/>
              </a:rPr>
              <a:t>3.2.    Attainment of Course Outcomes (75)</a:t>
            </a:r>
            <a:endParaRPr lang="en-IN" sz="2000" b="1" dirty="0">
              <a:effectLst/>
              <a:latin typeface="+mj-lt"/>
              <a:ea typeface="Calibri" panose="020F0502020204030204" pitchFamily="34" charset="0"/>
              <a:cs typeface="Times New Roman" panose="02020603050405020304" pitchFamily="18" charset="0"/>
            </a:endParaRPr>
          </a:p>
          <a:p>
            <a:pPr marL="292735">
              <a:lnSpc>
                <a:spcPts val="1535"/>
              </a:lnSpc>
              <a:spcAft>
                <a:spcPts val="210"/>
              </a:spcAft>
            </a:pPr>
            <a:r>
              <a:rPr lang="en-US" sz="2000" b="1" kern="1200" dirty="0">
                <a:solidFill>
                  <a:srgbClr val="000000"/>
                </a:solidFill>
                <a:effectLst/>
                <a:latin typeface="+mj-lt"/>
                <a:ea typeface="Times New Roman" panose="02020603050405020304" pitchFamily="18" charset="0"/>
              </a:rPr>
              <a:t>3.2.1.    Describe the assessment tools and processes used to gather the data upon which the evaluation of Course Outcome is based (10)</a:t>
            </a:r>
            <a:endParaRPr lang="en-IN" sz="2000" b="1" dirty="0">
              <a:effectLst/>
              <a:latin typeface="+mj-lt"/>
              <a:ea typeface="Times New Roman" panose="02020603050405020304" pitchFamily="18" charset="0"/>
            </a:endParaRPr>
          </a:p>
          <a:p>
            <a:pPr marL="292735">
              <a:lnSpc>
                <a:spcPts val="1560"/>
              </a:lnSpc>
              <a:spcAft>
                <a:spcPts val="210"/>
              </a:spcAft>
            </a:pPr>
            <a:r>
              <a:rPr lang="en-US" sz="2000" b="1" kern="1200" dirty="0">
                <a:solidFill>
                  <a:srgbClr val="000000"/>
                </a:solidFill>
                <a:effectLst/>
                <a:latin typeface="+mj-lt"/>
                <a:ea typeface="Times New Roman" panose="02020603050405020304" pitchFamily="18" charset="0"/>
              </a:rPr>
              <a:t>3.2.2.    Record the attainment of Course Outcomes of all courses with respect to set attainment levels (65)</a:t>
            </a:r>
            <a:endParaRPr lang="en-IN" sz="2000" b="1" dirty="0">
              <a:effectLst/>
              <a:latin typeface="+mj-lt"/>
              <a:ea typeface="Times New Roman" panose="02020603050405020304" pitchFamily="18" charset="0"/>
            </a:endParaRPr>
          </a:p>
          <a:p>
            <a:pPr algn="just">
              <a:spcAft>
                <a:spcPts val="630"/>
              </a:spcAft>
            </a:pPr>
            <a:r>
              <a:rPr lang="en-US" sz="2000" b="1" kern="1200" dirty="0">
                <a:solidFill>
                  <a:srgbClr val="000000"/>
                </a:solidFill>
                <a:effectLst/>
                <a:latin typeface="+mj-lt"/>
                <a:ea typeface="Times New Roman" panose="02020603050405020304" pitchFamily="18" charset="0"/>
              </a:rPr>
              <a:t>3.3. Attainment of Program Outcomes and Program Specific Outcomes (75)</a:t>
            </a:r>
            <a:endParaRPr lang="en-IN" sz="2000" b="1" dirty="0">
              <a:effectLst/>
              <a:latin typeface="+mj-lt"/>
              <a:ea typeface="Times New Roman" panose="02020603050405020304" pitchFamily="18" charset="0"/>
            </a:endParaRPr>
          </a:p>
          <a:p>
            <a:pPr marL="292735">
              <a:lnSpc>
                <a:spcPts val="1535"/>
              </a:lnSpc>
              <a:spcAft>
                <a:spcPts val="210"/>
              </a:spcAft>
            </a:pPr>
            <a:r>
              <a:rPr lang="en-US" sz="2000" b="1" kern="1200" dirty="0">
                <a:solidFill>
                  <a:srgbClr val="000000"/>
                </a:solidFill>
                <a:effectLst/>
                <a:latin typeface="+mj-lt"/>
                <a:ea typeface="Times New Roman" panose="02020603050405020304" pitchFamily="18" charset="0"/>
              </a:rPr>
              <a:t>3.3.1.    Describe assessment tools and processes used for measuring the attainment of each Program Outcome and Program Specific Outcomes (10)</a:t>
            </a:r>
            <a:endParaRPr lang="en-IN" sz="2000" b="1" dirty="0">
              <a:effectLst/>
              <a:latin typeface="+mj-lt"/>
              <a:ea typeface="Times New Roman" panose="02020603050405020304" pitchFamily="18" charset="0"/>
            </a:endParaRPr>
          </a:p>
          <a:p>
            <a:pPr marL="292735" algn="just">
              <a:lnSpc>
                <a:spcPts val="2015"/>
              </a:lnSpc>
            </a:pPr>
            <a:r>
              <a:rPr lang="en-US" sz="2000" b="1" kern="1200" dirty="0">
                <a:solidFill>
                  <a:srgbClr val="000000"/>
                </a:solidFill>
                <a:effectLst/>
                <a:latin typeface="+mj-lt"/>
                <a:ea typeface="Times New Roman" panose="02020603050405020304" pitchFamily="18" charset="0"/>
              </a:rPr>
              <a:t>3.3.2.    Provide results of evaluation of each PO &amp; PSO (65)</a:t>
            </a:r>
            <a:endParaRPr lang="en-IN" sz="2000" b="1" dirty="0">
              <a:effectLst/>
              <a:latin typeface="+mj-lt"/>
              <a:ea typeface="Times New Roman" panose="02020603050405020304" pitchFamily="18" charset="0"/>
            </a:endParaRPr>
          </a:p>
          <a:p>
            <a:endParaRPr lang="en-IN" dirty="0"/>
          </a:p>
        </p:txBody>
      </p:sp>
      <p:sp>
        <p:nvSpPr>
          <p:cNvPr id="4" name="Rectangle 3">
            <a:extLst>
              <a:ext uri="{FF2B5EF4-FFF2-40B4-BE49-F238E27FC236}">
                <a16:creationId xmlns:a16="http://schemas.microsoft.com/office/drawing/2014/main" id="{7B896C48-08C1-424F-B132-8C6D8EF72FC2}"/>
              </a:ext>
            </a:extLst>
          </p:cNvPr>
          <p:cNvSpPr/>
          <p:nvPr/>
        </p:nvSpPr>
        <p:spPr>
          <a:xfrm>
            <a:off x="838200" y="954157"/>
            <a:ext cx="10412896" cy="50225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3689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9156" y="136526"/>
            <a:ext cx="9256888" cy="5409173"/>
          </a:xfrm>
          <a:prstGeom prst="rect">
            <a:avLst/>
          </a:prstGeom>
        </p:spPr>
        <p:txBody>
          <a:bodyPr wrap="square">
            <a:spAutoFit/>
          </a:bodyPr>
          <a:lstStyle/>
          <a:p>
            <a:pPr marL="342900" lvl="0" indent="-342900" algn="just">
              <a:buFont typeface="+mj-lt"/>
              <a:buAutoNum type="arabicPeriod" startAt="6"/>
            </a:pPr>
            <a:r>
              <a:rPr lang="en-US" sz="1600" b="1" u="sng" dirty="0"/>
              <a:t>The engineer and society</a:t>
            </a:r>
            <a:r>
              <a:rPr lang="en-US" sz="1600" dirty="0"/>
              <a:t>: Apply reasoning informed by the contextual knowledge to assess societal, health, safety, legal and cultural issues and the consequent responsibilities relevant to the professional engineering practice.</a:t>
            </a:r>
          </a:p>
          <a:p>
            <a:pPr marL="228600" lvl="0" indent="-228600" algn="just">
              <a:buFont typeface="+mj-lt"/>
              <a:buAutoNum type="arabicPeriod" startAt="6"/>
            </a:pPr>
            <a:endParaRPr lang="en-US" sz="1000" dirty="0"/>
          </a:p>
          <a:p>
            <a:pPr marL="342900" lvl="0" indent="-342900">
              <a:buFont typeface="+mj-lt"/>
              <a:buAutoNum type="arabicPeriod" startAt="6"/>
            </a:pPr>
            <a:r>
              <a:rPr lang="en-US" sz="1600" b="1" u="sng" dirty="0"/>
              <a:t>Environment and sustainability</a:t>
            </a:r>
            <a:r>
              <a:rPr lang="en-US" sz="1600" dirty="0"/>
              <a:t>: Understand the impact of the professional engineering solutions in societal and environmental contexts, and demonstrate the knowledge of, and need for sustainable development.</a:t>
            </a:r>
          </a:p>
          <a:p>
            <a:pPr marL="228600" lvl="0" indent="-228600">
              <a:buFont typeface="+mj-lt"/>
              <a:buAutoNum type="arabicPeriod" startAt="6"/>
            </a:pPr>
            <a:endParaRPr lang="en-IN" sz="800" dirty="0"/>
          </a:p>
          <a:p>
            <a:pPr marL="342900" lvl="0" indent="-342900">
              <a:buFont typeface="+mj-lt"/>
              <a:buAutoNum type="arabicPeriod" startAt="6"/>
            </a:pPr>
            <a:r>
              <a:rPr lang="en-US" sz="1600" b="1" u="sng" dirty="0"/>
              <a:t>Ethics</a:t>
            </a:r>
            <a:r>
              <a:rPr lang="en-US" sz="1600" u="sng" dirty="0"/>
              <a:t>:</a:t>
            </a:r>
            <a:r>
              <a:rPr lang="en-US" sz="1600" dirty="0"/>
              <a:t> Apply ethical principles and commit to professional ethics and responsibilities and norms of the engineering practice.</a:t>
            </a:r>
          </a:p>
          <a:p>
            <a:pPr marL="228600" lvl="0" indent="-228600">
              <a:buFont typeface="+mj-lt"/>
              <a:buAutoNum type="arabicPeriod" startAt="6"/>
            </a:pPr>
            <a:endParaRPr lang="en-IN" sz="1000" dirty="0"/>
          </a:p>
          <a:p>
            <a:pPr marL="342900" lvl="0" indent="-342900">
              <a:buFont typeface="+mj-lt"/>
              <a:buAutoNum type="arabicPeriod" startAt="6"/>
            </a:pPr>
            <a:r>
              <a:rPr lang="en-US" sz="1600" b="1" u="sng" dirty="0"/>
              <a:t>Individual and team work</a:t>
            </a:r>
            <a:r>
              <a:rPr lang="en-US" sz="1600" dirty="0"/>
              <a:t>: Function effectively as an individual, and as a member or leader in diverse teams, and in multidisciplinary settings.</a:t>
            </a:r>
            <a:endParaRPr lang="en-IN" sz="1600" dirty="0"/>
          </a:p>
          <a:p>
            <a:pPr marL="228600" lvl="0" indent="-228600">
              <a:buFont typeface="+mj-lt"/>
              <a:buAutoNum type="arabicPeriod" startAt="6"/>
            </a:pPr>
            <a:endParaRPr lang="en-US" sz="1050" b="1" dirty="0"/>
          </a:p>
          <a:p>
            <a:pPr marL="342900" lvl="0" indent="-342900">
              <a:buFont typeface="+mj-lt"/>
              <a:buAutoNum type="arabicPeriod" startAt="6"/>
            </a:pPr>
            <a:r>
              <a:rPr lang="en-US" sz="1600" b="1" u="sng" dirty="0"/>
              <a:t>Communication</a:t>
            </a:r>
            <a:r>
              <a:rPr lang="en-US" sz="1600" dirty="0"/>
              <a:t>: Communicate effectively on complex engineering activities with the engineering community and with society at large, such as, being able to comprehend and write effective reports and design documentation, make effective presentations, and give and receive clear instructions.</a:t>
            </a:r>
            <a:endParaRPr lang="en-IN" sz="1600" dirty="0"/>
          </a:p>
          <a:p>
            <a:pPr marL="228600" lvl="0" indent="-228600">
              <a:buFont typeface="+mj-lt"/>
              <a:buAutoNum type="arabicPeriod" startAt="6"/>
            </a:pPr>
            <a:endParaRPr lang="en-US" sz="1000" b="1" dirty="0"/>
          </a:p>
          <a:p>
            <a:pPr marL="342900" lvl="0" indent="-342900">
              <a:buFont typeface="+mj-lt"/>
              <a:buAutoNum type="arabicPeriod" startAt="6"/>
            </a:pPr>
            <a:r>
              <a:rPr lang="en-US" sz="1600" b="1" u="sng" dirty="0"/>
              <a:t>Project management and finance</a:t>
            </a:r>
            <a:r>
              <a:rPr lang="en-US" sz="1600" dirty="0"/>
              <a:t>: Demonstrate knowledge and understanding of the engineering and management principles and apply these to one’s own work, as a member and leader in a team, to manage projects and in multidisciplinary environments. </a:t>
            </a:r>
            <a:endParaRPr lang="en-IN" sz="1600" dirty="0"/>
          </a:p>
          <a:p>
            <a:pPr marL="228600" lvl="0" indent="-228600">
              <a:buFont typeface="+mj-lt"/>
              <a:buAutoNum type="arabicPeriod" startAt="6"/>
            </a:pPr>
            <a:endParaRPr lang="en-US" sz="900" b="1" dirty="0"/>
          </a:p>
          <a:p>
            <a:pPr marL="342900" lvl="0" indent="-342900">
              <a:buFont typeface="+mj-lt"/>
              <a:buAutoNum type="arabicPeriod" startAt="6"/>
            </a:pPr>
            <a:r>
              <a:rPr lang="en-US" sz="1600" b="1" u="sng" dirty="0"/>
              <a:t>Life-long learning</a:t>
            </a:r>
            <a:r>
              <a:rPr lang="en-US" sz="1600" dirty="0"/>
              <a:t>: Recognize the need for, and have the preparation and ability to engage in independent and life-long learning in the broadest context of technological change.</a:t>
            </a:r>
            <a:endParaRPr lang="en-IN" sz="1600" dirty="0"/>
          </a:p>
        </p:txBody>
      </p:sp>
      <p:sp>
        <p:nvSpPr>
          <p:cNvPr id="4" name="Slide Number Placeholder 3">
            <a:extLst>
              <a:ext uri="{FF2B5EF4-FFF2-40B4-BE49-F238E27FC236}">
                <a16:creationId xmlns:a16="http://schemas.microsoft.com/office/drawing/2014/main" id="{C654C211-B55C-4572-AB02-67DB352581DC}"/>
              </a:ext>
            </a:extLst>
          </p:cNvPr>
          <p:cNvSpPr>
            <a:spLocks noGrp="1"/>
          </p:cNvSpPr>
          <p:nvPr>
            <p:ph type="sldNum" sz="quarter" idx="12"/>
          </p:nvPr>
        </p:nvSpPr>
        <p:spPr/>
        <p:txBody>
          <a:bodyPr/>
          <a:lstStyle/>
          <a:p>
            <a:fld id="{422658B8-A02A-475D-9AE9-842168B0879B}" type="slidenum">
              <a:rPr lang="en-IN" smtClean="0"/>
              <a:t>11</a:t>
            </a:fld>
            <a:endParaRPr lang="en-IN" dirty="0"/>
          </a:p>
        </p:txBody>
      </p:sp>
      <p:sp>
        <p:nvSpPr>
          <p:cNvPr id="3" name="Rectangle 2">
            <a:extLst>
              <a:ext uri="{FF2B5EF4-FFF2-40B4-BE49-F238E27FC236}">
                <a16:creationId xmlns:a16="http://schemas.microsoft.com/office/drawing/2014/main" id="{3709C6B3-A5A4-48B2-8B61-5A3FCE689FB8}"/>
              </a:ext>
            </a:extLst>
          </p:cNvPr>
          <p:cNvSpPr/>
          <p:nvPr/>
        </p:nvSpPr>
        <p:spPr>
          <a:xfrm>
            <a:off x="1338470" y="136526"/>
            <a:ext cx="10015330" cy="65849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8884169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00A1-4BB8-4C07-BBB5-E4C3001ED5F8}"/>
              </a:ext>
            </a:extLst>
          </p:cNvPr>
          <p:cNvSpPr>
            <a:spLocks noGrp="1"/>
          </p:cNvSpPr>
          <p:nvPr>
            <p:ph type="title"/>
          </p:nvPr>
        </p:nvSpPr>
        <p:spPr>
          <a:xfrm>
            <a:off x="838200" y="365126"/>
            <a:ext cx="10515600" cy="138458"/>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82A046C1-4B6A-492C-887E-2067167D0ABD}"/>
              </a:ext>
            </a:extLst>
          </p:cNvPr>
          <p:cNvSpPr>
            <a:spLocks noGrp="1"/>
          </p:cNvSpPr>
          <p:nvPr>
            <p:ph idx="1"/>
          </p:nvPr>
        </p:nvSpPr>
        <p:spPr>
          <a:xfrm>
            <a:off x="838200" y="715617"/>
            <a:ext cx="10515600" cy="5910470"/>
          </a:xfrm>
        </p:spPr>
        <p:txBody>
          <a:bodyPr/>
          <a:lstStyle/>
          <a:p>
            <a:pPr marL="0" indent="0">
              <a:lnSpc>
                <a:spcPts val="2015"/>
              </a:lnSpc>
              <a:buNone/>
            </a:pPr>
            <a:endParaRPr lang="en-US" sz="1800" b="1" dirty="0">
              <a:solidFill>
                <a:srgbClr val="000000"/>
              </a:solidFill>
              <a:latin typeface="Calibri Light" panose="020F0302020204030204" pitchFamily="34" charset="0"/>
              <a:ea typeface="Times New Roman" panose="02020603050405020304" pitchFamily="18" charset="0"/>
            </a:endParaRPr>
          </a:p>
          <a:p>
            <a:pPr marL="0" indent="0">
              <a:lnSpc>
                <a:spcPts val="2015"/>
              </a:lnSpc>
              <a:buNone/>
            </a:pPr>
            <a:r>
              <a:rPr lang="en-US" sz="1800" b="1" kern="1200" dirty="0">
                <a:solidFill>
                  <a:srgbClr val="000000"/>
                </a:solidFill>
                <a:effectLst/>
                <a:latin typeface="Calibri Light" panose="020F0302020204030204" pitchFamily="34" charset="0"/>
                <a:ea typeface="Times New Roman" panose="02020603050405020304" pitchFamily="18" charset="0"/>
              </a:rPr>
              <a:t>CRITERION 4: Students’ Performance (100)</a:t>
            </a:r>
            <a:endParaRPr lang="en-IN" sz="1800" dirty="0">
              <a:effectLst/>
              <a:latin typeface="Times New Roman" panose="02020603050405020304" pitchFamily="18" charset="0"/>
              <a:ea typeface="Times New Roman" panose="02020603050405020304" pitchFamily="18" charset="0"/>
            </a:endParaRPr>
          </a:p>
          <a:p>
            <a:pPr marL="155575" algn="just">
              <a:lnSpc>
                <a:spcPts val="2015"/>
              </a:lnSpc>
            </a:pPr>
            <a:r>
              <a:rPr lang="en-US" sz="1800" b="1" kern="1200" dirty="0">
                <a:solidFill>
                  <a:srgbClr val="000000"/>
                </a:solidFill>
                <a:effectLst/>
                <a:latin typeface="Calibri Light" panose="020F0302020204030204" pitchFamily="34" charset="0"/>
                <a:ea typeface="Times New Roman" panose="02020603050405020304" pitchFamily="18" charset="0"/>
              </a:rPr>
              <a:t>4.1    Enrolment Ratio (20)</a:t>
            </a:r>
            <a:endParaRPr lang="en-IN" sz="1800" dirty="0">
              <a:effectLst/>
              <a:latin typeface="Times New Roman" panose="02020603050405020304" pitchFamily="18" charset="0"/>
              <a:ea typeface="Times New Roman" panose="02020603050405020304" pitchFamily="18" charset="0"/>
            </a:endParaRPr>
          </a:p>
          <a:p>
            <a:pPr marL="155575" algn="just">
              <a:lnSpc>
                <a:spcPts val="2015"/>
              </a:lnSpc>
            </a:pPr>
            <a:r>
              <a:rPr lang="en-US" sz="1800" b="1" kern="1200" dirty="0">
                <a:solidFill>
                  <a:srgbClr val="000000"/>
                </a:solidFill>
                <a:effectLst/>
                <a:latin typeface="Calibri Light" panose="020F0302020204030204" pitchFamily="34" charset="0"/>
                <a:ea typeface="Times New Roman" panose="02020603050405020304" pitchFamily="18" charset="0"/>
              </a:rPr>
              <a:t>4.2    Success Rate in the stipulated period of the program (20)</a:t>
            </a:r>
            <a:endParaRPr lang="en-IN" sz="1800" dirty="0">
              <a:effectLst/>
              <a:latin typeface="Times New Roman" panose="02020603050405020304" pitchFamily="18" charset="0"/>
              <a:ea typeface="Times New Roman" panose="02020603050405020304" pitchFamily="18" charset="0"/>
            </a:endParaRPr>
          </a:p>
          <a:p>
            <a:pPr marL="292735" algn="just">
              <a:lnSpc>
                <a:spcPts val="2015"/>
              </a:lnSpc>
            </a:pPr>
            <a:r>
              <a:rPr lang="en-US" sz="1800" b="1" kern="1200" dirty="0">
                <a:solidFill>
                  <a:srgbClr val="000000"/>
                </a:solidFill>
                <a:effectLst/>
                <a:latin typeface="Calibri Light" panose="020F0302020204030204" pitchFamily="34" charset="0"/>
                <a:ea typeface="Times New Roman" panose="02020603050405020304" pitchFamily="18" charset="0"/>
              </a:rPr>
              <a:t>4.2.1    Success rate without backlogs in any semester/year of study (15)</a:t>
            </a:r>
            <a:endParaRPr lang="en-IN" sz="1800" dirty="0">
              <a:effectLst/>
              <a:latin typeface="Times New Roman" panose="02020603050405020304" pitchFamily="18" charset="0"/>
              <a:ea typeface="Times New Roman" panose="02020603050405020304" pitchFamily="18" charset="0"/>
            </a:endParaRPr>
          </a:p>
          <a:p>
            <a:pPr marL="292735" algn="just">
              <a:lnSpc>
                <a:spcPts val="2015"/>
              </a:lnSpc>
            </a:pPr>
            <a:r>
              <a:rPr lang="en-US" sz="1800" b="1" kern="1200" dirty="0">
                <a:solidFill>
                  <a:srgbClr val="000000"/>
                </a:solidFill>
                <a:effectLst/>
                <a:latin typeface="Calibri Light" panose="020F0302020204030204" pitchFamily="34" charset="0"/>
                <a:ea typeface="Times New Roman" panose="02020603050405020304" pitchFamily="18" charset="0"/>
              </a:rPr>
              <a:t>4.2.2    Success rate with backlog in stipulated period of study (5)</a:t>
            </a:r>
            <a:endParaRPr lang="en-IN" sz="1800" dirty="0">
              <a:effectLst/>
              <a:latin typeface="Times New Roman" panose="02020603050405020304" pitchFamily="18" charset="0"/>
              <a:ea typeface="Times New Roman" panose="02020603050405020304" pitchFamily="18" charset="0"/>
            </a:endParaRPr>
          </a:p>
          <a:p>
            <a:pPr marL="155575" algn="just">
              <a:lnSpc>
                <a:spcPts val="2015"/>
              </a:lnSpc>
            </a:pPr>
            <a:r>
              <a:rPr lang="en-US" sz="1800" b="1" kern="1200" dirty="0">
                <a:solidFill>
                  <a:srgbClr val="000000"/>
                </a:solidFill>
                <a:effectLst/>
                <a:latin typeface="Calibri Light" panose="020F0302020204030204" pitchFamily="34" charset="0"/>
                <a:ea typeface="Times New Roman" panose="02020603050405020304" pitchFamily="18" charset="0"/>
              </a:rPr>
              <a:t>4.3    Academic Performance in Second Year (10)</a:t>
            </a:r>
            <a:endParaRPr lang="en-IN" sz="1800" dirty="0">
              <a:effectLst/>
              <a:latin typeface="Times New Roman" panose="02020603050405020304" pitchFamily="18" charset="0"/>
              <a:ea typeface="Times New Roman" panose="02020603050405020304" pitchFamily="18" charset="0"/>
            </a:endParaRPr>
          </a:p>
          <a:p>
            <a:pPr marL="155575" algn="just">
              <a:lnSpc>
                <a:spcPts val="2015"/>
              </a:lnSpc>
            </a:pPr>
            <a:r>
              <a:rPr lang="en-US" sz="1800" b="1" kern="1200" dirty="0">
                <a:solidFill>
                  <a:srgbClr val="000000"/>
                </a:solidFill>
                <a:effectLst/>
                <a:latin typeface="Calibri Light" panose="020F0302020204030204" pitchFamily="34" charset="0"/>
                <a:ea typeface="Times New Roman" panose="02020603050405020304" pitchFamily="18" charset="0"/>
              </a:rPr>
              <a:t>4.4    Placement, Higher Studies and Entrepreneurship (30)</a:t>
            </a:r>
            <a:endParaRPr lang="en-IN" sz="1800" dirty="0">
              <a:effectLst/>
              <a:latin typeface="Times New Roman" panose="02020603050405020304" pitchFamily="18" charset="0"/>
              <a:ea typeface="Times New Roman" panose="02020603050405020304" pitchFamily="18" charset="0"/>
            </a:endParaRPr>
          </a:p>
          <a:p>
            <a:pPr marL="155575" algn="just">
              <a:lnSpc>
                <a:spcPts val="1535"/>
              </a:lnSpc>
              <a:spcAft>
                <a:spcPts val="210"/>
              </a:spcAft>
            </a:pPr>
            <a:r>
              <a:rPr lang="en-US" sz="1800" b="1" kern="1200" dirty="0">
                <a:solidFill>
                  <a:srgbClr val="000000"/>
                </a:solidFill>
                <a:effectLst/>
                <a:latin typeface="Calibri Light" panose="020F0302020204030204" pitchFamily="34" charset="0"/>
                <a:ea typeface="Times New Roman" panose="02020603050405020304" pitchFamily="18" charset="0"/>
              </a:rPr>
              <a:t>4.4    Provide the placement data in the below mentioned format with the name of the program and the assessment year:</a:t>
            </a:r>
            <a:endParaRPr lang="en-IN" sz="1800" dirty="0">
              <a:effectLst/>
              <a:latin typeface="Times New Roman" panose="02020603050405020304" pitchFamily="18" charset="0"/>
              <a:ea typeface="Times New Roman" panose="02020603050405020304" pitchFamily="18" charset="0"/>
            </a:endParaRPr>
          </a:p>
          <a:p>
            <a:pPr marL="15557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4.5    Professional Activities (20)</a:t>
            </a:r>
            <a:endParaRPr lang="en-IN" sz="1800" dirty="0">
              <a:effectLst/>
              <a:latin typeface="Times New Roman" panose="02020603050405020304" pitchFamily="18" charset="0"/>
              <a:ea typeface="Times New Roman" panose="02020603050405020304" pitchFamily="18" charset="0"/>
            </a:endParaRPr>
          </a:p>
          <a:p>
            <a:pPr marL="29273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4.5.1    Professional societies/chapters and organizing engineering events (5)</a:t>
            </a:r>
            <a:endParaRPr lang="en-IN" sz="1800" dirty="0">
              <a:effectLst/>
              <a:latin typeface="Times New Roman" panose="02020603050405020304" pitchFamily="18" charset="0"/>
              <a:ea typeface="Times New Roman" panose="02020603050405020304" pitchFamily="18" charset="0"/>
            </a:endParaRPr>
          </a:p>
          <a:p>
            <a:pPr marL="29273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4.5.2    Publication of technical magazines, newsletters, etc. (5)</a:t>
            </a:r>
            <a:endParaRPr lang="en-IN" sz="1800" dirty="0">
              <a:effectLst/>
              <a:latin typeface="Times New Roman" panose="02020603050405020304" pitchFamily="18" charset="0"/>
              <a:ea typeface="Times New Roman" panose="02020603050405020304" pitchFamily="18" charset="0"/>
            </a:endParaRPr>
          </a:p>
          <a:p>
            <a:pPr marL="29273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4.5.3    Participation in inter-institute events by students of the program of study (10)</a:t>
            </a:r>
            <a:endParaRPr lang="en-IN" sz="1800" dirty="0">
              <a:effectLst/>
              <a:latin typeface="Times New Roman" panose="02020603050405020304" pitchFamily="18" charset="0"/>
              <a:ea typeface="Times New Roman" panose="02020603050405020304" pitchFamily="18" charset="0"/>
            </a:endParaRPr>
          </a:p>
          <a:p>
            <a:pPr>
              <a:lnSpc>
                <a:spcPct val="107000"/>
              </a:lnSpc>
              <a:spcAft>
                <a:spcPts val="800"/>
              </a:spcAft>
            </a:pPr>
            <a:br>
              <a:rPr lang="en-US" sz="1800" b="1" kern="1200" dirty="0">
                <a:solidFill>
                  <a:srgbClr val="000000"/>
                </a:solidFill>
                <a:effectLst/>
                <a:latin typeface="Calibri Light" panose="020F0302020204030204" pitchFamily="34" charset="0"/>
                <a:ea typeface="Times New Roman" panose="02020603050405020304" pitchFamily="18" charset="0"/>
              </a:rPr>
            </a:b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Rectangle 3">
            <a:extLst>
              <a:ext uri="{FF2B5EF4-FFF2-40B4-BE49-F238E27FC236}">
                <a16:creationId xmlns:a16="http://schemas.microsoft.com/office/drawing/2014/main" id="{B3CF0066-66EE-4326-BBDC-CD9115B50243}"/>
              </a:ext>
            </a:extLst>
          </p:cNvPr>
          <p:cNvSpPr/>
          <p:nvPr/>
        </p:nvSpPr>
        <p:spPr>
          <a:xfrm>
            <a:off x="838200" y="980661"/>
            <a:ext cx="10515600" cy="53538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21783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8C7D6-5C4D-415C-B6CA-1D3EE25867A4}"/>
              </a:ext>
            </a:extLst>
          </p:cNvPr>
          <p:cNvSpPr>
            <a:spLocks noGrp="1"/>
          </p:cNvSpPr>
          <p:nvPr>
            <p:ph type="title"/>
          </p:nvPr>
        </p:nvSpPr>
        <p:spPr>
          <a:xfrm>
            <a:off x="838200" y="365126"/>
            <a:ext cx="10515600" cy="151710"/>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3AA33139-3018-4077-AD3F-6F226493B2BF}"/>
              </a:ext>
            </a:extLst>
          </p:cNvPr>
          <p:cNvSpPr>
            <a:spLocks noGrp="1"/>
          </p:cNvSpPr>
          <p:nvPr>
            <p:ph idx="1"/>
          </p:nvPr>
        </p:nvSpPr>
        <p:spPr>
          <a:xfrm>
            <a:off x="838200" y="689113"/>
            <a:ext cx="10515600" cy="5487850"/>
          </a:xfrm>
        </p:spPr>
        <p:txBody>
          <a:bodyPr/>
          <a:lstStyle/>
          <a:p>
            <a:pPr marL="0" indent="0">
              <a:lnSpc>
                <a:spcPts val="2040"/>
              </a:lnSpc>
              <a:spcAft>
                <a:spcPts val="800"/>
              </a:spcAft>
              <a:buNone/>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p>
          <a:p>
            <a:pPr marL="0" indent="0">
              <a:lnSpc>
                <a:spcPts val="2040"/>
              </a:lnSpc>
              <a:spcAft>
                <a:spcPts val="800"/>
              </a:spcAft>
              <a:buNone/>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CRITERION 5 Faculty Information and Contributions (200)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5557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5.1.    Student-Faculty Ratio (SFR) (20)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92735">
              <a:lnSpc>
                <a:spcPts val="1535"/>
              </a:lnSpc>
              <a:spcAft>
                <a:spcPts val="21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5.1.1. Provide the information about the regular and contractual faculty as per the format mentioned below</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55575" algn="just">
              <a:lnSpc>
                <a:spcPts val="2040"/>
              </a:lnSpc>
              <a:spcAft>
                <a:spcPts val="800"/>
              </a:spcAft>
            </a:pPr>
            <a:r>
              <a:rPr lang="en-US" sz="1800" b="1" i="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5.2.</a:t>
            </a: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Faculty Cadre Proportion (20)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55575" algn="just">
              <a:lnSpc>
                <a:spcPts val="2040"/>
              </a:lnSpc>
              <a:spcAft>
                <a:spcPts val="800"/>
              </a:spcAft>
            </a:pPr>
            <a:r>
              <a:rPr lang="en-US" sz="1800" b="1" i="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5.3 Faculty Qualification (20)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5557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5.4.    Faculty Retention (10)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5557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5.5.    Faculty competencies in correlation to Program Specific Criteria (10)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5557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5.6.    Innovations by the Faculty in Teaching and Learning (10)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5557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5.7 Faculty as participants in Faculty development/training Activities/STTPs (15)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8" name="Rectangle 7">
            <a:extLst>
              <a:ext uri="{FF2B5EF4-FFF2-40B4-BE49-F238E27FC236}">
                <a16:creationId xmlns:a16="http://schemas.microsoft.com/office/drawing/2014/main" id="{AB8A43D2-648E-459B-B8AB-8A8DDD3733B5}"/>
              </a:ext>
            </a:extLst>
          </p:cNvPr>
          <p:cNvSpPr/>
          <p:nvPr/>
        </p:nvSpPr>
        <p:spPr>
          <a:xfrm>
            <a:off x="954157" y="840823"/>
            <a:ext cx="9939130" cy="5043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735703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13C3-CAEF-4415-9165-39496905A7E3}"/>
              </a:ext>
            </a:extLst>
          </p:cNvPr>
          <p:cNvSpPr>
            <a:spLocks noGrp="1"/>
          </p:cNvSpPr>
          <p:nvPr>
            <p:ph type="title"/>
          </p:nvPr>
        </p:nvSpPr>
        <p:spPr>
          <a:xfrm>
            <a:off x="838200" y="365126"/>
            <a:ext cx="10515600" cy="98700"/>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399AF05B-0D1F-4A81-9B4A-53B08AD81636}"/>
              </a:ext>
            </a:extLst>
          </p:cNvPr>
          <p:cNvSpPr>
            <a:spLocks noGrp="1"/>
          </p:cNvSpPr>
          <p:nvPr>
            <p:ph idx="1"/>
          </p:nvPr>
        </p:nvSpPr>
        <p:spPr>
          <a:xfrm>
            <a:off x="838200" y="662609"/>
            <a:ext cx="10515600" cy="5950226"/>
          </a:xfrm>
        </p:spPr>
        <p:txBody>
          <a:bodyPr/>
          <a:lstStyle/>
          <a:p>
            <a:pPr indent="0">
              <a:lnSpc>
                <a:spcPct val="107000"/>
              </a:lnSpc>
              <a:spcAft>
                <a:spcPts val="800"/>
              </a:spcAft>
              <a:buNone/>
            </a:pPr>
            <a:endParaRPr lang="en-US" sz="18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a:p>
            <a:pPr marL="514350" indent="-285750">
              <a:lnSpc>
                <a:spcPct val="107000"/>
              </a:lnSpc>
              <a:spcAft>
                <a:spcPts val="800"/>
              </a:spcAft>
            </a:pPr>
            <a:endParaRPr lang="en-US" sz="18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a:p>
            <a:pPr marL="514350" indent="-285750">
              <a:lnSpc>
                <a:spcPct val="10700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5.8. Research and Development (75)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9885" indent="-285750"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 	5.8.1.    Academic Research (20)</a:t>
            </a:r>
            <a:endParaRPr lang="en-IN" sz="1800" dirty="0">
              <a:effectLst/>
              <a:latin typeface="Times New Roman" panose="02020603050405020304" pitchFamily="18" charset="0"/>
              <a:ea typeface="Times New Roman" panose="02020603050405020304" pitchFamily="18" charset="0"/>
            </a:endParaRPr>
          </a:p>
          <a:p>
            <a:pPr marL="349885" indent="-285750"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	5.8.2.    Sponsored Research (20)</a:t>
            </a:r>
            <a:endParaRPr lang="en-IN" sz="1800" dirty="0">
              <a:effectLst/>
              <a:latin typeface="Times New Roman" panose="02020603050405020304" pitchFamily="18" charset="0"/>
              <a:ea typeface="Times New Roman" panose="02020603050405020304" pitchFamily="18" charset="0"/>
            </a:endParaRPr>
          </a:p>
          <a:p>
            <a:pPr marL="349885" indent="-285750"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	5.8.3    Development activities (15)</a:t>
            </a:r>
            <a:endParaRPr lang="en-IN" sz="1800" dirty="0">
              <a:effectLst/>
              <a:latin typeface="Times New Roman" panose="02020603050405020304" pitchFamily="18" charset="0"/>
              <a:ea typeface="Times New Roman" panose="02020603050405020304" pitchFamily="18" charset="0"/>
            </a:endParaRPr>
          </a:p>
          <a:p>
            <a:pPr marL="349885" indent="-285750"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	5.8.4   Consultancy (from Industry) (20)</a:t>
            </a:r>
          </a:p>
          <a:p>
            <a:pPr marL="349885" indent="-285750" algn="just">
              <a:lnSpc>
                <a:spcPts val="2040"/>
              </a:lnSpc>
            </a:pPr>
            <a:endParaRPr lang="en-IN" sz="1800" dirty="0">
              <a:effectLst/>
              <a:latin typeface="Times New Roman" panose="02020603050405020304" pitchFamily="18" charset="0"/>
              <a:ea typeface="Times New Roman" panose="02020603050405020304" pitchFamily="18" charset="0"/>
            </a:endParaRPr>
          </a:p>
          <a:p>
            <a:pPr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    5.9. Faculty Performance Appraisal and Development System (FPADS) (10)</a:t>
            </a:r>
            <a:endParaRPr lang="en-IN" sz="1800" dirty="0">
              <a:effectLst/>
              <a:latin typeface="Times New Roman" panose="02020603050405020304" pitchFamily="18" charset="0"/>
              <a:ea typeface="Times New Roman" panose="02020603050405020304" pitchFamily="18" charset="0"/>
            </a:endParaRPr>
          </a:p>
          <a:p>
            <a:r>
              <a:rPr lang="en-US" sz="1800" b="1" kern="1200" dirty="0">
                <a:solidFill>
                  <a:srgbClr val="000000"/>
                </a:solidFill>
                <a:effectLst/>
                <a:latin typeface="Calibri Light" panose="020F0302020204030204" pitchFamily="34" charset="0"/>
                <a:ea typeface="Times New Roman" panose="02020603050405020304" pitchFamily="18" charset="0"/>
              </a:rPr>
              <a:t>    5.10 Visiting/Adjunct/Emeritus Faculty etc. (10</a:t>
            </a:r>
            <a:endParaRPr lang="en-IN" dirty="0"/>
          </a:p>
        </p:txBody>
      </p:sp>
      <p:sp>
        <p:nvSpPr>
          <p:cNvPr id="4" name="Rectangle 3">
            <a:extLst>
              <a:ext uri="{FF2B5EF4-FFF2-40B4-BE49-F238E27FC236}">
                <a16:creationId xmlns:a16="http://schemas.microsoft.com/office/drawing/2014/main" id="{61CEFC5B-3B7F-4942-A554-19AA7D832DE2}"/>
              </a:ext>
            </a:extLst>
          </p:cNvPr>
          <p:cNvSpPr/>
          <p:nvPr/>
        </p:nvSpPr>
        <p:spPr>
          <a:xfrm>
            <a:off x="838200" y="1099930"/>
            <a:ext cx="8557591" cy="4797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210358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38B5-0975-44B6-89BA-50A89A64976F}"/>
              </a:ext>
            </a:extLst>
          </p:cNvPr>
          <p:cNvSpPr>
            <a:spLocks noGrp="1"/>
          </p:cNvSpPr>
          <p:nvPr>
            <p:ph type="title"/>
          </p:nvPr>
        </p:nvSpPr>
        <p:spPr>
          <a:xfrm>
            <a:off x="838200" y="365126"/>
            <a:ext cx="10515600" cy="85448"/>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705F47C1-51C3-4B6D-99F3-083650EA6C4D}"/>
              </a:ext>
            </a:extLst>
          </p:cNvPr>
          <p:cNvSpPr>
            <a:spLocks noGrp="1"/>
          </p:cNvSpPr>
          <p:nvPr>
            <p:ph idx="1"/>
          </p:nvPr>
        </p:nvSpPr>
        <p:spPr>
          <a:xfrm>
            <a:off x="838200" y="609600"/>
            <a:ext cx="10515600" cy="6122504"/>
          </a:xfrm>
        </p:spPr>
        <p:txBody>
          <a:bodyPr/>
          <a:lstStyle/>
          <a:p>
            <a:pPr marL="0" indent="0">
              <a:lnSpc>
                <a:spcPts val="2040"/>
              </a:lnSpc>
              <a:spcAft>
                <a:spcPts val="800"/>
              </a:spcAft>
              <a:buNone/>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p>
          <a:p>
            <a:pPr marL="0" indent="0">
              <a:lnSpc>
                <a:spcPts val="2040"/>
              </a:lnSpc>
              <a:spcAft>
                <a:spcPts val="800"/>
              </a:spcAft>
              <a:buNone/>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CRITERION 6: Facilities and Technical Support (80)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5557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6.1    Adequate and Well-Equipped Laboratories and Technical Manpower (40)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5557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6.2.    Laboratories Maintenance and Overall Ambiance (10)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5557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6.3.    Safety Measures in Laboratories (10)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5557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6.4.    Project laboratory (20)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ts val="2040"/>
              </a:lnSpc>
              <a:spcAft>
                <a:spcPts val="800"/>
              </a:spcAft>
              <a:buNone/>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CRITERION 7 Continuous Improvement (75)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7.1.    Actions taken based on the results of evaluation of each of the COs, POs &amp; PSOs (30)</a:t>
            </a:r>
            <a:endParaRPr lang="en-IN" sz="1800" kern="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ts val="2040"/>
              </a:lnSpc>
              <a:spcAft>
                <a:spcPts val="800"/>
              </a:spcAft>
            </a:pPr>
            <a:r>
              <a:rPr lang="en-IN" sz="1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7</a:t>
            </a: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Academic Audit and actions taken thereof during the period of Assessment (15)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7.3.    Improvement in Placement, Higher Studies and Entrepreneurship (10)</a:t>
            </a:r>
            <a:endParaRPr lang="en-IN" sz="1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7.4.    Improvement in the quality of students admitted to the program (20)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6" name="Rectangle 5">
            <a:extLst>
              <a:ext uri="{FF2B5EF4-FFF2-40B4-BE49-F238E27FC236}">
                <a16:creationId xmlns:a16="http://schemas.microsoft.com/office/drawing/2014/main" id="{382DA62B-8A57-4F34-942E-B3EB4F971C8A}"/>
              </a:ext>
            </a:extLst>
          </p:cNvPr>
          <p:cNvSpPr/>
          <p:nvPr/>
        </p:nvSpPr>
        <p:spPr>
          <a:xfrm>
            <a:off x="838200" y="887896"/>
            <a:ext cx="9246704" cy="5360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695169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9A3EC-FFB1-43FD-8CBC-450C803B1E8E}"/>
              </a:ext>
            </a:extLst>
          </p:cNvPr>
          <p:cNvSpPr>
            <a:spLocks noGrp="1"/>
          </p:cNvSpPr>
          <p:nvPr>
            <p:ph type="title"/>
          </p:nvPr>
        </p:nvSpPr>
        <p:spPr>
          <a:xfrm>
            <a:off x="838200" y="365126"/>
            <a:ext cx="10515600" cy="16496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DC3DA20B-0E4A-4771-844B-0390C1F5EB3B}"/>
              </a:ext>
            </a:extLst>
          </p:cNvPr>
          <p:cNvSpPr>
            <a:spLocks noGrp="1"/>
          </p:cNvSpPr>
          <p:nvPr>
            <p:ph idx="1"/>
          </p:nvPr>
        </p:nvSpPr>
        <p:spPr>
          <a:xfrm>
            <a:off x="838200" y="662608"/>
            <a:ext cx="10515600" cy="6016487"/>
          </a:xfrm>
        </p:spPr>
        <p:txBody>
          <a:bodyPr/>
          <a:lstStyle/>
          <a:p>
            <a:pPr marL="0" indent="0">
              <a:lnSpc>
                <a:spcPts val="2040"/>
              </a:lnSpc>
              <a:buNone/>
            </a:pPr>
            <a:r>
              <a:rPr lang="en-US" sz="1800" b="1" kern="1200" dirty="0">
                <a:solidFill>
                  <a:srgbClr val="000000"/>
                </a:solidFill>
                <a:effectLst/>
                <a:latin typeface="Calibri Light" panose="020F0302020204030204" pitchFamily="34" charset="0"/>
                <a:ea typeface="Times New Roman" panose="02020603050405020304" pitchFamily="18" charset="0"/>
              </a:rPr>
              <a:t>     </a:t>
            </a:r>
          </a:p>
          <a:p>
            <a:pPr marL="0" indent="0">
              <a:lnSpc>
                <a:spcPts val="2040"/>
              </a:lnSpc>
              <a:buNone/>
            </a:pPr>
            <a:r>
              <a:rPr lang="en-US" sz="1800" b="1" dirty="0">
                <a:solidFill>
                  <a:srgbClr val="000000"/>
                </a:solidFill>
                <a:latin typeface="Calibri Light" panose="020F0302020204030204" pitchFamily="34" charset="0"/>
                <a:ea typeface="Times New Roman" panose="02020603050405020304" pitchFamily="18" charset="0"/>
              </a:rPr>
              <a:t>    </a:t>
            </a:r>
            <a:r>
              <a:rPr lang="en-US" sz="1800" b="1" kern="1200" dirty="0">
                <a:solidFill>
                  <a:srgbClr val="000000"/>
                </a:solidFill>
                <a:effectLst/>
                <a:latin typeface="Calibri Light" panose="020F0302020204030204" pitchFamily="34" charset="0"/>
                <a:ea typeface="Times New Roman" panose="02020603050405020304" pitchFamily="18" charset="0"/>
              </a:rPr>
              <a:t>CRITERION 8 First Year Academics (50)</a:t>
            </a:r>
            <a:endParaRPr lang="en-IN" sz="1800" dirty="0">
              <a:effectLst/>
              <a:latin typeface="Times New Roman" panose="02020603050405020304" pitchFamily="18" charset="0"/>
              <a:ea typeface="Times New Roman" panose="02020603050405020304" pitchFamily="18" charset="0"/>
            </a:endParaRPr>
          </a:p>
          <a:p>
            <a:pPr marL="15557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8.1. First Year Student— Faculty Ratio (FYSFR) (5)</a:t>
            </a:r>
            <a:endParaRPr lang="en-IN" sz="1800" dirty="0">
              <a:effectLst/>
              <a:latin typeface="Times New Roman" panose="02020603050405020304" pitchFamily="18" charset="0"/>
              <a:ea typeface="Times New Roman" panose="02020603050405020304" pitchFamily="18" charset="0"/>
            </a:endParaRPr>
          </a:p>
          <a:p>
            <a:pPr marL="15557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8.2    Qualification of Faculty Teaching First Year Common Courses (5)</a:t>
            </a:r>
            <a:endParaRPr lang="en-IN" sz="1800" dirty="0">
              <a:effectLst/>
              <a:latin typeface="Times New Roman" panose="02020603050405020304" pitchFamily="18" charset="0"/>
              <a:ea typeface="Times New Roman" panose="02020603050405020304" pitchFamily="18" charset="0"/>
            </a:endParaRPr>
          </a:p>
          <a:p>
            <a:pPr marL="15557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8.3    First Year Academic Performance (10)</a:t>
            </a:r>
            <a:endParaRPr lang="en-IN" sz="1800" dirty="0">
              <a:effectLst/>
              <a:latin typeface="Times New Roman" panose="02020603050405020304" pitchFamily="18" charset="0"/>
              <a:ea typeface="Times New Roman" panose="02020603050405020304" pitchFamily="18" charset="0"/>
            </a:endParaRPr>
          </a:p>
          <a:p>
            <a:pPr marL="15557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8.4    Attainment of Course Outcomes of first year courses (10)</a:t>
            </a:r>
            <a:endParaRPr lang="en-IN" sz="1800" dirty="0">
              <a:effectLst/>
              <a:latin typeface="Times New Roman" panose="02020603050405020304" pitchFamily="18" charset="0"/>
              <a:ea typeface="Times New Roman" panose="02020603050405020304" pitchFamily="18" charset="0"/>
            </a:endParaRPr>
          </a:p>
          <a:p>
            <a:pPr marL="349885" indent="-285750">
              <a:lnSpc>
                <a:spcPts val="1535"/>
              </a:lnSpc>
              <a:spcAft>
                <a:spcPts val="210"/>
              </a:spcAft>
            </a:pPr>
            <a:r>
              <a:rPr lang="en-US" sz="1800" b="1" kern="1200" dirty="0">
                <a:solidFill>
                  <a:srgbClr val="000000"/>
                </a:solidFill>
                <a:effectLst/>
                <a:latin typeface="Calibri Light" panose="020F0302020204030204" pitchFamily="34" charset="0"/>
                <a:ea typeface="Times New Roman" panose="02020603050405020304" pitchFamily="18" charset="0"/>
              </a:rPr>
              <a:t> 8.4.1    Describe the assessment processes used to gather the data upon which the evaluation of Course Outcomes of first year is done (5)</a:t>
            </a:r>
            <a:endParaRPr lang="en-IN" sz="1800" dirty="0">
              <a:effectLst/>
              <a:latin typeface="Times New Roman" panose="02020603050405020304" pitchFamily="18" charset="0"/>
              <a:ea typeface="Times New Roman" panose="02020603050405020304" pitchFamily="18" charset="0"/>
            </a:endParaRPr>
          </a:p>
          <a:p>
            <a:pPr marL="155575" indent="137160"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 8.4.2 Record the attainment of Course Outcomes of all first-year courses (5)</a:t>
            </a:r>
          </a:p>
          <a:p>
            <a:pPr marL="155575" indent="0" algn="just">
              <a:lnSpc>
                <a:spcPts val="2040"/>
              </a:lnSpc>
              <a:buNone/>
            </a:pPr>
            <a:endParaRPr lang="en-IN" sz="1800" dirty="0">
              <a:effectLst/>
              <a:latin typeface="Times New Roman" panose="02020603050405020304" pitchFamily="18" charset="0"/>
              <a:ea typeface="Times New Roman" panose="02020603050405020304" pitchFamily="18" charset="0"/>
            </a:endParaRPr>
          </a:p>
          <a:p>
            <a:pPr marL="15557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8.5    Attainment of Program Outcomes from first year courses (20)</a:t>
            </a:r>
            <a:endParaRPr lang="en-IN" sz="1800" dirty="0">
              <a:effectLst/>
              <a:latin typeface="Times New Roman" panose="02020603050405020304" pitchFamily="18" charset="0"/>
              <a:ea typeface="Times New Roman" panose="02020603050405020304" pitchFamily="18" charset="0"/>
            </a:endParaRPr>
          </a:p>
          <a:p>
            <a:pPr marL="29273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8.5.1    Indicate results of evaluation of each relevant PO and/or PSO if applicable (10)</a:t>
            </a:r>
            <a:endParaRPr lang="en-IN" sz="1800" dirty="0">
              <a:effectLst/>
              <a:latin typeface="Times New Roman" panose="02020603050405020304" pitchFamily="18" charset="0"/>
              <a:ea typeface="Times New Roman" panose="02020603050405020304" pitchFamily="18" charset="0"/>
            </a:endParaRPr>
          </a:p>
          <a:p>
            <a:pPr marL="29273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8.5.2    Actions taken based on the results of evaluation of relevant POs and PSOs (10)</a:t>
            </a:r>
            <a:endParaRPr lang="en-IN" sz="1800" dirty="0">
              <a:effectLst/>
              <a:latin typeface="Times New Roman" panose="02020603050405020304" pitchFamily="18" charset="0"/>
              <a:ea typeface="Times New Roman" panose="02020603050405020304" pitchFamily="18" charset="0"/>
            </a:endParaRPr>
          </a:p>
          <a:p>
            <a:endParaRPr lang="en-IN" dirty="0"/>
          </a:p>
        </p:txBody>
      </p:sp>
      <p:sp>
        <p:nvSpPr>
          <p:cNvPr id="4" name="Rectangle 3">
            <a:extLst>
              <a:ext uri="{FF2B5EF4-FFF2-40B4-BE49-F238E27FC236}">
                <a16:creationId xmlns:a16="http://schemas.microsoft.com/office/drawing/2014/main" id="{DDEDE7B6-D7D6-40F0-BC0A-D5CE73CB8215}"/>
              </a:ext>
            </a:extLst>
          </p:cNvPr>
          <p:cNvSpPr/>
          <p:nvPr/>
        </p:nvSpPr>
        <p:spPr>
          <a:xfrm>
            <a:off x="838200" y="781878"/>
            <a:ext cx="10121348" cy="51020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303510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7A2A-60E2-44A1-A300-9BA8DF796500}"/>
              </a:ext>
            </a:extLst>
          </p:cNvPr>
          <p:cNvSpPr>
            <a:spLocks noGrp="1"/>
          </p:cNvSpPr>
          <p:nvPr>
            <p:ph type="title"/>
          </p:nvPr>
        </p:nvSpPr>
        <p:spPr>
          <a:xfrm>
            <a:off x="838200" y="365125"/>
            <a:ext cx="10515600" cy="111953"/>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85B11D1D-7FB2-41AC-B7B1-8EFF6DDA32D1}"/>
              </a:ext>
            </a:extLst>
          </p:cNvPr>
          <p:cNvSpPr>
            <a:spLocks noGrp="1"/>
          </p:cNvSpPr>
          <p:nvPr>
            <p:ph idx="1"/>
          </p:nvPr>
        </p:nvSpPr>
        <p:spPr>
          <a:xfrm>
            <a:off x="838200" y="569842"/>
            <a:ext cx="10515600" cy="6122505"/>
          </a:xfrm>
        </p:spPr>
        <p:txBody>
          <a:bodyPr/>
          <a:lstStyle/>
          <a:p>
            <a:pPr>
              <a:lnSpc>
                <a:spcPts val="2040"/>
              </a:lnSpc>
            </a:pPr>
            <a:endParaRPr lang="en-US" sz="1800" b="1" kern="1200" dirty="0">
              <a:solidFill>
                <a:srgbClr val="000000"/>
              </a:solidFill>
              <a:effectLst/>
              <a:latin typeface="Calibri Light" panose="020F0302020204030204" pitchFamily="34" charset="0"/>
              <a:ea typeface="Times New Roman" panose="02020603050405020304" pitchFamily="18" charset="0"/>
            </a:endParaRPr>
          </a:p>
          <a:p>
            <a:pPr>
              <a:lnSpc>
                <a:spcPts val="2040"/>
              </a:lnSpc>
            </a:pPr>
            <a:endParaRPr lang="en-US" sz="1800" b="1" dirty="0">
              <a:solidFill>
                <a:srgbClr val="000000"/>
              </a:solidFill>
              <a:latin typeface="Calibri Light" panose="020F0302020204030204" pitchFamily="34" charset="0"/>
              <a:ea typeface="Times New Roman" panose="02020603050405020304" pitchFamily="18" charset="0"/>
            </a:endParaRPr>
          </a:p>
          <a:p>
            <a:pPr marL="0" indent="0">
              <a:lnSpc>
                <a:spcPts val="2040"/>
              </a:lnSpc>
              <a:buNone/>
            </a:pPr>
            <a:r>
              <a:rPr lang="en-US" sz="1800" b="1" dirty="0">
                <a:solidFill>
                  <a:srgbClr val="000000"/>
                </a:solidFill>
                <a:latin typeface="Calibri Light" panose="020F0302020204030204" pitchFamily="34" charset="0"/>
                <a:ea typeface="Times New Roman" panose="02020603050405020304" pitchFamily="18" charset="0"/>
              </a:rPr>
              <a:t>    </a:t>
            </a:r>
            <a:r>
              <a:rPr lang="en-US" sz="1800" b="1" kern="1200" dirty="0">
                <a:solidFill>
                  <a:srgbClr val="000000"/>
                </a:solidFill>
                <a:effectLst/>
                <a:latin typeface="Calibri Light" panose="020F0302020204030204" pitchFamily="34" charset="0"/>
                <a:ea typeface="Times New Roman" panose="02020603050405020304" pitchFamily="18" charset="0"/>
              </a:rPr>
              <a:t>CRITERION 9 Student Support Systems (50)</a:t>
            </a:r>
            <a:endParaRPr lang="en-IN" sz="1800" dirty="0">
              <a:effectLst/>
              <a:latin typeface="Times New Roman" panose="02020603050405020304" pitchFamily="18" charset="0"/>
              <a:ea typeface="Times New Roman" panose="02020603050405020304" pitchFamily="18" charset="0"/>
            </a:endParaRPr>
          </a:p>
          <a:p>
            <a:pPr marL="15557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9.1    Mentoring System to help at Individual Level</a:t>
            </a:r>
            <a:endParaRPr lang="en-IN" sz="1800" dirty="0">
              <a:effectLst/>
              <a:latin typeface="Times New Roman" panose="02020603050405020304" pitchFamily="18" charset="0"/>
              <a:ea typeface="Times New Roman" panose="02020603050405020304" pitchFamily="18" charset="0"/>
            </a:endParaRPr>
          </a:p>
          <a:p>
            <a:pPr marL="15557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9.2    Feedback analysis and reward/Corrective measures taken, if any (10)</a:t>
            </a:r>
            <a:endParaRPr lang="en-IN" sz="1800" dirty="0">
              <a:effectLst/>
              <a:latin typeface="Times New Roman" panose="02020603050405020304" pitchFamily="18" charset="0"/>
              <a:ea typeface="Times New Roman" panose="02020603050405020304" pitchFamily="18" charset="0"/>
            </a:endParaRPr>
          </a:p>
          <a:p>
            <a:pPr marL="15557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9.3    Feedback on facilities</a:t>
            </a:r>
            <a:endParaRPr lang="en-IN" sz="1800" dirty="0">
              <a:effectLst/>
              <a:latin typeface="Times New Roman" panose="02020603050405020304" pitchFamily="18" charset="0"/>
              <a:ea typeface="Times New Roman" panose="02020603050405020304" pitchFamily="18" charset="0"/>
            </a:endParaRPr>
          </a:p>
          <a:p>
            <a:pPr marL="16446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9.4.    Self-Learning (5)</a:t>
            </a:r>
            <a:endParaRPr lang="en-IN" sz="1800" dirty="0">
              <a:effectLst/>
              <a:latin typeface="Times New Roman" panose="02020603050405020304" pitchFamily="18" charset="0"/>
              <a:ea typeface="Times New Roman" panose="02020603050405020304" pitchFamily="18" charset="0"/>
            </a:endParaRPr>
          </a:p>
          <a:p>
            <a:pPr marL="16446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9.5.    Career Guidance, Training, Placement (10)</a:t>
            </a:r>
            <a:endParaRPr lang="en-IN" sz="1800" dirty="0">
              <a:effectLst/>
              <a:latin typeface="Times New Roman" panose="02020603050405020304" pitchFamily="18" charset="0"/>
              <a:ea typeface="Times New Roman" panose="02020603050405020304" pitchFamily="18" charset="0"/>
            </a:endParaRPr>
          </a:p>
          <a:p>
            <a:pPr marL="16446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9.6.    Entrepreneurship Cell (5)</a:t>
            </a:r>
            <a:endParaRPr lang="en-IN" sz="1800" dirty="0">
              <a:effectLst/>
              <a:latin typeface="Times New Roman" panose="02020603050405020304" pitchFamily="18" charset="0"/>
              <a:ea typeface="Times New Roman" panose="02020603050405020304" pitchFamily="18" charset="0"/>
            </a:endParaRPr>
          </a:p>
          <a:p>
            <a:pPr marL="164465" algn="just">
              <a:lnSpc>
                <a:spcPts val="2040"/>
              </a:lnSpc>
            </a:pPr>
            <a:r>
              <a:rPr lang="en-US" sz="1800" b="1" kern="1200" dirty="0">
                <a:solidFill>
                  <a:srgbClr val="000000"/>
                </a:solidFill>
                <a:effectLst/>
                <a:latin typeface="Calibri Light" panose="020F0302020204030204" pitchFamily="34" charset="0"/>
                <a:ea typeface="Times New Roman" panose="02020603050405020304" pitchFamily="18" charset="0"/>
              </a:rPr>
              <a:t>9.7.    Co-curricular and Extra-curricular Activities (10)</a:t>
            </a:r>
            <a:endParaRPr lang="en-IN" sz="1800" dirty="0">
              <a:effectLst/>
              <a:latin typeface="Times New Roman" panose="02020603050405020304" pitchFamily="18" charset="0"/>
              <a:ea typeface="Times New Roman" panose="02020603050405020304" pitchFamily="18" charset="0"/>
            </a:endParaRPr>
          </a:p>
          <a:p>
            <a:endParaRPr lang="en-IN" dirty="0"/>
          </a:p>
        </p:txBody>
      </p:sp>
      <p:sp>
        <p:nvSpPr>
          <p:cNvPr id="5" name="Rectangle 4">
            <a:extLst>
              <a:ext uri="{FF2B5EF4-FFF2-40B4-BE49-F238E27FC236}">
                <a16:creationId xmlns:a16="http://schemas.microsoft.com/office/drawing/2014/main" id="{ED22A3ED-AC47-46C8-AEB3-ED7A839AD8BF}"/>
              </a:ext>
            </a:extLst>
          </p:cNvPr>
          <p:cNvSpPr/>
          <p:nvPr/>
        </p:nvSpPr>
        <p:spPr>
          <a:xfrm>
            <a:off x="838200" y="821635"/>
            <a:ext cx="9763539" cy="54665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519648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C61DC-8DAA-4C30-A14E-BC0350D42101}"/>
              </a:ext>
            </a:extLst>
          </p:cNvPr>
          <p:cNvSpPr>
            <a:spLocks noGrp="1"/>
          </p:cNvSpPr>
          <p:nvPr>
            <p:ph type="title"/>
          </p:nvPr>
        </p:nvSpPr>
        <p:spPr>
          <a:xfrm>
            <a:off x="838200" y="365126"/>
            <a:ext cx="10515600" cy="191466"/>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2D175B34-430A-4BBA-BDB2-034A2A440C1C}"/>
              </a:ext>
            </a:extLst>
          </p:cNvPr>
          <p:cNvSpPr>
            <a:spLocks noGrp="1"/>
          </p:cNvSpPr>
          <p:nvPr>
            <p:ph idx="1"/>
          </p:nvPr>
        </p:nvSpPr>
        <p:spPr>
          <a:xfrm>
            <a:off x="838200" y="728870"/>
            <a:ext cx="10515600" cy="5448093"/>
          </a:xfrm>
        </p:spPr>
        <p:txBody>
          <a:bodyPr/>
          <a:lstStyle/>
          <a:p>
            <a:pPr marL="0" indent="0">
              <a:lnSpc>
                <a:spcPts val="2040"/>
              </a:lnSpc>
              <a:spcAft>
                <a:spcPts val="800"/>
              </a:spcAft>
              <a:buNone/>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p>
          <a:p>
            <a:pPr marL="0" indent="0">
              <a:lnSpc>
                <a:spcPts val="2040"/>
              </a:lnSpc>
              <a:spcAft>
                <a:spcPts val="800"/>
              </a:spcAft>
              <a:buNone/>
            </a:pPr>
            <a:r>
              <a:rPr lang="en-US" sz="18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CRITERION 10 Governance, Institutional Support and Financial Resources (120)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6446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10.1.    Organization, Governance, and Transparency (55)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0162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10.1.1    State the Vision and Mission of the Institute (5)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01625"/>
            <a:r>
              <a:rPr lang="en-US" sz="1800" b="1" dirty="0">
                <a:effectLst/>
                <a:latin typeface="Calibri" panose="020F0502020204030204" pitchFamily="34" charset="0"/>
                <a:ea typeface="Calibri" panose="020F0502020204030204" pitchFamily="34" charset="0"/>
                <a:cs typeface="Times New Roman" panose="02020603050405020304" pitchFamily="18" charset="0"/>
              </a:rPr>
              <a:t>10.1.2</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Availability of the Institutional Strategic Plan and its Effective Implementation and Monitoring (25)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01625">
              <a:lnSpc>
                <a:spcPts val="1535"/>
              </a:lnSpc>
              <a:spcAft>
                <a:spcPts val="21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10.1.3.    Governing body, administrative setup, functions of various bodies, service rules, procedures, recruitment and promotional policies (10)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0162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10.1.4 Decentralization in working and grievance redressal mechanism (5)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0162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10.1.5.    Delegation of financial powers (5)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kern="1200" dirty="0">
                <a:solidFill>
                  <a:srgbClr val="000000"/>
                </a:solidFill>
                <a:effectLst/>
                <a:latin typeface="Calibri Light" panose="020F0302020204030204" pitchFamily="34" charset="0"/>
                <a:ea typeface="Times New Roman" panose="02020603050405020304" pitchFamily="18" charset="0"/>
              </a:rPr>
              <a:t> 10.1.6. Transparency and availability of correct/unambiguous information in public domain (5)</a:t>
            </a:r>
            <a:endParaRPr lang="en-IN" dirty="0"/>
          </a:p>
        </p:txBody>
      </p:sp>
      <p:sp>
        <p:nvSpPr>
          <p:cNvPr id="4" name="Rectangle 3">
            <a:extLst>
              <a:ext uri="{FF2B5EF4-FFF2-40B4-BE49-F238E27FC236}">
                <a16:creationId xmlns:a16="http://schemas.microsoft.com/office/drawing/2014/main" id="{D82D0789-3475-4A1A-BF14-4CD54BA41396}"/>
              </a:ext>
            </a:extLst>
          </p:cNvPr>
          <p:cNvSpPr/>
          <p:nvPr/>
        </p:nvSpPr>
        <p:spPr>
          <a:xfrm>
            <a:off x="838200" y="1033670"/>
            <a:ext cx="10515600" cy="49298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12509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B750-44AE-4EE3-B861-5AA28AB5037B}"/>
              </a:ext>
            </a:extLst>
          </p:cNvPr>
          <p:cNvSpPr>
            <a:spLocks noGrp="1"/>
          </p:cNvSpPr>
          <p:nvPr>
            <p:ph type="title"/>
          </p:nvPr>
        </p:nvSpPr>
        <p:spPr>
          <a:xfrm>
            <a:off x="838200" y="365126"/>
            <a:ext cx="10515600" cy="16496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FB2E9714-C256-4F57-8EEA-44444B2F503F}"/>
              </a:ext>
            </a:extLst>
          </p:cNvPr>
          <p:cNvSpPr>
            <a:spLocks noGrp="1"/>
          </p:cNvSpPr>
          <p:nvPr>
            <p:ph idx="1"/>
          </p:nvPr>
        </p:nvSpPr>
        <p:spPr>
          <a:xfrm>
            <a:off x="838200" y="702365"/>
            <a:ext cx="10515600" cy="5474598"/>
          </a:xfrm>
        </p:spPr>
        <p:txBody>
          <a:bodyPr/>
          <a:lstStyle/>
          <a:p>
            <a:pPr marL="0" indent="0" algn="just">
              <a:lnSpc>
                <a:spcPts val="2040"/>
              </a:lnSpc>
              <a:spcAft>
                <a:spcPts val="800"/>
              </a:spcAft>
              <a:buNone/>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p>
          <a:p>
            <a:pPr marL="0" indent="0" algn="just">
              <a:lnSpc>
                <a:spcPts val="2040"/>
              </a:lnSpc>
              <a:spcAft>
                <a:spcPts val="800"/>
              </a:spcAft>
              <a:buNone/>
            </a:pPr>
            <a:r>
              <a:rPr lang="en-US" sz="18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10.2.    Budget Allocation, Utilization, and Public Accounting at Institute level (15)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0162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10.2.1.    Adequacy of budget allocation (5)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0162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10.2.2    Utilization of allocated funds (5)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0162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10.2.3.    Availability of the audited statements on the institute’s website (5)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6446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10.3.    Program Specific Budget Allocation, Utilization (30)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0162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10.3.1    Adequacy of budget allocation (10)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0162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10.3.2.    Utilization of allocated funds (20)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6446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10.4 Library and Internet (20)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0162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10.4.1    Quality of learning resources (hard/soft) (10)</a:t>
            </a:r>
            <a:endParaRPr lang="en-IN" sz="1800" dirty="0">
              <a:latin typeface="Calibri" panose="020F0502020204030204" pitchFamily="34" charset="0"/>
              <a:ea typeface="Times New Roman" panose="02020603050405020304" pitchFamily="18" charset="0"/>
              <a:cs typeface="Times New Roman" panose="02020603050405020304" pitchFamily="18" charset="0"/>
            </a:endParaRPr>
          </a:p>
          <a:p>
            <a:pPr marL="301625" algn="just">
              <a:lnSpc>
                <a:spcPts val="2040"/>
              </a:lnSpc>
              <a:spcAft>
                <a:spcPts val="800"/>
              </a:spcAft>
            </a:pPr>
            <a:r>
              <a:rPr lang="en-US" sz="18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10.4.2    Internet (10)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Rectangle 3">
            <a:extLst>
              <a:ext uri="{FF2B5EF4-FFF2-40B4-BE49-F238E27FC236}">
                <a16:creationId xmlns:a16="http://schemas.microsoft.com/office/drawing/2014/main" id="{A3BB62C2-EDAB-43FC-A0F1-0237A5111040}"/>
              </a:ext>
            </a:extLst>
          </p:cNvPr>
          <p:cNvSpPr/>
          <p:nvPr/>
        </p:nvSpPr>
        <p:spPr>
          <a:xfrm>
            <a:off x="940904" y="887896"/>
            <a:ext cx="8640418" cy="52478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648784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342D-7B42-4022-AF9C-4DEF984AA00E}"/>
              </a:ext>
            </a:extLst>
          </p:cNvPr>
          <p:cNvSpPr>
            <a:spLocks noGrp="1"/>
          </p:cNvSpPr>
          <p:nvPr>
            <p:ph type="title"/>
          </p:nvPr>
        </p:nvSpPr>
        <p:spPr>
          <a:xfrm>
            <a:off x="838200" y="365126"/>
            <a:ext cx="10515600" cy="315911"/>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1BE01D74-F612-4282-BF36-8FD73CA01D40}"/>
              </a:ext>
            </a:extLst>
          </p:cNvPr>
          <p:cNvSpPr>
            <a:spLocks noGrp="1"/>
          </p:cNvSpPr>
          <p:nvPr>
            <p:ph idx="1"/>
          </p:nvPr>
        </p:nvSpPr>
        <p:spPr>
          <a:xfrm>
            <a:off x="838200" y="901148"/>
            <a:ext cx="10515600" cy="5275815"/>
          </a:xfrm>
        </p:spPr>
        <p:txBody>
          <a:bodyPr/>
          <a:lstStyle/>
          <a:p>
            <a:pPr lvl="2"/>
            <a:endParaRPr lang="en-US" dirty="0"/>
          </a:p>
          <a:p>
            <a:pPr lvl="2"/>
            <a:endParaRPr lang="en-IN" dirty="0"/>
          </a:p>
          <a:p>
            <a:pPr lvl="2"/>
            <a:endParaRPr lang="en-IN" dirty="0"/>
          </a:p>
          <a:p>
            <a:pPr marL="914400" lvl="2" indent="0">
              <a:buNone/>
            </a:pPr>
            <a:r>
              <a:rPr lang="en-US" dirty="0"/>
              <a:t>		</a:t>
            </a:r>
            <a:r>
              <a:rPr lang="en-US" sz="5400" dirty="0">
                <a:latin typeface="+mj-lt"/>
              </a:rPr>
              <a:t>Evaluation Guidelines </a:t>
            </a:r>
          </a:p>
          <a:p>
            <a:pPr marL="914400" lvl="2" indent="0">
              <a:buNone/>
            </a:pPr>
            <a:r>
              <a:rPr lang="en-US" sz="5400" dirty="0">
                <a:latin typeface="+mj-lt"/>
              </a:rPr>
              <a:t>with indicative exhibits/context </a:t>
            </a:r>
          </a:p>
          <a:p>
            <a:pPr marL="914400" lvl="2" indent="0">
              <a:buNone/>
            </a:pPr>
            <a:r>
              <a:rPr lang="en-US" sz="5400" dirty="0">
                <a:latin typeface="+mj-lt"/>
              </a:rPr>
              <a:t>	to be Observed/Assessed </a:t>
            </a:r>
            <a:endParaRPr lang="en-IN" sz="5400" dirty="0">
              <a:latin typeface="+mj-lt"/>
            </a:endParaRPr>
          </a:p>
        </p:txBody>
      </p:sp>
      <p:sp>
        <p:nvSpPr>
          <p:cNvPr id="5" name="Rectangle 4">
            <a:extLst>
              <a:ext uri="{FF2B5EF4-FFF2-40B4-BE49-F238E27FC236}">
                <a16:creationId xmlns:a16="http://schemas.microsoft.com/office/drawing/2014/main" id="{B866458C-AC62-4A27-9924-59B536196880}"/>
              </a:ext>
            </a:extLst>
          </p:cNvPr>
          <p:cNvSpPr/>
          <p:nvPr/>
        </p:nvSpPr>
        <p:spPr>
          <a:xfrm>
            <a:off x="1245704" y="1139687"/>
            <a:ext cx="10108096" cy="51800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14498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B1E95C6-19A8-41C2-8D34-FF5FF9F02380}"/>
              </a:ext>
            </a:extLst>
          </p:cNvPr>
          <p:cNvGraphicFramePr>
            <a:graphicFrameLocks noGrp="1"/>
          </p:cNvGraphicFramePr>
          <p:nvPr/>
        </p:nvGraphicFramePr>
        <p:xfrm>
          <a:off x="445964" y="879612"/>
          <a:ext cx="11541819" cy="2831483"/>
        </p:xfrm>
        <a:graphic>
          <a:graphicData uri="http://schemas.openxmlformats.org/drawingml/2006/table">
            <a:tbl>
              <a:tblPr firstRow="1" firstCol="1" lastRow="1" lastCol="1" bandRow="1" bandCol="1">
                <a:tableStyleId>{5C22544A-7EE6-4342-B048-85BDC9FD1C3A}</a:tableStyleId>
              </a:tblPr>
              <a:tblGrid>
                <a:gridCol w="3423767">
                  <a:extLst>
                    <a:ext uri="{9D8B030D-6E8A-4147-A177-3AD203B41FA5}">
                      <a16:colId xmlns:a16="http://schemas.microsoft.com/office/drawing/2014/main" val="2617359649"/>
                    </a:ext>
                  </a:extLst>
                </a:gridCol>
                <a:gridCol w="693850">
                  <a:extLst>
                    <a:ext uri="{9D8B030D-6E8A-4147-A177-3AD203B41FA5}">
                      <a16:colId xmlns:a16="http://schemas.microsoft.com/office/drawing/2014/main" val="1762533381"/>
                    </a:ext>
                  </a:extLst>
                </a:gridCol>
                <a:gridCol w="7424202">
                  <a:extLst>
                    <a:ext uri="{9D8B030D-6E8A-4147-A177-3AD203B41FA5}">
                      <a16:colId xmlns:a16="http://schemas.microsoft.com/office/drawing/2014/main" val="3678860827"/>
                    </a:ext>
                  </a:extLst>
                </a:gridCol>
              </a:tblGrid>
              <a:tr h="219833">
                <a:tc>
                  <a:txBody>
                    <a:bodyPr/>
                    <a:lstStyle/>
                    <a:p>
                      <a:pPr marL="67945" algn="ctr">
                        <a:spcBef>
                          <a:spcPts val="35"/>
                        </a:spcBef>
                        <a:spcAft>
                          <a:spcPts val="0"/>
                        </a:spcAft>
                      </a:pPr>
                      <a:r>
                        <a:rPr lang="en-US" sz="1200" dirty="0">
                          <a:solidFill>
                            <a:schemeClr val="tx1"/>
                          </a:solidFill>
                          <a:effectLst/>
                        </a:rPr>
                        <a:t> Sub Criteria</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ctr">
                        <a:spcBef>
                          <a:spcPts val="35"/>
                        </a:spcBef>
                        <a:spcAft>
                          <a:spcPts val="0"/>
                        </a:spcAft>
                      </a:pPr>
                      <a:r>
                        <a:rPr lang="en-US" sz="1200" dirty="0">
                          <a:solidFill>
                            <a:schemeClr val="tx1"/>
                          </a:solidFill>
                          <a:effectLst/>
                        </a:rPr>
                        <a:t> Marks</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20290" marR="2318385" algn="ctr">
                        <a:spcBef>
                          <a:spcPts val="210"/>
                        </a:spcBef>
                        <a:spcAft>
                          <a:spcPts val="0"/>
                        </a:spcAft>
                      </a:pPr>
                      <a:r>
                        <a:rPr lang="en-US" sz="1200" dirty="0">
                          <a:solidFill>
                            <a:schemeClr val="tx1"/>
                          </a:solidFill>
                          <a:effectLst/>
                        </a:rPr>
                        <a:t>Evaluation Guidelines</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9702096"/>
                  </a:ext>
                </a:extLst>
              </a:tr>
              <a:tr h="1251457">
                <a:tc>
                  <a:txBody>
                    <a:bodyPr/>
                    <a:lstStyle/>
                    <a:p>
                      <a:pPr marL="265113" marR="63500" indent="-196850">
                        <a:spcAft>
                          <a:spcPts val="0"/>
                        </a:spcAft>
                        <a:tabLst>
                          <a:tab pos="265113" algn="l"/>
                        </a:tabLst>
                      </a:pPr>
                      <a:r>
                        <a:rPr lang="en-US" sz="1200" b="1" dirty="0">
                          <a:solidFill>
                            <a:schemeClr val="tx1"/>
                          </a:solidFill>
                          <a:effectLst/>
                        </a:rPr>
                        <a:t>1.1.State the Vision and Mission of </a:t>
                      </a:r>
                      <a:r>
                        <a:rPr lang="en-US" sz="1200" b="1" spc="-25" dirty="0">
                          <a:solidFill>
                            <a:schemeClr val="tx1"/>
                          </a:solidFill>
                          <a:effectLst/>
                        </a:rPr>
                        <a:t>the </a:t>
                      </a:r>
                      <a:r>
                        <a:rPr lang="en-US" sz="1200" b="1" dirty="0">
                          <a:solidFill>
                            <a:schemeClr val="tx1"/>
                          </a:solidFill>
                          <a:effectLst/>
                        </a:rPr>
                        <a:t>Department and</a:t>
                      </a:r>
                      <a:r>
                        <a:rPr lang="en-US" sz="1200" b="1" spc="15" dirty="0">
                          <a:solidFill>
                            <a:schemeClr val="tx1"/>
                          </a:solidFill>
                          <a:effectLst/>
                        </a:rPr>
                        <a:t> </a:t>
                      </a:r>
                      <a:r>
                        <a:rPr lang="en-US" sz="1200" b="1" dirty="0">
                          <a:solidFill>
                            <a:schemeClr val="tx1"/>
                          </a:solidFill>
                          <a:effectLst/>
                        </a:rPr>
                        <a:t>Institute</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705" marR="51435" algn="ctr">
                        <a:lnSpc>
                          <a:spcPts val="1340"/>
                        </a:lnSpc>
                        <a:spcAft>
                          <a:spcPts val="0"/>
                        </a:spcAft>
                      </a:pPr>
                      <a:r>
                        <a:rPr lang="en-US" sz="1200" b="1" dirty="0">
                          <a:solidFill>
                            <a:schemeClr val="tx1"/>
                          </a:solidFill>
                          <a:effectLst/>
                        </a:rPr>
                        <a:t>05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5113" lvl="0" indent="-173038">
                        <a:lnSpc>
                          <a:spcPts val="1340"/>
                        </a:lnSpc>
                        <a:spcAft>
                          <a:spcPts val="0"/>
                        </a:spcAft>
                        <a:buSzPts val="1200"/>
                        <a:buFont typeface="Times New Roman" panose="02020603050405020304" pitchFamily="18" charset="0"/>
                        <a:buAutoNum type="alphaUcPeriod"/>
                        <a:tabLst>
                          <a:tab pos="265113" algn="l"/>
                        </a:tabLst>
                      </a:pPr>
                      <a:r>
                        <a:rPr lang="en-US" sz="1200" b="1" spc="-5" dirty="0">
                          <a:solidFill>
                            <a:schemeClr val="tx1"/>
                          </a:solidFill>
                          <a:effectLst/>
                        </a:rPr>
                        <a:t>Availability of the Vision &amp; Mission statements of the Department</a:t>
                      </a:r>
                      <a:r>
                        <a:rPr lang="en-US" sz="1200" b="1" spc="-45" dirty="0">
                          <a:solidFill>
                            <a:schemeClr val="tx1"/>
                          </a:solidFill>
                          <a:effectLst/>
                        </a:rPr>
                        <a:t> </a:t>
                      </a:r>
                      <a:r>
                        <a:rPr lang="en-US" sz="1200" b="1" spc="-5" dirty="0">
                          <a:solidFill>
                            <a:schemeClr val="tx1"/>
                          </a:solidFill>
                          <a:effectLst/>
                        </a:rPr>
                        <a:t>(1)</a:t>
                      </a:r>
                      <a:endParaRPr lang="en-IN" sz="1200" b="1" spc="-5" dirty="0">
                        <a:solidFill>
                          <a:schemeClr val="tx1"/>
                        </a:solidFill>
                        <a:effectLst/>
                      </a:endParaRPr>
                    </a:p>
                    <a:p>
                      <a:pPr marL="265113" lvl="0" indent="-173038">
                        <a:spcBef>
                          <a:spcPts val="250"/>
                        </a:spcBef>
                        <a:spcAft>
                          <a:spcPts val="0"/>
                        </a:spcAft>
                        <a:buSzPts val="1200"/>
                        <a:buFont typeface="Times New Roman" panose="02020603050405020304" pitchFamily="18" charset="0"/>
                        <a:buAutoNum type="alphaUcPeriod"/>
                        <a:tabLst>
                          <a:tab pos="265113" algn="l"/>
                        </a:tabLst>
                      </a:pPr>
                      <a:r>
                        <a:rPr lang="en-US" sz="1200" b="1" spc="-5" dirty="0">
                          <a:solidFill>
                            <a:schemeClr val="tx1"/>
                          </a:solidFill>
                          <a:effectLst/>
                        </a:rPr>
                        <a:t>Appropriateness/Relevance of the Statements</a:t>
                      </a:r>
                      <a:r>
                        <a:rPr lang="en-US" sz="1200" b="1" spc="-10" dirty="0">
                          <a:solidFill>
                            <a:schemeClr val="tx1"/>
                          </a:solidFill>
                          <a:effectLst/>
                        </a:rPr>
                        <a:t> </a:t>
                      </a:r>
                      <a:r>
                        <a:rPr lang="en-US" sz="1200" b="1" spc="-5" dirty="0">
                          <a:solidFill>
                            <a:schemeClr val="tx1"/>
                          </a:solidFill>
                          <a:effectLst/>
                        </a:rPr>
                        <a:t>(2)</a:t>
                      </a:r>
                      <a:endParaRPr lang="en-IN" sz="1200" b="1" spc="-5" dirty="0">
                        <a:solidFill>
                          <a:schemeClr val="tx1"/>
                        </a:solidFill>
                        <a:effectLst/>
                      </a:endParaRPr>
                    </a:p>
                    <a:p>
                      <a:pPr marL="265113" lvl="0" indent="-173038">
                        <a:spcBef>
                          <a:spcPts val="245"/>
                        </a:spcBef>
                        <a:spcAft>
                          <a:spcPts val="0"/>
                        </a:spcAft>
                        <a:buSzPts val="1200"/>
                        <a:buFont typeface="Times New Roman" panose="02020603050405020304" pitchFamily="18" charset="0"/>
                        <a:buAutoNum type="alphaUcPeriod"/>
                        <a:tabLst>
                          <a:tab pos="265113" algn="l"/>
                        </a:tabLst>
                      </a:pPr>
                      <a:r>
                        <a:rPr lang="en-US" sz="1200" b="1" spc="-5" dirty="0">
                          <a:solidFill>
                            <a:schemeClr val="tx1"/>
                          </a:solidFill>
                          <a:effectLst/>
                        </a:rPr>
                        <a:t>Consistency of the Department statements with the Institute statements</a:t>
                      </a:r>
                      <a:r>
                        <a:rPr lang="en-US" sz="1200" b="1" spc="-25" dirty="0">
                          <a:solidFill>
                            <a:schemeClr val="tx1"/>
                          </a:solidFill>
                          <a:effectLst/>
                        </a:rPr>
                        <a:t> </a:t>
                      </a:r>
                      <a:r>
                        <a:rPr lang="en-US" sz="1200" b="1" spc="-5" dirty="0">
                          <a:solidFill>
                            <a:schemeClr val="tx1"/>
                          </a:solidFill>
                          <a:effectLst/>
                        </a:rPr>
                        <a:t>(2)</a:t>
                      </a:r>
                      <a:endParaRPr lang="en-IN" sz="1200" b="1" spc="-5" dirty="0">
                        <a:solidFill>
                          <a:schemeClr val="tx1"/>
                        </a:solidFill>
                        <a:effectLst/>
                      </a:endParaRPr>
                    </a:p>
                    <a:p>
                      <a:pPr marL="66675" marR="60960">
                        <a:lnSpc>
                          <a:spcPct val="115000"/>
                        </a:lnSpc>
                        <a:spcBef>
                          <a:spcPts val="865"/>
                        </a:spcBef>
                        <a:spcAft>
                          <a:spcPts val="0"/>
                        </a:spcAft>
                      </a:pPr>
                      <a:r>
                        <a:rPr lang="en-US" sz="1200" b="1" dirty="0">
                          <a:solidFill>
                            <a:schemeClr val="tx1"/>
                          </a:solidFill>
                          <a:effectLst/>
                        </a:rPr>
                        <a:t>(Here Institute Vision and Mission statements have been asked to ensure consistency with the department Vision and Mission statements; the assessment of the Institute Vision and Mission will be done in Criterion</a:t>
                      </a:r>
                      <a:r>
                        <a:rPr lang="en-US" sz="1200" b="1" spc="-10" dirty="0">
                          <a:solidFill>
                            <a:schemeClr val="tx1"/>
                          </a:solidFill>
                          <a:effectLst/>
                        </a:rPr>
                        <a:t> </a:t>
                      </a:r>
                      <a:r>
                        <a:rPr lang="en-US" sz="1200" b="1" dirty="0">
                          <a:solidFill>
                            <a:schemeClr val="tx1"/>
                          </a:solidFill>
                          <a:effectLst/>
                        </a:rPr>
                        <a:t>10)</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3299104"/>
                  </a:ext>
                </a:extLst>
              </a:tr>
              <a:tr h="452708">
                <a:tc gridSpan="3">
                  <a:txBody>
                    <a:bodyPr/>
                    <a:lstStyle/>
                    <a:p>
                      <a:pPr marL="67945" algn="l">
                        <a:lnSpc>
                          <a:spcPts val="1365"/>
                        </a:lnSpc>
                        <a:spcAft>
                          <a:spcPts val="0"/>
                        </a:spcAft>
                      </a:pPr>
                      <a:r>
                        <a:rPr lang="en-US" sz="1200" b="1" i="1" dirty="0">
                          <a:solidFill>
                            <a:schemeClr val="tx1"/>
                          </a:solidFill>
                          <a:effectLst/>
                        </a:rPr>
                        <a:t>Exhibits/Context to be Observed/Assessed:</a:t>
                      </a:r>
                      <a:endParaRPr lang="en-IN" sz="1200" b="1" i="1" dirty="0">
                        <a:solidFill>
                          <a:schemeClr val="tx1"/>
                        </a:solidFill>
                        <a:effectLst/>
                      </a:endParaRPr>
                    </a:p>
                    <a:p>
                      <a:pPr marL="67945" algn="l">
                        <a:lnSpc>
                          <a:spcPts val="1365"/>
                        </a:lnSpc>
                        <a:spcAft>
                          <a:spcPts val="0"/>
                        </a:spcAft>
                      </a:pPr>
                      <a:r>
                        <a:rPr lang="en-US" sz="1200" b="1" i="1" dirty="0">
                          <a:solidFill>
                            <a:schemeClr val="tx1"/>
                          </a:solidFill>
                          <a:effectLst/>
                        </a:rPr>
                        <a:t>A. Vision &amp; Mission Statements B. Correctness from definition perspective C. Consistency between Institute and Department statements</a:t>
                      </a:r>
                      <a:endParaRPr lang="en-IN" sz="1200" b="1" i="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361959422"/>
                  </a:ext>
                </a:extLst>
              </a:tr>
              <a:tr h="486384">
                <a:tc>
                  <a:txBody>
                    <a:bodyPr/>
                    <a:lstStyle/>
                    <a:p>
                      <a:pPr marL="265113" marR="63500" indent="-196850">
                        <a:lnSpc>
                          <a:spcPct val="98000"/>
                        </a:lnSpc>
                        <a:spcAft>
                          <a:spcPts val="0"/>
                        </a:spcAft>
                        <a:tabLst>
                          <a:tab pos="265113" algn="l"/>
                          <a:tab pos="963613" algn="l"/>
                          <a:tab pos="1344613" algn="l"/>
                          <a:tab pos="2020888" algn="l"/>
                        </a:tabLst>
                      </a:pPr>
                      <a:r>
                        <a:rPr lang="en-US" sz="1200" b="1" dirty="0">
                          <a:solidFill>
                            <a:schemeClr val="tx1"/>
                          </a:solidFill>
                          <a:effectLst/>
                        </a:rPr>
                        <a:t>1.2.State	the	Program	</a:t>
                      </a:r>
                      <a:r>
                        <a:rPr lang="en-US" sz="1200" b="1" spc="-15" dirty="0">
                          <a:solidFill>
                            <a:schemeClr val="tx1"/>
                          </a:solidFill>
                          <a:effectLst/>
                        </a:rPr>
                        <a:t>Educational </a:t>
                      </a:r>
                      <a:r>
                        <a:rPr lang="en-US" sz="1200" b="1" dirty="0">
                          <a:solidFill>
                            <a:schemeClr val="tx1"/>
                          </a:solidFill>
                          <a:effectLst/>
                        </a:rPr>
                        <a:t>Objectives</a:t>
                      </a:r>
                      <a:r>
                        <a:rPr lang="en-US" sz="1200" b="1" spc="-5" dirty="0">
                          <a:solidFill>
                            <a:schemeClr val="tx1"/>
                          </a:solidFill>
                          <a:effectLst/>
                        </a:rPr>
                        <a:t> </a:t>
                      </a:r>
                      <a:r>
                        <a:rPr lang="en-US" sz="1200" b="1" dirty="0">
                          <a:solidFill>
                            <a:schemeClr val="tx1"/>
                          </a:solidFill>
                          <a:effectLst/>
                        </a:rPr>
                        <a:t>(PEOs)</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705" marR="51435" algn="ctr">
                        <a:lnSpc>
                          <a:spcPts val="1340"/>
                        </a:lnSpc>
                        <a:spcAft>
                          <a:spcPts val="0"/>
                        </a:spcAft>
                      </a:pPr>
                      <a:r>
                        <a:rPr lang="en-US" sz="1200" b="1" dirty="0">
                          <a:solidFill>
                            <a:schemeClr val="tx1"/>
                          </a:solidFill>
                          <a:effectLst/>
                        </a:rPr>
                        <a:t>05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5113" indent="-173038">
                        <a:spcAft>
                          <a:spcPts val="0"/>
                        </a:spcAft>
                        <a:tabLst>
                          <a:tab pos="265113" algn="l"/>
                        </a:tabLst>
                      </a:pPr>
                      <a:r>
                        <a:rPr lang="en-US" sz="1200" b="1" dirty="0">
                          <a:solidFill>
                            <a:schemeClr val="tx1"/>
                          </a:solidFill>
                          <a:effectLst/>
                        </a:rPr>
                        <a:t>A. Listing of the Program Educational Objectives (3 to 5) of the program under consideration (5)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9855070"/>
                  </a:ext>
                </a:extLst>
              </a:tr>
              <a:tr h="421101">
                <a:tc gridSpan="3">
                  <a:txBody>
                    <a:bodyPr/>
                    <a:lstStyle/>
                    <a:p>
                      <a:pPr marL="92075" indent="-25400" algn="l">
                        <a:lnSpc>
                          <a:spcPts val="1365"/>
                        </a:lnSpc>
                        <a:spcAft>
                          <a:spcPts val="0"/>
                        </a:spcAft>
                      </a:pPr>
                      <a:r>
                        <a:rPr lang="en-US" sz="1200" b="1" i="1" dirty="0">
                          <a:solidFill>
                            <a:schemeClr val="tx1"/>
                          </a:solidFill>
                          <a:effectLst/>
                        </a:rPr>
                        <a:t>Exhibits/Context to be Observed/Assessed:</a:t>
                      </a:r>
                      <a:endParaRPr lang="en-IN" sz="1200" b="1" i="1" dirty="0">
                        <a:solidFill>
                          <a:schemeClr val="tx1"/>
                        </a:solidFill>
                        <a:effectLst/>
                      </a:endParaRPr>
                    </a:p>
                    <a:p>
                      <a:pPr marL="92075" indent="-25400" algn="l">
                        <a:lnSpc>
                          <a:spcPts val="1365"/>
                        </a:lnSpc>
                        <a:spcAft>
                          <a:spcPts val="0"/>
                        </a:spcAft>
                      </a:pPr>
                      <a:r>
                        <a:rPr lang="en-US" sz="1200" b="1" i="1" dirty="0">
                          <a:solidFill>
                            <a:schemeClr val="tx1"/>
                          </a:solidFill>
                          <a:effectLst/>
                        </a:rPr>
                        <a:t>A. Availability &amp; correctness of the PEOs statements</a:t>
                      </a:r>
                      <a:endParaRPr lang="en-IN" sz="1200" b="1" i="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28498320"/>
                  </a:ext>
                </a:extLst>
              </a:tr>
            </a:tbl>
          </a:graphicData>
        </a:graphic>
      </p:graphicFrame>
      <p:sp>
        <p:nvSpPr>
          <p:cNvPr id="6" name="Rectangle 5">
            <a:extLst>
              <a:ext uri="{FF2B5EF4-FFF2-40B4-BE49-F238E27FC236}">
                <a16:creationId xmlns:a16="http://schemas.microsoft.com/office/drawing/2014/main" id="{230ACB6C-B01A-4A27-8CD4-F951E6A05073}"/>
              </a:ext>
            </a:extLst>
          </p:cNvPr>
          <p:cNvSpPr/>
          <p:nvPr/>
        </p:nvSpPr>
        <p:spPr>
          <a:xfrm>
            <a:off x="359664" y="316917"/>
            <a:ext cx="7165848" cy="369332"/>
          </a:xfrm>
          <a:prstGeom prst="rect">
            <a:avLst/>
          </a:prstGeom>
        </p:spPr>
        <p:txBody>
          <a:bodyPr wrap="square">
            <a:spAutoFit/>
          </a:bodyPr>
          <a:lstStyle/>
          <a:p>
            <a:r>
              <a:rPr lang="en-US" b="1" dirty="0">
                <a:latin typeface="+mj-lt"/>
                <a:ea typeface="Times New Roman" panose="02020603050405020304" pitchFamily="18" charset="0"/>
              </a:rPr>
              <a:t>Criterion 1: Vision, Mission and Program Educational Objectives (50)</a:t>
            </a:r>
            <a:endParaRPr lang="en-IN" b="1" dirty="0">
              <a:latin typeface="+mj-lt"/>
            </a:endParaRPr>
          </a:p>
        </p:txBody>
      </p:sp>
      <p:graphicFrame>
        <p:nvGraphicFramePr>
          <p:cNvPr id="7" name="Table 6">
            <a:extLst>
              <a:ext uri="{FF2B5EF4-FFF2-40B4-BE49-F238E27FC236}">
                <a16:creationId xmlns:a16="http://schemas.microsoft.com/office/drawing/2014/main" id="{3EE11EA3-CB96-4350-8D44-49C42E377309}"/>
              </a:ext>
            </a:extLst>
          </p:cNvPr>
          <p:cNvGraphicFramePr>
            <a:graphicFrameLocks noGrp="1"/>
          </p:cNvGraphicFramePr>
          <p:nvPr/>
        </p:nvGraphicFramePr>
        <p:xfrm>
          <a:off x="445965" y="3728489"/>
          <a:ext cx="11541819" cy="2489571"/>
        </p:xfrm>
        <a:graphic>
          <a:graphicData uri="http://schemas.openxmlformats.org/drawingml/2006/table">
            <a:tbl>
              <a:tblPr firstRow="1" firstCol="1" lastRow="1" lastCol="1" bandRow="1" bandCol="1">
                <a:tableStyleId>{5C22544A-7EE6-4342-B048-85BDC9FD1C3A}</a:tableStyleId>
              </a:tblPr>
              <a:tblGrid>
                <a:gridCol w="3423767">
                  <a:extLst>
                    <a:ext uri="{9D8B030D-6E8A-4147-A177-3AD203B41FA5}">
                      <a16:colId xmlns:a16="http://schemas.microsoft.com/office/drawing/2014/main" val="3824148884"/>
                    </a:ext>
                  </a:extLst>
                </a:gridCol>
                <a:gridCol w="693850">
                  <a:extLst>
                    <a:ext uri="{9D8B030D-6E8A-4147-A177-3AD203B41FA5}">
                      <a16:colId xmlns:a16="http://schemas.microsoft.com/office/drawing/2014/main" val="2568853583"/>
                    </a:ext>
                  </a:extLst>
                </a:gridCol>
                <a:gridCol w="7424202">
                  <a:extLst>
                    <a:ext uri="{9D8B030D-6E8A-4147-A177-3AD203B41FA5}">
                      <a16:colId xmlns:a16="http://schemas.microsoft.com/office/drawing/2014/main" val="2911718567"/>
                    </a:ext>
                  </a:extLst>
                </a:gridCol>
              </a:tblGrid>
              <a:tr h="660771">
                <a:tc>
                  <a:txBody>
                    <a:bodyPr/>
                    <a:lstStyle/>
                    <a:p>
                      <a:pPr marL="357188" marR="62230" indent="-288925">
                        <a:spcAft>
                          <a:spcPts val="0"/>
                        </a:spcAft>
                      </a:pPr>
                      <a:r>
                        <a:rPr lang="en-US" sz="1200" b="1" dirty="0">
                          <a:solidFill>
                            <a:schemeClr val="tx1"/>
                          </a:solidFill>
                          <a:effectLst/>
                        </a:rPr>
                        <a:t>1.3. Indicate where and how the Vision, Mission and PEOs are published and disseminated among stakeholders</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705" marR="51435" algn="ctr">
                        <a:lnSpc>
                          <a:spcPts val="1340"/>
                        </a:lnSpc>
                        <a:spcAft>
                          <a:spcPts val="0"/>
                        </a:spcAft>
                      </a:pPr>
                      <a:r>
                        <a:rPr lang="en-US" sz="1200" b="1" dirty="0">
                          <a:solidFill>
                            <a:schemeClr val="tx1"/>
                          </a:solidFill>
                          <a:effectLst/>
                        </a:rPr>
                        <a:t>15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5113" lvl="0" indent="-173038">
                        <a:lnSpc>
                          <a:spcPts val="1340"/>
                        </a:lnSpc>
                        <a:spcAft>
                          <a:spcPts val="0"/>
                        </a:spcAft>
                        <a:buSzPts val="1200"/>
                        <a:buFont typeface="Times New Roman" panose="02020603050405020304" pitchFamily="18" charset="0"/>
                        <a:buAutoNum type="alphaUcPeriod"/>
                        <a:tabLst>
                          <a:tab pos="265113" algn="l"/>
                        </a:tabLst>
                      </a:pPr>
                      <a:r>
                        <a:rPr lang="en-US" sz="1200" b="1" spc="-5" dirty="0">
                          <a:solidFill>
                            <a:schemeClr val="tx1"/>
                          </a:solidFill>
                          <a:effectLst/>
                        </a:rPr>
                        <a:t>Adequacy in respect of publication &amp; dissemination</a:t>
                      </a:r>
                      <a:r>
                        <a:rPr lang="en-US" sz="1200" b="1" spc="-25" dirty="0">
                          <a:solidFill>
                            <a:schemeClr val="tx1"/>
                          </a:solidFill>
                          <a:effectLst/>
                        </a:rPr>
                        <a:t> </a:t>
                      </a:r>
                      <a:r>
                        <a:rPr lang="en-US" sz="1200" b="1" spc="-5" dirty="0">
                          <a:solidFill>
                            <a:schemeClr val="tx1"/>
                          </a:solidFill>
                          <a:effectLst/>
                        </a:rPr>
                        <a:t>(3)</a:t>
                      </a:r>
                      <a:endParaRPr lang="en-IN" sz="1200" b="1" spc="-5" dirty="0">
                        <a:solidFill>
                          <a:schemeClr val="tx1"/>
                        </a:solidFill>
                        <a:effectLst/>
                      </a:endParaRPr>
                    </a:p>
                    <a:p>
                      <a:pPr marL="265113" lvl="0" indent="-173038">
                        <a:spcAft>
                          <a:spcPts val="0"/>
                        </a:spcAft>
                        <a:buSzPts val="1200"/>
                        <a:buFont typeface="Times New Roman" panose="02020603050405020304" pitchFamily="18" charset="0"/>
                        <a:buAutoNum type="alphaUcPeriod"/>
                        <a:tabLst>
                          <a:tab pos="265113" algn="l"/>
                        </a:tabLst>
                      </a:pPr>
                      <a:r>
                        <a:rPr lang="en-US" sz="1200" b="1" spc="-5" dirty="0">
                          <a:solidFill>
                            <a:schemeClr val="tx1"/>
                          </a:solidFill>
                          <a:effectLst/>
                        </a:rPr>
                        <a:t>Process of dissemination among stakeholders</a:t>
                      </a:r>
                      <a:r>
                        <a:rPr lang="en-US" sz="1200" b="1" spc="-10" dirty="0">
                          <a:solidFill>
                            <a:schemeClr val="tx1"/>
                          </a:solidFill>
                          <a:effectLst/>
                        </a:rPr>
                        <a:t> </a:t>
                      </a:r>
                      <a:r>
                        <a:rPr lang="en-US" sz="1200" b="1" spc="-5" dirty="0">
                          <a:solidFill>
                            <a:schemeClr val="tx1"/>
                          </a:solidFill>
                          <a:effectLst/>
                        </a:rPr>
                        <a:t>(3)</a:t>
                      </a:r>
                      <a:endParaRPr lang="en-IN" sz="1200" b="1" spc="-5" dirty="0">
                        <a:solidFill>
                          <a:schemeClr val="tx1"/>
                        </a:solidFill>
                        <a:effectLst/>
                      </a:endParaRPr>
                    </a:p>
                    <a:p>
                      <a:pPr marL="265113" lvl="0" indent="-173038">
                        <a:spcAft>
                          <a:spcPts val="0"/>
                        </a:spcAft>
                        <a:buSzPts val="1200"/>
                        <a:buFont typeface="Times New Roman" panose="02020603050405020304" pitchFamily="18" charset="0"/>
                        <a:buAutoNum type="alphaUcPeriod"/>
                        <a:tabLst>
                          <a:tab pos="265113" algn="l"/>
                        </a:tabLst>
                      </a:pPr>
                      <a:r>
                        <a:rPr lang="en-US" sz="1200" b="1" spc="-5" dirty="0">
                          <a:solidFill>
                            <a:schemeClr val="tx1"/>
                          </a:solidFill>
                          <a:effectLst/>
                        </a:rPr>
                        <a:t>Extent of awareness of Vision, Mission &amp; PEOs among the stakeholder</a:t>
                      </a:r>
                      <a:r>
                        <a:rPr lang="en-US" sz="1200" b="1" spc="280" dirty="0">
                          <a:solidFill>
                            <a:schemeClr val="tx1"/>
                          </a:solidFill>
                          <a:effectLst/>
                        </a:rPr>
                        <a:t> </a:t>
                      </a:r>
                      <a:r>
                        <a:rPr lang="en-US" sz="1200" b="1" spc="-5" dirty="0">
                          <a:solidFill>
                            <a:schemeClr val="tx1"/>
                          </a:solidFill>
                          <a:effectLst/>
                        </a:rPr>
                        <a:t>(9)</a:t>
                      </a:r>
                      <a:endParaRPr lang="en-IN" sz="1200" b="1" spc="-5"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5199384"/>
                  </a:ext>
                </a:extLst>
              </a:tr>
              <a:tr h="1615266">
                <a:tc gridSpan="3">
                  <a:txBody>
                    <a:bodyPr/>
                    <a:lstStyle/>
                    <a:p>
                      <a:pPr marL="92075" indent="0"/>
                      <a:r>
                        <a:rPr lang="en-US" sz="1200" b="1" i="1" kern="1200" dirty="0">
                          <a:solidFill>
                            <a:schemeClr val="tx1"/>
                          </a:solidFill>
                          <a:effectLst/>
                          <a:latin typeface="+mn-lt"/>
                          <a:ea typeface="+mn-ea"/>
                          <a:cs typeface="+mn-cs"/>
                        </a:rPr>
                        <a:t>Exhibits/Context to be Observed/Assessed:</a:t>
                      </a:r>
                      <a:endParaRPr lang="en-IN" sz="1200" b="1" i="1" kern="1200" dirty="0">
                        <a:solidFill>
                          <a:schemeClr val="tx1"/>
                        </a:solidFill>
                        <a:effectLst/>
                        <a:latin typeface="+mn-lt"/>
                        <a:ea typeface="+mn-ea"/>
                        <a:cs typeface="+mn-cs"/>
                      </a:endParaRPr>
                    </a:p>
                    <a:p>
                      <a:pPr marL="92075" indent="0">
                        <a:buFont typeface="+mj-lt"/>
                        <a:buAutoNum type="alphaUcPeriod"/>
                      </a:pPr>
                      <a:r>
                        <a:rPr lang="en-US" sz="1200" b="1" i="1" kern="1200" dirty="0">
                          <a:solidFill>
                            <a:schemeClr val="tx1"/>
                          </a:solidFill>
                          <a:effectLst/>
                          <a:latin typeface="+mn-lt"/>
                          <a:ea typeface="+mn-ea"/>
                          <a:cs typeface="+mn-cs"/>
                        </a:rPr>
                        <a:t>Adequacy</a:t>
                      </a:r>
                      <a:endParaRPr lang="en-IN" sz="1200" b="1" i="1" kern="1200" dirty="0">
                        <a:solidFill>
                          <a:schemeClr val="tx1"/>
                        </a:solidFill>
                        <a:effectLst/>
                        <a:latin typeface="+mn-lt"/>
                        <a:ea typeface="+mn-ea"/>
                        <a:cs typeface="+mn-cs"/>
                      </a:endParaRPr>
                    </a:p>
                    <a:p>
                      <a:pPr marL="92075" indent="0"/>
                      <a:r>
                        <a:rPr lang="en-US" sz="1200" b="1" i="1" kern="1200" dirty="0">
                          <a:solidFill>
                            <a:schemeClr val="tx1"/>
                          </a:solidFill>
                          <a:effectLst/>
                          <a:latin typeface="+mn-lt"/>
                          <a:ea typeface="+mn-ea"/>
                          <a:cs typeface="+mn-cs"/>
                        </a:rPr>
                        <a:t>Department Vision, Mission and PEOs:  Availability on Institute website under relevant program link; Availability at department notice boards, HoD Chamber, department website, if Available; Availability in department level documents/course of study</a:t>
                      </a:r>
                      <a:endParaRPr lang="en-IN" sz="1200" b="1" i="1" kern="1200" dirty="0">
                        <a:solidFill>
                          <a:schemeClr val="tx1"/>
                        </a:solidFill>
                        <a:effectLst/>
                        <a:latin typeface="+mn-lt"/>
                        <a:ea typeface="+mn-ea"/>
                        <a:cs typeface="+mn-cs"/>
                      </a:endParaRPr>
                    </a:p>
                    <a:p>
                      <a:pPr marL="92075" indent="0"/>
                      <a:r>
                        <a:rPr lang="en-US" sz="1200" b="1" i="1" kern="1200" dirty="0">
                          <a:solidFill>
                            <a:schemeClr val="tx1"/>
                          </a:solidFill>
                          <a:effectLst/>
                          <a:latin typeface="+mn-lt"/>
                          <a:ea typeface="+mn-ea"/>
                          <a:cs typeface="+mn-cs"/>
                        </a:rPr>
                        <a:t> </a:t>
                      </a:r>
                      <a:endParaRPr lang="en-IN" sz="1200" b="1" i="1" kern="1200" dirty="0">
                        <a:solidFill>
                          <a:schemeClr val="tx1"/>
                        </a:solidFill>
                        <a:effectLst/>
                        <a:latin typeface="+mn-lt"/>
                        <a:ea typeface="+mn-ea"/>
                        <a:cs typeface="+mn-cs"/>
                      </a:endParaRPr>
                    </a:p>
                    <a:p>
                      <a:pPr marL="92075" lvl="0" indent="0">
                        <a:buFont typeface="+mj-lt"/>
                        <a:buNone/>
                      </a:pPr>
                      <a:r>
                        <a:rPr lang="en-US" sz="1200" b="1" i="1" kern="1200" dirty="0">
                          <a:solidFill>
                            <a:schemeClr val="tx1"/>
                          </a:solidFill>
                          <a:effectLst/>
                          <a:latin typeface="+mn-lt"/>
                          <a:ea typeface="+mn-ea"/>
                          <a:cs typeface="+mn-cs"/>
                        </a:rPr>
                        <a:t>B. Process of dissemination</a:t>
                      </a:r>
                    </a:p>
                    <a:p>
                      <a:pPr marL="92075" indent="0"/>
                      <a:r>
                        <a:rPr lang="en-US" sz="1200" b="1" i="1" kern="1200" dirty="0">
                          <a:solidFill>
                            <a:schemeClr val="tx1"/>
                          </a:solidFill>
                          <a:effectLst/>
                          <a:latin typeface="+mn-lt"/>
                          <a:ea typeface="+mn-ea"/>
                          <a:cs typeface="+mn-cs"/>
                        </a:rPr>
                        <a:t>Documentary evidence to indicate the process which ensures awareness among internal and external stakeholders with effective process implementation</a:t>
                      </a:r>
                      <a:endParaRPr lang="en-IN" sz="1200" b="1" i="1" kern="1200" dirty="0">
                        <a:solidFill>
                          <a:schemeClr val="tx1"/>
                        </a:solidFill>
                        <a:effectLst/>
                        <a:latin typeface="+mn-lt"/>
                        <a:ea typeface="+mn-ea"/>
                        <a:cs typeface="+mn-cs"/>
                      </a:endParaRPr>
                    </a:p>
                    <a:p>
                      <a:pPr marL="92075" indent="0"/>
                      <a:r>
                        <a:rPr lang="en-US" sz="1200" b="1" i="1" kern="1200" dirty="0">
                          <a:solidFill>
                            <a:schemeClr val="tx1"/>
                          </a:solidFill>
                          <a:effectLst/>
                          <a:latin typeface="+mn-lt"/>
                          <a:ea typeface="+mn-ea"/>
                          <a:cs typeface="+mn-cs"/>
                        </a:rPr>
                        <a:t> </a:t>
                      </a:r>
                      <a:endParaRPr lang="en-IN" sz="1200" b="1" i="1" kern="1200" dirty="0">
                        <a:solidFill>
                          <a:schemeClr val="tx1"/>
                        </a:solidFill>
                        <a:effectLst/>
                        <a:latin typeface="+mn-lt"/>
                        <a:ea typeface="+mn-ea"/>
                        <a:cs typeface="+mn-cs"/>
                      </a:endParaRPr>
                    </a:p>
                    <a:p>
                      <a:pPr marL="92075" lvl="0" indent="0"/>
                      <a:r>
                        <a:rPr lang="en-US" sz="1200" b="1" i="1" kern="1200" dirty="0">
                          <a:solidFill>
                            <a:schemeClr val="tx1"/>
                          </a:solidFill>
                          <a:effectLst/>
                          <a:latin typeface="+mn-lt"/>
                          <a:ea typeface="+mn-ea"/>
                          <a:cs typeface="+mn-cs"/>
                        </a:rPr>
                        <a:t>C. Extent of Awareness</a:t>
                      </a:r>
                      <a:endParaRPr lang="en-IN" sz="1200" b="1" i="1" kern="1200" dirty="0">
                        <a:solidFill>
                          <a:schemeClr val="tx1"/>
                        </a:solidFill>
                        <a:effectLst/>
                        <a:latin typeface="+mn-lt"/>
                        <a:ea typeface="+mn-ea"/>
                        <a:cs typeface="+mn-cs"/>
                      </a:endParaRPr>
                    </a:p>
                    <a:p>
                      <a:pPr marL="92075" indent="0"/>
                      <a:r>
                        <a:rPr lang="en-US" sz="1200" b="1" i="1" kern="1200" dirty="0">
                          <a:solidFill>
                            <a:schemeClr val="tx1"/>
                          </a:solidFill>
                          <a:effectLst/>
                          <a:latin typeface="+mn-lt"/>
                          <a:ea typeface="+mn-ea"/>
                          <a:cs typeface="+mn-cs"/>
                        </a:rPr>
                        <a:t>Based on interaction with internal and external stakeholders</a:t>
                      </a:r>
                      <a:endParaRPr lang="en-IN" sz="1200" b="1" i="1"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52705" marR="51435" algn="ctr">
                        <a:lnSpc>
                          <a:spcPts val="1340"/>
                        </a:lnSpc>
                        <a:spcAft>
                          <a:spcPts val="0"/>
                        </a:spcAft>
                      </a:pPr>
                      <a:endParaRPr lang="en-IN" sz="10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tc>
                <a:tc hMerge="1">
                  <a:txBody>
                    <a:bodyPr/>
                    <a:lstStyle/>
                    <a:p>
                      <a:pPr marL="342900" lvl="0" indent="-250825">
                        <a:spcAft>
                          <a:spcPts val="0"/>
                        </a:spcAft>
                        <a:buSzPts val="1200"/>
                        <a:buFont typeface="Times New Roman" panose="02020603050405020304" pitchFamily="18" charset="0"/>
                        <a:buAutoNum type="alphaUcPeriod"/>
                        <a:tabLst>
                          <a:tab pos="539750" algn="l"/>
                        </a:tabLst>
                      </a:pPr>
                      <a:endParaRPr lang="en-IN" sz="1000" spc="-5"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tc>
                <a:extLst>
                  <a:ext uri="{0D108BD9-81ED-4DB2-BD59-A6C34878D82A}">
                    <a16:rowId xmlns:a16="http://schemas.microsoft.com/office/drawing/2014/main" val="1375958230"/>
                  </a:ext>
                </a:extLst>
              </a:tr>
            </a:tbl>
          </a:graphicData>
        </a:graphic>
      </p:graphicFrame>
    </p:spTree>
    <p:extLst>
      <p:ext uri="{BB962C8B-B14F-4D97-AF65-F5344CB8AC3E}">
        <p14:creationId xmlns:p14="http://schemas.microsoft.com/office/powerpoint/2010/main" val="1892445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07CDD-8B0A-4A2F-9CEB-8E60A2236ECC}"/>
              </a:ext>
            </a:extLst>
          </p:cNvPr>
          <p:cNvSpPr>
            <a:spLocks noGrp="1"/>
          </p:cNvSpPr>
          <p:nvPr>
            <p:ph type="title"/>
          </p:nvPr>
        </p:nvSpPr>
        <p:spPr>
          <a:xfrm>
            <a:off x="838200" y="365125"/>
            <a:ext cx="10515600" cy="509518"/>
          </a:xfrm>
        </p:spPr>
        <p:txBody>
          <a:bodyPr>
            <a:normAutofit fontScale="90000"/>
          </a:bodyPr>
          <a:lstStyle/>
          <a:p>
            <a:r>
              <a:rPr lang="en-US" dirty="0"/>
              <a:t>		</a:t>
            </a:r>
            <a:r>
              <a:rPr lang="en-US" sz="4000" dirty="0"/>
              <a:t>PSOs – An Example </a:t>
            </a:r>
            <a:r>
              <a:rPr lang="en-US" sz="3600" dirty="0"/>
              <a:t>(Civil Engineering)</a:t>
            </a:r>
            <a:endParaRPr lang="en-IN" dirty="0"/>
          </a:p>
        </p:txBody>
      </p:sp>
      <p:sp>
        <p:nvSpPr>
          <p:cNvPr id="3" name="Content Placeholder 2">
            <a:extLst>
              <a:ext uri="{FF2B5EF4-FFF2-40B4-BE49-F238E27FC236}">
                <a16:creationId xmlns:a16="http://schemas.microsoft.com/office/drawing/2014/main" id="{87363F36-3639-49C4-9AC0-2A2982791445}"/>
              </a:ext>
            </a:extLst>
          </p:cNvPr>
          <p:cNvSpPr>
            <a:spLocks noGrp="1"/>
          </p:cNvSpPr>
          <p:nvPr>
            <p:ph idx="1"/>
          </p:nvPr>
        </p:nvSpPr>
        <p:spPr>
          <a:xfrm>
            <a:off x="838200" y="1038578"/>
            <a:ext cx="10515600" cy="5454297"/>
          </a:xfrm>
        </p:spPr>
        <p:txBody>
          <a:bodyPr>
            <a:normAutofit lnSpcReduction="10000"/>
          </a:bodyPr>
          <a:lstStyle/>
          <a:p>
            <a:pPr algn="just"/>
            <a:r>
              <a:rPr lang="en-US" dirty="0"/>
              <a:t>PSO1: Proficiency in a specialized area: Demonstrate proficiency in one of the following specialized areas of Civil Engineering i) Construction Materials and Management ii) Structural and Geotechnical Engineering iii) Environmental, water resources and Transportation Engineering </a:t>
            </a:r>
          </a:p>
          <a:p>
            <a:endParaRPr lang="en-US" dirty="0"/>
          </a:p>
          <a:p>
            <a:pPr algn="just"/>
            <a:r>
              <a:rPr lang="en-US" dirty="0"/>
              <a:t>PSO2: Ability to apply principles of civil engineering for the entire life cycle of the project ranging from initial design to the closure of the project. </a:t>
            </a:r>
          </a:p>
          <a:p>
            <a:endParaRPr lang="en-US" dirty="0"/>
          </a:p>
          <a:p>
            <a:pPr algn="just"/>
            <a:r>
              <a:rPr lang="en-US" dirty="0"/>
              <a:t>PSO3: Ability to identify and analyse various properties of construction materials and their applications in design and construction of various structures</a:t>
            </a:r>
            <a:endParaRPr lang="en-IN" dirty="0"/>
          </a:p>
        </p:txBody>
      </p:sp>
      <p:sp>
        <p:nvSpPr>
          <p:cNvPr id="4" name="Rectangle 3">
            <a:extLst>
              <a:ext uri="{FF2B5EF4-FFF2-40B4-BE49-F238E27FC236}">
                <a16:creationId xmlns:a16="http://schemas.microsoft.com/office/drawing/2014/main" id="{F9A2822D-1BB3-4C83-9D24-330ED772724B}"/>
              </a:ext>
            </a:extLst>
          </p:cNvPr>
          <p:cNvSpPr/>
          <p:nvPr/>
        </p:nvSpPr>
        <p:spPr>
          <a:xfrm>
            <a:off x="742122" y="225287"/>
            <a:ext cx="11131826" cy="6467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0953358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027CBF0-AFF1-4F2C-84D9-8730D7C80E07}"/>
              </a:ext>
            </a:extLst>
          </p:cNvPr>
          <p:cNvGraphicFramePr>
            <a:graphicFrameLocks noGrp="1"/>
          </p:cNvGraphicFramePr>
          <p:nvPr>
            <p:extLst>
              <p:ext uri="{D42A27DB-BD31-4B8C-83A1-F6EECF244321}">
                <p14:modId xmlns:p14="http://schemas.microsoft.com/office/powerpoint/2010/main" val="3093873285"/>
              </p:ext>
            </p:extLst>
          </p:nvPr>
        </p:nvGraphicFramePr>
        <p:xfrm>
          <a:off x="537297" y="803005"/>
          <a:ext cx="11541817" cy="4590631"/>
        </p:xfrm>
        <a:graphic>
          <a:graphicData uri="http://schemas.openxmlformats.org/drawingml/2006/table">
            <a:tbl>
              <a:tblPr firstRow="1" firstCol="1" lastRow="1" lastCol="1" bandRow="1" bandCol="1">
                <a:tableStyleId>{5C22544A-7EE6-4342-B048-85BDC9FD1C3A}</a:tableStyleId>
              </a:tblPr>
              <a:tblGrid>
                <a:gridCol w="3423767">
                  <a:extLst>
                    <a:ext uri="{9D8B030D-6E8A-4147-A177-3AD203B41FA5}">
                      <a16:colId xmlns:a16="http://schemas.microsoft.com/office/drawing/2014/main" val="2800015123"/>
                    </a:ext>
                  </a:extLst>
                </a:gridCol>
                <a:gridCol w="693850">
                  <a:extLst>
                    <a:ext uri="{9D8B030D-6E8A-4147-A177-3AD203B41FA5}">
                      <a16:colId xmlns:a16="http://schemas.microsoft.com/office/drawing/2014/main" val="3344022557"/>
                    </a:ext>
                  </a:extLst>
                </a:gridCol>
                <a:gridCol w="7424200">
                  <a:extLst>
                    <a:ext uri="{9D8B030D-6E8A-4147-A177-3AD203B41FA5}">
                      <a16:colId xmlns:a16="http://schemas.microsoft.com/office/drawing/2014/main" val="3911145564"/>
                    </a:ext>
                  </a:extLst>
                </a:gridCol>
              </a:tblGrid>
              <a:tr h="773196">
                <a:tc>
                  <a:txBody>
                    <a:bodyPr/>
                    <a:lstStyle/>
                    <a:p>
                      <a:pPr marL="357188" marR="62230" indent="-288925" algn="just">
                        <a:spcAft>
                          <a:spcPts val="0"/>
                        </a:spcAft>
                      </a:pPr>
                      <a:r>
                        <a:rPr lang="en-US" sz="1200" b="1" kern="1200" spc="-5" dirty="0">
                          <a:solidFill>
                            <a:schemeClr val="tx1"/>
                          </a:solidFill>
                          <a:effectLst/>
                          <a:latin typeface="+mn-lt"/>
                          <a:ea typeface="+mn-ea"/>
                          <a:cs typeface="+mn-cs"/>
                        </a:rPr>
                        <a:t>1.4. State the process for defining the Vision and Mission of the Department, and PEOs of the program</a:t>
                      </a:r>
                      <a:endParaRPr lang="en-IN" sz="1200" b="1" kern="1200" spc="-5"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705" marR="51435" algn="ctr">
                        <a:lnSpc>
                          <a:spcPts val="1340"/>
                        </a:lnSpc>
                        <a:spcAft>
                          <a:spcPts val="0"/>
                        </a:spcAft>
                      </a:pPr>
                      <a:r>
                        <a:rPr lang="en-US" sz="1200" b="1" kern="1200" spc="-5" dirty="0">
                          <a:solidFill>
                            <a:schemeClr val="tx1"/>
                          </a:solidFill>
                          <a:effectLst/>
                          <a:latin typeface="+mn-lt"/>
                          <a:ea typeface="+mn-ea"/>
                          <a:cs typeface="+mn-cs"/>
                        </a:rPr>
                        <a:t>15</a:t>
                      </a:r>
                      <a:endParaRPr lang="en-IN" sz="1200" b="1" kern="1200" spc="-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20675" lvl="0" indent="-228600">
                        <a:lnSpc>
                          <a:spcPts val="1340"/>
                        </a:lnSpc>
                        <a:spcAft>
                          <a:spcPts val="0"/>
                        </a:spcAft>
                        <a:buSzPts val="900"/>
                        <a:buFont typeface="+mj-lt"/>
                        <a:buAutoNum type="alphaUcPeriod"/>
                        <a:tabLst>
                          <a:tab pos="398780" algn="l"/>
                          <a:tab pos="399415" algn="l"/>
                        </a:tabLst>
                      </a:pPr>
                      <a:r>
                        <a:rPr lang="en-US" sz="1200" b="1" kern="1200" spc="-5" dirty="0">
                          <a:solidFill>
                            <a:schemeClr val="tx1"/>
                          </a:solidFill>
                          <a:effectLst/>
                          <a:latin typeface="+mn-lt"/>
                          <a:ea typeface="+mn-ea"/>
                          <a:cs typeface="+mn-cs"/>
                        </a:rPr>
                        <a:t>Description of process involved in defining the Vision, Mission of the Department (7)</a:t>
                      </a:r>
                      <a:endParaRPr lang="en-IN" sz="1200" b="1" kern="1200" spc="-5" dirty="0">
                        <a:solidFill>
                          <a:schemeClr val="tx1"/>
                        </a:solidFill>
                        <a:effectLst/>
                        <a:latin typeface="+mn-lt"/>
                        <a:ea typeface="+mn-ea"/>
                        <a:cs typeface="+mn-cs"/>
                      </a:endParaRPr>
                    </a:p>
                    <a:p>
                      <a:pPr marL="320675" lvl="0" indent="-228600">
                        <a:spcAft>
                          <a:spcPts val="0"/>
                        </a:spcAft>
                        <a:buSzPts val="900"/>
                        <a:buFont typeface="+mj-lt"/>
                        <a:buAutoNum type="alphaUcPeriod"/>
                        <a:tabLst>
                          <a:tab pos="391160" algn="l"/>
                          <a:tab pos="391795" algn="l"/>
                        </a:tabLst>
                      </a:pPr>
                      <a:r>
                        <a:rPr lang="en-US" sz="1200" b="1" kern="1200" spc="-5" dirty="0">
                          <a:solidFill>
                            <a:schemeClr val="tx1"/>
                          </a:solidFill>
                          <a:effectLst/>
                          <a:latin typeface="+mn-lt"/>
                          <a:ea typeface="+mn-ea"/>
                          <a:cs typeface="+mn-cs"/>
                        </a:rPr>
                        <a:t>Description of process involved in defining the PEOs of the program (8)</a:t>
                      </a:r>
                      <a:endParaRPr lang="en-IN" sz="1200" b="1" kern="1200" spc="-5"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0053283"/>
                  </a:ext>
                </a:extLst>
              </a:tr>
              <a:tr h="931222">
                <a:tc gridSpan="3">
                  <a:txBody>
                    <a:bodyPr/>
                    <a:lstStyle/>
                    <a:p>
                      <a:pPr marL="67945">
                        <a:lnSpc>
                          <a:spcPts val="1375"/>
                        </a:lnSpc>
                        <a:spcAft>
                          <a:spcPts val="0"/>
                        </a:spcAft>
                      </a:pPr>
                      <a:r>
                        <a:rPr lang="en-US" sz="1200" b="1" i="1" dirty="0">
                          <a:solidFill>
                            <a:schemeClr val="tx1"/>
                          </a:solidFill>
                          <a:effectLst/>
                          <a:latin typeface="+mn-lt"/>
                          <a:ea typeface="Times New Roman" panose="02020603050405020304" pitchFamily="18" charset="0"/>
                          <a:cs typeface="Mangal" panose="02040503050203030202" pitchFamily="18" charset="0"/>
                        </a:rPr>
                        <a:t>E</a:t>
                      </a:r>
                      <a:r>
                        <a:rPr lang="en-US" sz="1200" b="1" i="1" kern="1200" dirty="0">
                          <a:solidFill>
                            <a:schemeClr val="tx1"/>
                          </a:solidFill>
                          <a:effectLst/>
                          <a:latin typeface="+mn-lt"/>
                          <a:ea typeface="+mn-ea"/>
                          <a:cs typeface="+mn-cs"/>
                        </a:rPr>
                        <a:t>xhibits/Context to be Observed/Assessed:</a:t>
                      </a:r>
                      <a:endParaRPr lang="en-IN" sz="1200" b="1" i="1" kern="1200" dirty="0">
                        <a:solidFill>
                          <a:schemeClr val="tx1"/>
                        </a:solidFill>
                        <a:effectLst/>
                        <a:latin typeface="+mn-lt"/>
                        <a:ea typeface="+mn-ea"/>
                        <a:cs typeface="+mn-cs"/>
                      </a:endParaRPr>
                    </a:p>
                    <a:p>
                      <a:pPr marL="67945">
                        <a:spcBef>
                          <a:spcPts val="45"/>
                        </a:spcBef>
                        <a:spcAft>
                          <a:spcPts val="0"/>
                        </a:spcAft>
                      </a:pPr>
                      <a:r>
                        <a:rPr lang="en-US" sz="1200" b="1" i="1" kern="1200" dirty="0">
                          <a:solidFill>
                            <a:schemeClr val="tx1"/>
                          </a:solidFill>
                          <a:effectLst/>
                          <a:latin typeface="+mn-lt"/>
                          <a:ea typeface="+mn-ea"/>
                          <a:cs typeface="+mn-cs"/>
                        </a:rPr>
                        <a:t>Documentary evidence to indicate the process which ensures effective participation of internal and external department stakeholders with effective process implementation.</a:t>
                      </a:r>
                      <a:endParaRPr lang="en-IN" sz="1200" b="1" i="1" kern="1200"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52940607"/>
                  </a:ext>
                </a:extLst>
              </a:tr>
              <a:tr h="931222">
                <a:tc>
                  <a:txBody>
                    <a:bodyPr/>
                    <a:lstStyle/>
                    <a:p>
                      <a:pPr marL="525780" marR="63500" indent="-457835">
                        <a:lnSpc>
                          <a:spcPct val="98000"/>
                        </a:lnSpc>
                        <a:spcAft>
                          <a:spcPts val="0"/>
                        </a:spcAft>
                        <a:tabLst>
                          <a:tab pos="525780" algn="l"/>
                        </a:tabLst>
                      </a:pPr>
                      <a:r>
                        <a:rPr lang="en-US" sz="1200" b="1" dirty="0">
                          <a:solidFill>
                            <a:schemeClr val="tx1"/>
                          </a:solidFill>
                          <a:effectLst/>
                          <a:latin typeface="+mn-lt"/>
                          <a:ea typeface="Times New Roman" panose="02020603050405020304" pitchFamily="18" charset="0"/>
                          <a:cs typeface="Times New Roman" panose="02020603050405020304" pitchFamily="18" charset="0"/>
                        </a:rPr>
                        <a:t>1.5.	</a:t>
                      </a:r>
                      <a:r>
                        <a:rPr lang="en-US" sz="1200" b="1" dirty="0">
                          <a:solidFill>
                            <a:schemeClr val="tx1"/>
                          </a:solidFill>
                          <a:effectLst/>
                          <a:latin typeface="+mn-lt"/>
                          <a:ea typeface="Times New Roman" panose="02020603050405020304" pitchFamily="18" charset="0"/>
                          <a:cs typeface="Mangal" panose="02040503050203030202" pitchFamily="18" charset="0"/>
                        </a:rPr>
                        <a:t>Establish consistency of PEOs </a:t>
                      </a:r>
                      <a:r>
                        <a:rPr lang="en-US" sz="1200" b="1" spc="-20" dirty="0">
                          <a:solidFill>
                            <a:schemeClr val="tx1"/>
                          </a:solidFill>
                          <a:effectLst/>
                          <a:latin typeface="+mn-lt"/>
                          <a:ea typeface="Times New Roman" panose="02020603050405020304" pitchFamily="18" charset="0"/>
                          <a:cs typeface="Mangal" panose="02040503050203030202" pitchFamily="18" charset="0"/>
                        </a:rPr>
                        <a:t>with </a:t>
                      </a:r>
                      <a:r>
                        <a:rPr lang="en-US" sz="1200" b="1" dirty="0">
                          <a:solidFill>
                            <a:schemeClr val="tx1"/>
                          </a:solidFill>
                          <a:effectLst/>
                          <a:latin typeface="+mn-lt"/>
                          <a:ea typeface="Times New Roman" panose="02020603050405020304" pitchFamily="18" charset="0"/>
                          <a:cs typeface="Mangal" panose="02040503050203030202" pitchFamily="18" charset="0"/>
                        </a:rPr>
                        <a:t>Mission of the</a:t>
                      </a:r>
                      <a:r>
                        <a:rPr lang="en-US" sz="1200" b="1" spc="-10" dirty="0">
                          <a:solidFill>
                            <a:schemeClr val="tx1"/>
                          </a:solidFill>
                          <a:effectLst/>
                          <a:latin typeface="+mn-lt"/>
                          <a:ea typeface="Times New Roman" panose="02020603050405020304" pitchFamily="18" charset="0"/>
                          <a:cs typeface="Mangal" panose="02040503050203030202" pitchFamily="18" charset="0"/>
                        </a:rPr>
                        <a:t> </a:t>
                      </a:r>
                      <a:r>
                        <a:rPr lang="en-US" sz="1200" b="1" dirty="0">
                          <a:solidFill>
                            <a:schemeClr val="tx1"/>
                          </a:solidFill>
                          <a:effectLst/>
                          <a:latin typeface="+mn-lt"/>
                          <a:ea typeface="Times New Roman" panose="02020603050405020304" pitchFamily="18" charset="0"/>
                          <a:cs typeface="Mangal" panose="02040503050203030202" pitchFamily="18" charset="0"/>
                        </a:rPr>
                        <a:t>Department</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705" marR="51435" algn="ctr">
                        <a:lnSpc>
                          <a:spcPts val="1350"/>
                        </a:lnSpc>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10</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20675" lvl="0" indent="-228600">
                        <a:lnSpc>
                          <a:spcPts val="1350"/>
                        </a:lnSpc>
                        <a:spcAft>
                          <a:spcPts val="0"/>
                        </a:spcAft>
                        <a:buSzPts val="900"/>
                        <a:buFont typeface="+mj-lt"/>
                        <a:buAutoNum type="alphaUcPeriod"/>
                        <a:tabLst>
                          <a:tab pos="357188" algn="l"/>
                        </a:tabLst>
                      </a:pPr>
                      <a:r>
                        <a:rPr lang="en-US" sz="1200" b="1" spc="-15" dirty="0">
                          <a:solidFill>
                            <a:schemeClr val="tx1"/>
                          </a:solidFill>
                          <a:effectLst/>
                          <a:latin typeface="+mn-lt"/>
                          <a:ea typeface="Times New Roman" panose="02020603050405020304" pitchFamily="18" charset="0"/>
                          <a:cs typeface="Mangal" panose="02040503050203030202" pitchFamily="18" charset="0"/>
                        </a:rPr>
                        <a:t>Preparation of a matrix of PEOs and elements of Mission statement</a:t>
                      </a:r>
                      <a:r>
                        <a:rPr lang="en-US" sz="1200" b="1" spc="10" dirty="0">
                          <a:solidFill>
                            <a:schemeClr val="tx1"/>
                          </a:solidFill>
                          <a:effectLst/>
                          <a:latin typeface="+mn-lt"/>
                          <a:ea typeface="Times New Roman" panose="02020603050405020304" pitchFamily="18" charset="0"/>
                          <a:cs typeface="Mangal" panose="02040503050203030202" pitchFamily="18" charset="0"/>
                        </a:rPr>
                        <a:t> </a:t>
                      </a:r>
                      <a:r>
                        <a:rPr lang="en-US" sz="1200" b="1" spc="-15" dirty="0">
                          <a:solidFill>
                            <a:schemeClr val="tx1"/>
                          </a:solidFill>
                          <a:effectLst/>
                          <a:latin typeface="+mn-lt"/>
                          <a:ea typeface="Times New Roman" panose="02020603050405020304" pitchFamily="18" charset="0"/>
                          <a:cs typeface="Mangal" panose="02040503050203030202" pitchFamily="18" charset="0"/>
                        </a:rPr>
                        <a:t>(5)</a:t>
                      </a:r>
                      <a:endParaRPr lang="en-IN" sz="1200" b="1" spc="-15" dirty="0">
                        <a:solidFill>
                          <a:schemeClr val="tx1"/>
                        </a:solidFill>
                        <a:effectLst/>
                        <a:latin typeface="+mn-lt"/>
                        <a:ea typeface="Times New Roman" panose="02020603050405020304" pitchFamily="18" charset="0"/>
                        <a:cs typeface="Mangal" panose="02040503050203030202" pitchFamily="18" charset="0"/>
                      </a:endParaRPr>
                    </a:p>
                    <a:p>
                      <a:pPr marL="320675" lvl="0" indent="-228600">
                        <a:spcAft>
                          <a:spcPts val="0"/>
                        </a:spcAft>
                        <a:buSzPts val="900"/>
                        <a:buFont typeface="+mj-lt"/>
                        <a:buAutoNum type="alphaUcPeriod"/>
                        <a:tabLst>
                          <a:tab pos="353695" algn="l"/>
                        </a:tabLst>
                      </a:pPr>
                      <a:r>
                        <a:rPr lang="en-US" sz="1200" b="1" spc="-15" dirty="0">
                          <a:solidFill>
                            <a:schemeClr val="tx1"/>
                          </a:solidFill>
                          <a:effectLst/>
                          <a:latin typeface="+mn-lt"/>
                          <a:ea typeface="Times New Roman" panose="02020603050405020304" pitchFamily="18" charset="0"/>
                          <a:cs typeface="Mangal" panose="02040503050203030202" pitchFamily="18" charset="0"/>
                        </a:rPr>
                        <a:t>Consistency/justification of co-relation parameters of the above matrix</a:t>
                      </a:r>
                      <a:r>
                        <a:rPr lang="en-US" sz="1200" b="1" spc="-5" dirty="0">
                          <a:solidFill>
                            <a:schemeClr val="tx1"/>
                          </a:solidFill>
                          <a:effectLst/>
                          <a:latin typeface="+mn-lt"/>
                          <a:ea typeface="Times New Roman" panose="02020603050405020304" pitchFamily="18" charset="0"/>
                          <a:cs typeface="Mangal" panose="02040503050203030202" pitchFamily="18" charset="0"/>
                        </a:rPr>
                        <a:t> </a:t>
                      </a:r>
                      <a:r>
                        <a:rPr lang="en-US" sz="1200" b="1" spc="-15" dirty="0">
                          <a:solidFill>
                            <a:schemeClr val="tx1"/>
                          </a:solidFill>
                          <a:effectLst/>
                          <a:latin typeface="+mn-lt"/>
                          <a:ea typeface="Times New Roman" panose="02020603050405020304" pitchFamily="18" charset="0"/>
                          <a:cs typeface="Mangal" panose="02040503050203030202" pitchFamily="18" charset="0"/>
                        </a:rPr>
                        <a:t>(5)</a:t>
                      </a:r>
                      <a:endParaRPr lang="en-IN" sz="1200" b="1" spc="-15"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8964555"/>
                  </a:ext>
                </a:extLst>
              </a:tr>
              <a:tr h="1023769">
                <a:tc gridSpan="3">
                  <a:txBody>
                    <a:bodyPr/>
                    <a:lstStyle/>
                    <a:p>
                      <a:pPr marL="67945">
                        <a:lnSpc>
                          <a:spcPts val="1375"/>
                        </a:lnSpc>
                        <a:spcAft>
                          <a:spcPts val="0"/>
                        </a:spcAft>
                      </a:pPr>
                      <a:r>
                        <a:rPr lang="en-US" sz="1200" b="1" i="1" dirty="0">
                          <a:solidFill>
                            <a:schemeClr val="tx1"/>
                          </a:solidFill>
                          <a:effectLst/>
                          <a:latin typeface="+mn-lt"/>
                          <a:ea typeface="Times New Roman" panose="02020603050405020304" pitchFamily="18" charset="0"/>
                          <a:cs typeface="Mangal" panose="02040503050203030202" pitchFamily="18" charset="0"/>
                        </a:rPr>
                        <a:t>Exhibits/Context to be Observed/Assessed:</a:t>
                      </a:r>
                      <a:endParaRPr lang="en-IN" sz="1200" b="1" dirty="0">
                        <a:solidFill>
                          <a:schemeClr val="tx1"/>
                        </a:solidFill>
                        <a:effectLst/>
                        <a:latin typeface="+mn-lt"/>
                        <a:ea typeface="Times New Roman" panose="02020603050405020304" pitchFamily="18" charset="0"/>
                        <a:cs typeface="Mangal" panose="02040503050203030202" pitchFamily="18" charset="0"/>
                      </a:endParaRPr>
                    </a:p>
                    <a:p>
                      <a:pPr marL="67945">
                        <a:spcBef>
                          <a:spcPts val="35"/>
                        </a:spcBef>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 </a:t>
                      </a:r>
                      <a:endParaRPr lang="en-IN" sz="1200" b="1" dirty="0">
                        <a:solidFill>
                          <a:schemeClr val="tx1"/>
                        </a:solidFill>
                        <a:effectLst/>
                        <a:latin typeface="+mn-lt"/>
                        <a:ea typeface="Times New Roman" panose="02020603050405020304" pitchFamily="18" charset="0"/>
                        <a:cs typeface="Mangal" panose="02040503050203030202" pitchFamily="18" charset="0"/>
                      </a:endParaRPr>
                    </a:p>
                    <a:p>
                      <a:pPr marL="296545" indent="-228600">
                        <a:spcAft>
                          <a:spcPts val="0"/>
                        </a:spcAft>
                        <a:buAutoNum type="alphaUcPeriod"/>
                      </a:pPr>
                      <a:r>
                        <a:rPr lang="en-US" sz="1200" b="1" i="1" dirty="0">
                          <a:solidFill>
                            <a:schemeClr val="tx1"/>
                          </a:solidFill>
                          <a:effectLst/>
                          <a:latin typeface="+mn-lt"/>
                          <a:ea typeface="Times New Roman" panose="02020603050405020304" pitchFamily="18" charset="0"/>
                          <a:cs typeface="Mangal" panose="02040503050203030202" pitchFamily="18" charset="0"/>
                        </a:rPr>
                        <a:t>Availability of a matrix having PEOs and Mission elements </a:t>
                      </a:r>
                    </a:p>
                    <a:p>
                      <a:pPr marL="67945" indent="0">
                        <a:spcAft>
                          <a:spcPts val="0"/>
                        </a:spcAft>
                        <a:buNone/>
                      </a:pPr>
                      <a:r>
                        <a:rPr lang="en-US" sz="1200" b="1" i="1" dirty="0">
                          <a:solidFill>
                            <a:schemeClr val="tx1"/>
                          </a:solidFill>
                          <a:effectLst/>
                          <a:latin typeface="+mn-lt"/>
                          <a:ea typeface="Times New Roman" panose="02020603050405020304" pitchFamily="18" charset="0"/>
                          <a:cs typeface="Mangal" panose="02040503050203030202" pitchFamily="18" charset="0"/>
                        </a:rPr>
                        <a:t>B. Justification for each of the elements mapped in the matrix</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tcPr>
                </a:tc>
                <a:tc hMerge="1">
                  <a:txBody>
                    <a:bodyPr/>
                    <a:lstStyle/>
                    <a:p>
                      <a:endParaRPr lang="en-IN"/>
                    </a:p>
                  </a:txBody>
                  <a:tcPr/>
                </a:tc>
                <a:extLst>
                  <a:ext uri="{0D108BD9-81ED-4DB2-BD59-A6C34878D82A}">
                    <a16:rowId xmlns:a16="http://schemas.microsoft.com/office/drawing/2014/main" val="3929305222"/>
                  </a:ext>
                </a:extLst>
              </a:tr>
              <a:tr h="931222">
                <a:tc>
                  <a:txBody>
                    <a:bodyPr/>
                    <a:lstStyle/>
                    <a:p>
                      <a:pPr marL="67945">
                        <a:lnSpc>
                          <a:spcPts val="1365"/>
                        </a:lnSpc>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Total:</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705" marR="51435" algn="ctr">
                        <a:lnSpc>
                          <a:spcPts val="1365"/>
                        </a:lnSpc>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50</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 </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6690461"/>
                  </a:ext>
                </a:extLst>
              </a:tr>
            </a:tbl>
          </a:graphicData>
        </a:graphic>
      </p:graphicFrame>
      <p:graphicFrame>
        <p:nvGraphicFramePr>
          <p:cNvPr id="5" name="Table 4">
            <a:extLst>
              <a:ext uri="{FF2B5EF4-FFF2-40B4-BE49-F238E27FC236}">
                <a16:creationId xmlns:a16="http://schemas.microsoft.com/office/drawing/2014/main" id="{6DCE65D3-B5A8-4C38-A849-0AC72A995A72}"/>
              </a:ext>
            </a:extLst>
          </p:cNvPr>
          <p:cNvGraphicFramePr>
            <a:graphicFrameLocks noGrp="1"/>
          </p:cNvGraphicFramePr>
          <p:nvPr/>
        </p:nvGraphicFramePr>
        <p:xfrm>
          <a:off x="537295" y="531935"/>
          <a:ext cx="11541819" cy="219833"/>
        </p:xfrm>
        <a:graphic>
          <a:graphicData uri="http://schemas.openxmlformats.org/drawingml/2006/table">
            <a:tbl>
              <a:tblPr firstRow="1" firstCol="1" lastRow="1" lastCol="1" bandRow="1" bandCol="1">
                <a:tableStyleId>{5C22544A-7EE6-4342-B048-85BDC9FD1C3A}</a:tableStyleId>
              </a:tblPr>
              <a:tblGrid>
                <a:gridCol w="3423767">
                  <a:extLst>
                    <a:ext uri="{9D8B030D-6E8A-4147-A177-3AD203B41FA5}">
                      <a16:colId xmlns:a16="http://schemas.microsoft.com/office/drawing/2014/main" val="475010479"/>
                    </a:ext>
                  </a:extLst>
                </a:gridCol>
                <a:gridCol w="693850">
                  <a:extLst>
                    <a:ext uri="{9D8B030D-6E8A-4147-A177-3AD203B41FA5}">
                      <a16:colId xmlns:a16="http://schemas.microsoft.com/office/drawing/2014/main" val="940235159"/>
                    </a:ext>
                  </a:extLst>
                </a:gridCol>
                <a:gridCol w="7424202">
                  <a:extLst>
                    <a:ext uri="{9D8B030D-6E8A-4147-A177-3AD203B41FA5}">
                      <a16:colId xmlns:a16="http://schemas.microsoft.com/office/drawing/2014/main" val="957113687"/>
                    </a:ext>
                  </a:extLst>
                </a:gridCol>
              </a:tblGrid>
              <a:tr h="219833">
                <a:tc>
                  <a:txBody>
                    <a:bodyPr/>
                    <a:lstStyle/>
                    <a:p>
                      <a:pPr marL="67945" algn="ctr">
                        <a:spcBef>
                          <a:spcPts val="35"/>
                        </a:spcBef>
                        <a:spcAft>
                          <a:spcPts val="0"/>
                        </a:spcAft>
                      </a:pPr>
                      <a:r>
                        <a:rPr lang="en-US" sz="1200" dirty="0">
                          <a:solidFill>
                            <a:schemeClr val="tx1"/>
                          </a:solidFill>
                          <a:effectLst/>
                        </a:rPr>
                        <a:t> Sub Criteria</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ctr">
                        <a:spcBef>
                          <a:spcPts val="35"/>
                        </a:spcBef>
                        <a:spcAft>
                          <a:spcPts val="0"/>
                        </a:spcAft>
                      </a:pPr>
                      <a:r>
                        <a:rPr lang="en-US" sz="1200" dirty="0">
                          <a:solidFill>
                            <a:schemeClr val="tx1"/>
                          </a:solidFill>
                          <a:effectLst/>
                        </a:rPr>
                        <a:t> Marks</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20290" marR="2318385" algn="ctr">
                        <a:spcBef>
                          <a:spcPts val="210"/>
                        </a:spcBef>
                        <a:spcAft>
                          <a:spcPts val="0"/>
                        </a:spcAft>
                      </a:pPr>
                      <a:r>
                        <a:rPr lang="en-US" sz="1200" dirty="0">
                          <a:solidFill>
                            <a:schemeClr val="tx1"/>
                          </a:solidFill>
                          <a:effectLst/>
                        </a:rPr>
                        <a:t>Evaluation Guidelines</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145893"/>
                  </a:ext>
                </a:extLst>
              </a:tr>
            </a:tbl>
          </a:graphicData>
        </a:graphic>
      </p:graphicFrame>
    </p:spTree>
    <p:extLst>
      <p:ext uri="{BB962C8B-B14F-4D97-AF65-F5344CB8AC3E}">
        <p14:creationId xmlns:p14="http://schemas.microsoft.com/office/powerpoint/2010/main" val="277305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9AC12F-D853-48B0-8C52-B738DE287BF1}"/>
              </a:ext>
            </a:extLst>
          </p:cNvPr>
          <p:cNvSpPr/>
          <p:nvPr/>
        </p:nvSpPr>
        <p:spPr>
          <a:xfrm>
            <a:off x="361359" y="244773"/>
            <a:ext cx="8377287" cy="369332"/>
          </a:xfrm>
          <a:prstGeom prst="rect">
            <a:avLst/>
          </a:prstGeom>
        </p:spPr>
        <p:txBody>
          <a:bodyPr wrap="square">
            <a:spAutoFit/>
          </a:bodyPr>
          <a:lstStyle/>
          <a:p>
            <a:pPr lvl="0" eaLnBrk="0" fontAlgn="base" hangingPunct="0">
              <a:spcBef>
                <a:spcPct val="0"/>
              </a:spcBef>
              <a:spcAft>
                <a:spcPct val="0"/>
              </a:spcAft>
              <a:tabLst>
                <a:tab pos="303213" algn="l"/>
              </a:tabLst>
            </a:pPr>
            <a:r>
              <a:rPr lang="en-US" altLang="en-US" b="1" dirty="0">
                <a:latin typeface="+mj-lt"/>
                <a:ea typeface="Times New Roman" panose="02020603050405020304" pitchFamily="18" charset="0"/>
              </a:rPr>
              <a:t>Criterion 2: Program Curriculum and Teaching–Learning Processes (100)</a:t>
            </a:r>
            <a:endParaRPr kumimoji="0" lang="en-US" altLang="en-US" sz="1050" b="1" i="0" u="none" strike="noStrike" cap="none" normalizeH="0" baseline="0" dirty="0">
              <a:ln>
                <a:noFill/>
              </a:ln>
              <a:solidFill>
                <a:schemeClr val="tx1"/>
              </a:solidFill>
              <a:effectLst/>
              <a:latin typeface="+mj-lt"/>
            </a:endParaRPr>
          </a:p>
        </p:txBody>
      </p:sp>
      <p:graphicFrame>
        <p:nvGraphicFramePr>
          <p:cNvPr id="8" name="Table 7">
            <a:extLst>
              <a:ext uri="{FF2B5EF4-FFF2-40B4-BE49-F238E27FC236}">
                <a16:creationId xmlns:a16="http://schemas.microsoft.com/office/drawing/2014/main" id="{D932EEF0-5E2B-4E35-AE0B-3DA5F9072FCA}"/>
              </a:ext>
            </a:extLst>
          </p:cNvPr>
          <p:cNvGraphicFramePr>
            <a:graphicFrameLocks noGrp="1"/>
          </p:cNvGraphicFramePr>
          <p:nvPr/>
        </p:nvGraphicFramePr>
        <p:xfrm>
          <a:off x="461913" y="846168"/>
          <a:ext cx="11462994" cy="4651524"/>
        </p:xfrm>
        <a:graphic>
          <a:graphicData uri="http://schemas.openxmlformats.org/drawingml/2006/table">
            <a:tbl>
              <a:tblPr firstRow="1" firstCol="1" lastRow="1" lastCol="1" bandRow="1" bandCol="1">
                <a:tableStyleId>{5C22544A-7EE6-4342-B048-85BDC9FD1C3A}</a:tableStyleId>
              </a:tblPr>
              <a:tblGrid>
                <a:gridCol w="3355943">
                  <a:extLst>
                    <a:ext uri="{9D8B030D-6E8A-4147-A177-3AD203B41FA5}">
                      <a16:colId xmlns:a16="http://schemas.microsoft.com/office/drawing/2014/main" val="2756468884"/>
                    </a:ext>
                  </a:extLst>
                </a:gridCol>
                <a:gridCol w="644329">
                  <a:extLst>
                    <a:ext uri="{9D8B030D-6E8A-4147-A177-3AD203B41FA5}">
                      <a16:colId xmlns:a16="http://schemas.microsoft.com/office/drawing/2014/main" val="3048011839"/>
                    </a:ext>
                  </a:extLst>
                </a:gridCol>
                <a:gridCol w="7462722">
                  <a:extLst>
                    <a:ext uri="{9D8B030D-6E8A-4147-A177-3AD203B41FA5}">
                      <a16:colId xmlns:a16="http://schemas.microsoft.com/office/drawing/2014/main" val="1402538714"/>
                    </a:ext>
                  </a:extLst>
                </a:gridCol>
              </a:tblGrid>
              <a:tr h="247341">
                <a:tc>
                  <a:txBody>
                    <a:bodyPr/>
                    <a:lstStyle/>
                    <a:p>
                      <a:pPr marL="986790" marR="982980" algn="ctr">
                        <a:lnSpc>
                          <a:spcPts val="1365"/>
                        </a:lnSpc>
                        <a:spcAft>
                          <a:spcPts val="0"/>
                        </a:spcAft>
                      </a:pPr>
                      <a:r>
                        <a:rPr lang="en-US" sz="1200" dirty="0">
                          <a:solidFill>
                            <a:schemeClr val="tx1"/>
                          </a:solidFill>
                          <a:effectLst/>
                        </a:rPr>
                        <a:t>Sub Criteria</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3820" marR="81280" algn="ctr">
                        <a:lnSpc>
                          <a:spcPts val="1365"/>
                        </a:lnSpc>
                        <a:spcAft>
                          <a:spcPts val="0"/>
                        </a:spcAft>
                      </a:pPr>
                      <a:r>
                        <a:rPr lang="en-US" sz="1200" dirty="0">
                          <a:solidFill>
                            <a:schemeClr val="tx1"/>
                          </a:solidFill>
                          <a:effectLst/>
                        </a:rPr>
                        <a:t>Marks</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51405" marR="2346960" algn="ctr">
                        <a:lnSpc>
                          <a:spcPts val="1365"/>
                        </a:lnSpc>
                        <a:spcAft>
                          <a:spcPts val="0"/>
                        </a:spcAft>
                      </a:pPr>
                      <a:r>
                        <a:rPr lang="en-US" sz="1200" dirty="0">
                          <a:solidFill>
                            <a:schemeClr val="tx1"/>
                          </a:solidFill>
                          <a:effectLst/>
                        </a:rPr>
                        <a:t>Evaluation Guidelines</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8304676"/>
                  </a:ext>
                </a:extLst>
              </a:tr>
              <a:tr h="301657">
                <a:tc>
                  <a:txBody>
                    <a:bodyPr/>
                    <a:lstStyle/>
                    <a:p>
                      <a:pPr marL="67945">
                        <a:lnSpc>
                          <a:spcPts val="1365"/>
                        </a:lnSpc>
                        <a:spcAft>
                          <a:spcPts val="0"/>
                        </a:spcAft>
                      </a:pPr>
                      <a:r>
                        <a:rPr lang="en-US" sz="1200" dirty="0">
                          <a:solidFill>
                            <a:schemeClr val="tx1"/>
                          </a:solidFill>
                          <a:effectLst/>
                        </a:rPr>
                        <a:t>2.1. Program Curriculum</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3820" marR="79375" algn="ctr">
                        <a:lnSpc>
                          <a:spcPts val="1365"/>
                        </a:lnSpc>
                        <a:spcAft>
                          <a:spcPts val="0"/>
                        </a:spcAft>
                      </a:pPr>
                      <a:r>
                        <a:rPr lang="en-US" sz="1200" dirty="0">
                          <a:solidFill>
                            <a:schemeClr val="tx1"/>
                          </a:solidFill>
                          <a:effectLst/>
                        </a:rPr>
                        <a:t>30</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Aft>
                          <a:spcPts val="0"/>
                        </a:spcAft>
                      </a:pPr>
                      <a:r>
                        <a:rPr lang="en-US" sz="1200" dirty="0">
                          <a:solidFill>
                            <a:schemeClr val="tx1"/>
                          </a:solidFill>
                          <a:effectLst/>
                        </a:rPr>
                        <a:t> </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6292980"/>
                  </a:ext>
                </a:extLst>
              </a:tr>
              <a:tr h="480767">
                <a:tc>
                  <a:txBody>
                    <a:bodyPr/>
                    <a:lstStyle/>
                    <a:p>
                      <a:pPr marL="67945">
                        <a:spcAft>
                          <a:spcPts val="0"/>
                        </a:spcAft>
                      </a:pPr>
                      <a:r>
                        <a:rPr lang="en-US" sz="1200" b="1" dirty="0">
                          <a:solidFill>
                            <a:schemeClr val="tx1"/>
                          </a:solidFill>
                          <a:effectLst/>
                        </a:rPr>
                        <a:t>2.1.1. State the process for designing the program curriculum</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3820" marR="79375" algn="ctr">
                        <a:lnSpc>
                          <a:spcPts val="1340"/>
                        </a:lnSpc>
                        <a:spcAft>
                          <a:spcPts val="0"/>
                        </a:spcAft>
                      </a:pPr>
                      <a:r>
                        <a:rPr lang="en-US" sz="1200" b="1" dirty="0">
                          <a:solidFill>
                            <a:schemeClr val="tx1"/>
                          </a:solidFill>
                          <a:effectLst/>
                        </a:rPr>
                        <a:t>10</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297180">
                        <a:spcAft>
                          <a:spcPts val="0"/>
                        </a:spcAft>
                      </a:pPr>
                      <a:r>
                        <a:rPr lang="en-US" sz="1200" b="1" dirty="0">
                          <a:solidFill>
                            <a:schemeClr val="tx1"/>
                          </a:solidFill>
                          <a:effectLst/>
                        </a:rPr>
                        <a:t>Process used to demonstrate how the program curriculum is evolved and periodically reviewed considering the POs and PSOs. Also consider the involvement of the Industry.</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900225"/>
                  </a:ext>
                </a:extLst>
              </a:tr>
              <a:tr h="443060">
                <a:tc gridSpan="3">
                  <a:txBody>
                    <a:bodyPr/>
                    <a:lstStyle/>
                    <a:p>
                      <a:pPr marL="67945">
                        <a:lnSpc>
                          <a:spcPts val="1365"/>
                        </a:lnSpc>
                        <a:spcAft>
                          <a:spcPts val="0"/>
                        </a:spcAft>
                      </a:pPr>
                      <a:r>
                        <a:rPr lang="en-US" sz="1200" b="1" dirty="0">
                          <a:solidFill>
                            <a:schemeClr val="tx1"/>
                          </a:solidFill>
                          <a:effectLst/>
                        </a:rPr>
                        <a:t>Exhibits/Context to be Observed/Assessed:</a:t>
                      </a:r>
                      <a:endParaRPr lang="en-IN" sz="1200" b="1" dirty="0">
                        <a:solidFill>
                          <a:schemeClr val="tx1"/>
                        </a:solidFill>
                        <a:effectLst/>
                      </a:endParaRPr>
                    </a:p>
                    <a:p>
                      <a:pPr marL="67945">
                        <a:spcBef>
                          <a:spcPts val="30"/>
                        </a:spcBef>
                        <a:spcAft>
                          <a:spcPts val="0"/>
                        </a:spcAft>
                      </a:pPr>
                      <a:r>
                        <a:rPr lang="en-US" sz="1200" b="1" i="1" dirty="0">
                          <a:solidFill>
                            <a:schemeClr val="tx1"/>
                          </a:solidFill>
                          <a:effectLst/>
                        </a:rPr>
                        <a:t>Documentary evidence to indicate the process which demonstrate how the program curriculum is evolved and periodically reviewed considering the POs and PSOs.</a:t>
                      </a:r>
                      <a:endParaRPr lang="en-IN" sz="1200" b="1" i="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IN"/>
                    </a:p>
                  </a:txBody>
                  <a:tcPr/>
                </a:tc>
                <a:extLst>
                  <a:ext uri="{0D108BD9-81ED-4DB2-BD59-A6C34878D82A}">
                    <a16:rowId xmlns:a16="http://schemas.microsoft.com/office/drawing/2014/main" val="724648285"/>
                  </a:ext>
                </a:extLst>
              </a:tr>
              <a:tr h="414780">
                <a:tc>
                  <a:txBody>
                    <a:bodyPr/>
                    <a:lstStyle/>
                    <a:p>
                      <a:pPr marL="67945">
                        <a:lnSpc>
                          <a:spcPts val="1340"/>
                        </a:lnSpc>
                        <a:spcAft>
                          <a:spcPts val="0"/>
                        </a:spcAft>
                      </a:pPr>
                      <a:r>
                        <a:rPr lang="en-US" sz="1200" b="1" dirty="0">
                          <a:solidFill>
                            <a:schemeClr val="tx1"/>
                          </a:solidFill>
                          <a:effectLst/>
                        </a:rPr>
                        <a:t>2.1.2. Structure of the Curriculum</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3820" marR="79375" algn="ctr">
                        <a:lnSpc>
                          <a:spcPts val="1340"/>
                        </a:lnSpc>
                        <a:spcAft>
                          <a:spcPts val="0"/>
                        </a:spcAft>
                      </a:pPr>
                      <a:r>
                        <a:rPr lang="en-US" sz="1200" b="1" dirty="0">
                          <a:solidFill>
                            <a:schemeClr val="tx1"/>
                          </a:solidFill>
                          <a:effectLst/>
                        </a:rPr>
                        <a:t>05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364490">
                        <a:spcAft>
                          <a:spcPts val="0"/>
                        </a:spcAft>
                      </a:pPr>
                      <a:r>
                        <a:rPr lang="en-US" sz="1200" b="1" dirty="0">
                          <a:solidFill>
                            <a:schemeClr val="tx1"/>
                          </a:solidFill>
                          <a:effectLst/>
                        </a:rPr>
                        <a:t>Refer to SAR: Expectation in 2.1.2 &amp; 2.1.3 is that the curriculum is well balanced structure &amp; appropriate for a degree program.</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3872724"/>
                  </a:ext>
                </a:extLst>
              </a:tr>
              <a:tr h="235670">
                <a:tc gridSpan="3">
                  <a:txBody>
                    <a:bodyPr/>
                    <a:lstStyle/>
                    <a:p>
                      <a:pPr marL="67945">
                        <a:lnSpc>
                          <a:spcPts val="1365"/>
                        </a:lnSpc>
                        <a:spcAft>
                          <a:spcPts val="0"/>
                        </a:spcAft>
                      </a:pPr>
                      <a:r>
                        <a:rPr lang="en-US" sz="1200" b="1" dirty="0">
                          <a:solidFill>
                            <a:schemeClr val="tx1"/>
                          </a:solidFill>
                          <a:effectLst/>
                        </a:rPr>
                        <a:t>Exhibits/Context to be Observed/Assessed:</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IN"/>
                    </a:p>
                  </a:txBody>
                  <a:tcPr/>
                </a:tc>
                <a:extLst>
                  <a:ext uri="{0D108BD9-81ED-4DB2-BD59-A6C34878D82A}">
                    <a16:rowId xmlns:a16="http://schemas.microsoft.com/office/drawing/2014/main" val="3566451906"/>
                  </a:ext>
                </a:extLst>
              </a:tr>
              <a:tr h="424206">
                <a:tc>
                  <a:txBody>
                    <a:bodyPr/>
                    <a:lstStyle/>
                    <a:p>
                      <a:pPr marL="92710">
                        <a:lnSpc>
                          <a:spcPts val="1340"/>
                        </a:lnSpc>
                        <a:spcAft>
                          <a:spcPts val="0"/>
                        </a:spcAft>
                      </a:pPr>
                      <a:r>
                        <a:rPr lang="en-US" sz="1200" b="1" dirty="0">
                          <a:solidFill>
                            <a:schemeClr val="tx1"/>
                          </a:solidFill>
                          <a:effectLst/>
                        </a:rPr>
                        <a:t>2.1.3.State the components of the curriculum</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3820" marR="79375" algn="ctr">
                        <a:lnSpc>
                          <a:spcPts val="1340"/>
                        </a:lnSpc>
                        <a:spcAft>
                          <a:spcPts val="0"/>
                        </a:spcAft>
                      </a:pPr>
                      <a:r>
                        <a:rPr lang="en-US" sz="1200" b="1" dirty="0">
                          <a:solidFill>
                            <a:schemeClr val="tx1"/>
                          </a:solidFill>
                          <a:effectLst/>
                        </a:rPr>
                        <a:t>05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326390" indent="38100">
                        <a:spcAft>
                          <a:spcPts val="0"/>
                        </a:spcAft>
                      </a:pPr>
                      <a:r>
                        <a:rPr lang="en-US" sz="1200" b="1" dirty="0">
                          <a:solidFill>
                            <a:schemeClr val="tx1"/>
                          </a:solidFill>
                          <a:effectLst/>
                        </a:rPr>
                        <a:t>Refer to SAR: Expectation in 2.1.2 &amp; 2.1.3 is that the curriculum is well balanced structure &amp; appropriate for a degree program</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3759119"/>
                  </a:ext>
                </a:extLst>
              </a:tr>
              <a:tr h="595283">
                <a:tc gridSpan="3">
                  <a:txBody>
                    <a:bodyPr/>
                    <a:lstStyle/>
                    <a:p>
                      <a:pPr marL="67945">
                        <a:lnSpc>
                          <a:spcPts val="1365"/>
                        </a:lnSpc>
                        <a:spcAft>
                          <a:spcPts val="0"/>
                        </a:spcAft>
                      </a:pPr>
                      <a:r>
                        <a:rPr lang="en-US" sz="1200" b="1" dirty="0">
                          <a:solidFill>
                            <a:schemeClr val="tx1"/>
                          </a:solidFill>
                          <a:effectLst/>
                        </a:rPr>
                        <a:t>Exhibits/Context to be Observed/Assessed:</a:t>
                      </a:r>
                      <a:endParaRPr lang="en-IN" sz="1200" b="1" dirty="0">
                        <a:solidFill>
                          <a:schemeClr val="tx1"/>
                        </a:solidFill>
                        <a:effectLst/>
                      </a:endParaRPr>
                    </a:p>
                    <a:p>
                      <a:pPr marL="67945">
                        <a:spcBef>
                          <a:spcPts val="30"/>
                        </a:spcBef>
                        <a:spcAft>
                          <a:spcPts val="0"/>
                        </a:spcAft>
                      </a:pPr>
                      <a:r>
                        <a:rPr lang="en-US" sz="1200" b="1" dirty="0">
                          <a:solidFill>
                            <a:schemeClr val="tx1"/>
                          </a:solidFill>
                          <a:effectLst/>
                        </a:rPr>
                        <a:t> </a:t>
                      </a:r>
                      <a:endParaRPr lang="en-IN" sz="1200" b="1" dirty="0">
                        <a:solidFill>
                          <a:schemeClr val="tx1"/>
                        </a:solidFill>
                        <a:effectLst/>
                      </a:endParaRPr>
                    </a:p>
                    <a:p>
                      <a:pPr marL="67945">
                        <a:lnSpc>
                          <a:spcPts val="1320"/>
                        </a:lnSpc>
                        <a:spcAft>
                          <a:spcPts val="0"/>
                        </a:spcAft>
                      </a:pPr>
                      <a:r>
                        <a:rPr lang="en-US" sz="1200" b="1" i="1" dirty="0">
                          <a:solidFill>
                            <a:schemeClr val="tx1"/>
                          </a:solidFill>
                          <a:effectLst/>
                        </a:rPr>
                        <a:t>Documentary evidence</a:t>
                      </a:r>
                      <a:endParaRPr lang="en-IN" sz="1200" b="1" i="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IN"/>
                    </a:p>
                  </a:txBody>
                  <a:tcPr/>
                </a:tc>
                <a:extLst>
                  <a:ext uri="{0D108BD9-81ED-4DB2-BD59-A6C34878D82A}">
                    <a16:rowId xmlns:a16="http://schemas.microsoft.com/office/drawing/2014/main" val="4288717075"/>
                  </a:ext>
                </a:extLst>
              </a:tr>
              <a:tr h="393361">
                <a:tc>
                  <a:txBody>
                    <a:bodyPr/>
                    <a:lstStyle/>
                    <a:p>
                      <a:pPr marL="107950">
                        <a:lnSpc>
                          <a:spcPts val="1340"/>
                        </a:lnSpc>
                        <a:spcAft>
                          <a:spcPts val="0"/>
                        </a:spcAft>
                      </a:pPr>
                      <a:r>
                        <a:rPr lang="en-US" sz="1200" b="1" dirty="0">
                          <a:solidFill>
                            <a:schemeClr val="tx1"/>
                          </a:solidFill>
                          <a:effectLst/>
                        </a:rPr>
                        <a:t>2.1.4. State the process used to identify extent of compliance of the curriculum for attaining the Program Outcomes(POs) &amp; Program Specific Outcomes(PSOs)</a:t>
                      </a:r>
                      <a:endParaRPr lang="en-IN" sz="11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p>
                      <a:pPr marL="557530">
                        <a:lnSpc>
                          <a:spcPts val="1320"/>
                        </a:lnSpc>
                        <a:spcAft>
                          <a:spcPts val="0"/>
                        </a:spcAft>
                      </a:pP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215" marR="81280" algn="ctr">
                        <a:lnSpc>
                          <a:spcPts val="1340"/>
                        </a:lnSpc>
                        <a:spcAft>
                          <a:spcPts val="0"/>
                        </a:spcAft>
                      </a:pPr>
                      <a:r>
                        <a:rPr lang="en-US" sz="1200" b="1" dirty="0">
                          <a:solidFill>
                            <a:schemeClr val="tx1"/>
                          </a:solidFill>
                          <a:effectLst/>
                        </a:rPr>
                        <a:t>10</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0960">
                        <a:lnSpc>
                          <a:spcPts val="1340"/>
                        </a:lnSpc>
                        <a:spcAft>
                          <a:spcPts val="0"/>
                        </a:spcAft>
                      </a:pPr>
                      <a:r>
                        <a:rPr lang="en-US" sz="1200" b="1" dirty="0">
                          <a:solidFill>
                            <a:schemeClr val="tx1"/>
                          </a:solidFill>
                          <a:effectLst/>
                        </a:rPr>
                        <a:t>Process used to identify extent of compliance of curriculum for attaining POs &amp; PSOs (10)</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432208"/>
                  </a:ext>
                </a:extLst>
              </a:tr>
              <a:tr h="393361">
                <a:tc gridSpan="3">
                  <a:txBody>
                    <a:bodyPr/>
                    <a:lstStyle/>
                    <a:p>
                      <a:pPr marL="67945">
                        <a:lnSpc>
                          <a:spcPts val="1375"/>
                        </a:lnSpc>
                        <a:spcAft>
                          <a:spcPts val="0"/>
                        </a:spcAft>
                      </a:pPr>
                      <a:r>
                        <a:rPr lang="en-US" sz="1200" b="1" dirty="0">
                          <a:solidFill>
                            <a:schemeClr val="tx1"/>
                          </a:solidFill>
                          <a:effectLst/>
                        </a:rPr>
                        <a:t>Exhibits/Context to be Observed/Assessed:</a:t>
                      </a:r>
                      <a:endParaRPr lang="en-IN" sz="1100" b="1" dirty="0">
                        <a:solidFill>
                          <a:schemeClr val="tx1"/>
                        </a:solidFill>
                        <a:effectLst/>
                      </a:endParaRPr>
                    </a:p>
                    <a:p>
                      <a:pPr marL="67945">
                        <a:spcBef>
                          <a:spcPts val="30"/>
                        </a:spcBef>
                        <a:spcAft>
                          <a:spcPts val="0"/>
                        </a:spcAft>
                      </a:pPr>
                      <a:r>
                        <a:rPr lang="en-US" sz="1150" b="1" dirty="0">
                          <a:solidFill>
                            <a:schemeClr val="tx1"/>
                          </a:solidFill>
                          <a:effectLst/>
                        </a:rPr>
                        <a:t> </a:t>
                      </a:r>
                      <a:endParaRPr lang="en-IN" sz="1100" b="1" i="1" dirty="0">
                        <a:solidFill>
                          <a:schemeClr val="tx1"/>
                        </a:solidFill>
                        <a:effectLst/>
                      </a:endParaRPr>
                    </a:p>
                    <a:p>
                      <a:pPr marL="67945">
                        <a:lnSpc>
                          <a:spcPts val="1320"/>
                        </a:lnSpc>
                        <a:spcAft>
                          <a:spcPts val="0"/>
                        </a:spcAft>
                      </a:pPr>
                      <a:r>
                        <a:rPr lang="en-US" sz="1200" b="1" i="1" dirty="0">
                          <a:solidFill>
                            <a:schemeClr val="tx1"/>
                          </a:solidFill>
                          <a:effectLst/>
                        </a:rPr>
                        <a:t>Documentary evidence to indicate the process which ensures mapping/compliance of Curriculum with the POs &amp; PSOs.</a:t>
                      </a:r>
                      <a:endParaRPr lang="en-IN" sz="1100" b="1" i="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p>
                      <a:pPr marL="557530">
                        <a:lnSpc>
                          <a:spcPts val="1320"/>
                        </a:lnSpc>
                        <a:spcAft>
                          <a:spcPts val="0"/>
                        </a:spcAft>
                      </a:pP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60960">
                        <a:lnSpc>
                          <a:spcPts val="1340"/>
                        </a:lnSpc>
                        <a:spcAft>
                          <a:spcPts val="0"/>
                        </a:spcAft>
                      </a:pPr>
                      <a:endParaRPr lang="en-IN" sz="12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00469"/>
                  </a:ext>
                </a:extLst>
              </a:tr>
            </a:tbl>
          </a:graphicData>
        </a:graphic>
      </p:graphicFrame>
    </p:spTree>
    <p:extLst>
      <p:ext uri="{BB962C8B-B14F-4D97-AF65-F5344CB8AC3E}">
        <p14:creationId xmlns:p14="http://schemas.microsoft.com/office/powerpoint/2010/main" val="23341485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5F86597-F9C3-4158-90D1-F042EB4E8CFC}"/>
              </a:ext>
            </a:extLst>
          </p:cNvPr>
          <p:cNvGraphicFramePr>
            <a:graphicFrameLocks noGrp="1"/>
          </p:cNvGraphicFramePr>
          <p:nvPr/>
        </p:nvGraphicFramePr>
        <p:xfrm>
          <a:off x="252819" y="318567"/>
          <a:ext cx="11686362" cy="5011369"/>
        </p:xfrm>
        <a:graphic>
          <a:graphicData uri="http://schemas.openxmlformats.org/drawingml/2006/table">
            <a:tbl>
              <a:tblPr firstRow="1" firstCol="1" lastRow="1" lastCol="1" bandRow="1" bandCol="1">
                <a:tableStyleId>{5C22544A-7EE6-4342-B048-85BDC9FD1C3A}</a:tableStyleId>
              </a:tblPr>
              <a:tblGrid>
                <a:gridCol w="3418838">
                  <a:extLst>
                    <a:ext uri="{9D8B030D-6E8A-4147-A177-3AD203B41FA5}">
                      <a16:colId xmlns:a16="http://schemas.microsoft.com/office/drawing/2014/main" val="3071382148"/>
                    </a:ext>
                  </a:extLst>
                </a:gridCol>
                <a:gridCol w="765054">
                  <a:extLst>
                    <a:ext uri="{9D8B030D-6E8A-4147-A177-3AD203B41FA5}">
                      <a16:colId xmlns:a16="http://schemas.microsoft.com/office/drawing/2014/main" val="1195724363"/>
                    </a:ext>
                  </a:extLst>
                </a:gridCol>
                <a:gridCol w="7502470">
                  <a:extLst>
                    <a:ext uri="{9D8B030D-6E8A-4147-A177-3AD203B41FA5}">
                      <a16:colId xmlns:a16="http://schemas.microsoft.com/office/drawing/2014/main" val="2250120646"/>
                    </a:ext>
                  </a:extLst>
                </a:gridCol>
              </a:tblGrid>
              <a:tr h="162845">
                <a:tc>
                  <a:txBody>
                    <a:bodyPr/>
                    <a:lstStyle/>
                    <a:p>
                      <a:pPr marL="67945">
                        <a:lnSpc>
                          <a:spcPts val="1365"/>
                        </a:lnSpc>
                        <a:spcAft>
                          <a:spcPts val="0"/>
                        </a:spcAft>
                      </a:pPr>
                      <a:r>
                        <a:rPr lang="en-US" sz="1200" dirty="0">
                          <a:solidFill>
                            <a:schemeClr val="tx1"/>
                          </a:solidFill>
                          <a:effectLst/>
                        </a:rPr>
                        <a:t>2.2. Teaching-Learning Processes</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228600" algn="r">
                        <a:lnSpc>
                          <a:spcPts val="1365"/>
                        </a:lnSpc>
                        <a:spcAft>
                          <a:spcPts val="0"/>
                        </a:spcAft>
                      </a:pPr>
                      <a:r>
                        <a:rPr lang="en-US" sz="1200" dirty="0">
                          <a:solidFill>
                            <a:schemeClr val="tx1"/>
                          </a:solidFill>
                          <a:effectLst/>
                        </a:rPr>
                        <a:t>70</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Aft>
                          <a:spcPts val="0"/>
                        </a:spcAft>
                      </a:pPr>
                      <a:r>
                        <a:rPr lang="en-US" sz="1200" dirty="0">
                          <a:solidFill>
                            <a:schemeClr val="tx1"/>
                          </a:solidFill>
                          <a:effectLst/>
                        </a:rPr>
                        <a:t> </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758356"/>
                  </a:ext>
                </a:extLst>
              </a:tr>
              <a:tr h="1108251">
                <a:tc>
                  <a:txBody>
                    <a:bodyPr/>
                    <a:lstStyle/>
                    <a:p>
                      <a:pPr marL="449580" marR="340360" indent="-381635">
                        <a:spcAft>
                          <a:spcPts val="0"/>
                        </a:spcAft>
                      </a:pPr>
                      <a:r>
                        <a:rPr lang="en-US" sz="1200" b="1" dirty="0">
                          <a:solidFill>
                            <a:schemeClr val="tx1"/>
                          </a:solidFill>
                          <a:effectLst/>
                        </a:rPr>
                        <a:t>2.2.1. Describe the Process followed to improve quality of Teaching Learning</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228600" algn="r">
                        <a:lnSpc>
                          <a:spcPts val="1340"/>
                        </a:lnSpc>
                        <a:spcAft>
                          <a:spcPts val="0"/>
                        </a:spcAft>
                      </a:pPr>
                      <a:r>
                        <a:rPr lang="en-US" sz="1200" b="1" dirty="0">
                          <a:solidFill>
                            <a:schemeClr val="tx1"/>
                          </a:solidFill>
                          <a:effectLst/>
                        </a:rPr>
                        <a:t>15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2738" lvl="0" indent="-228600">
                        <a:lnSpc>
                          <a:spcPts val="1340"/>
                        </a:lnSpc>
                        <a:spcAft>
                          <a:spcPts val="0"/>
                        </a:spcAft>
                        <a:buSzPts val="900"/>
                        <a:buFont typeface="+mj-lt"/>
                        <a:buAutoNum type="alphaUcPeriod"/>
                        <a:tabLst>
                          <a:tab pos="358140" algn="l"/>
                        </a:tabLst>
                      </a:pPr>
                      <a:r>
                        <a:rPr lang="en-US" sz="1200" b="1" spc="-15" dirty="0">
                          <a:solidFill>
                            <a:schemeClr val="tx1"/>
                          </a:solidFill>
                          <a:effectLst/>
                        </a:rPr>
                        <a:t>Adherence to Academic Calendar</a:t>
                      </a:r>
                      <a:r>
                        <a:rPr lang="en-US" sz="1200" b="1" spc="-5" dirty="0">
                          <a:solidFill>
                            <a:schemeClr val="tx1"/>
                          </a:solidFill>
                          <a:effectLst/>
                        </a:rPr>
                        <a:t> </a:t>
                      </a:r>
                      <a:r>
                        <a:rPr lang="en-US" sz="1200" b="1" spc="-15" dirty="0">
                          <a:solidFill>
                            <a:schemeClr val="tx1"/>
                          </a:solidFill>
                          <a:effectLst/>
                        </a:rPr>
                        <a:t>(2)</a:t>
                      </a:r>
                      <a:endParaRPr lang="en-IN" sz="1200" b="1" spc="-15" dirty="0">
                        <a:solidFill>
                          <a:schemeClr val="tx1"/>
                        </a:solidFill>
                        <a:effectLst/>
                      </a:endParaRPr>
                    </a:p>
                    <a:p>
                      <a:pPr marL="312738" lvl="0" indent="-228600">
                        <a:spcAft>
                          <a:spcPts val="0"/>
                        </a:spcAft>
                        <a:buSzPts val="900"/>
                        <a:buFont typeface="+mj-lt"/>
                        <a:buAutoNum type="alphaUcPeriod"/>
                        <a:tabLst>
                          <a:tab pos="358140" algn="l"/>
                        </a:tabLst>
                      </a:pPr>
                      <a:r>
                        <a:rPr lang="en-US" sz="1200" b="1" spc="-15" dirty="0">
                          <a:solidFill>
                            <a:schemeClr val="tx1"/>
                          </a:solidFill>
                          <a:effectLst/>
                        </a:rPr>
                        <a:t>Pedagogical initiatives</a:t>
                      </a:r>
                      <a:r>
                        <a:rPr lang="en-US" sz="1200" b="1" spc="5" dirty="0">
                          <a:solidFill>
                            <a:schemeClr val="tx1"/>
                          </a:solidFill>
                          <a:effectLst/>
                        </a:rPr>
                        <a:t> </a:t>
                      </a:r>
                      <a:r>
                        <a:rPr lang="en-US" sz="1200" b="1" spc="-15" dirty="0">
                          <a:solidFill>
                            <a:schemeClr val="tx1"/>
                          </a:solidFill>
                          <a:effectLst/>
                        </a:rPr>
                        <a:t>(2)</a:t>
                      </a:r>
                      <a:endParaRPr lang="en-IN" sz="1200" b="1" spc="-15" dirty="0">
                        <a:solidFill>
                          <a:schemeClr val="tx1"/>
                        </a:solidFill>
                        <a:effectLst/>
                      </a:endParaRPr>
                    </a:p>
                    <a:p>
                      <a:pPr marL="312738" lvl="0" indent="-228600">
                        <a:spcAft>
                          <a:spcPts val="0"/>
                        </a:spcAft>
                        <a:buSzPts val="900"/>
                        <a:buFont typeface="+mj-lt"/>
                        <a:buAutoNum type="alphaUcPeriod"/>
                        <a:tabLst>
                          <a:tab pos="358140" algn="l"/>
                        </a:tabLst>
                      </a:pPr>
                      <a:r>
                        <a:rPr lang="en-US" sz="1200" b="1" spc="-15" dirty="0">
                          <a:solidFill>
                            <a:schemeClr val="tx1"/>
                          </a:solidFill>
                          <a:effectLst/>
                        </a:rPr>
                        <a:t>Methodologies to support weak students and encourage bright students(2)</a:t>
                      </a:r>
                      <a:endParaRPr lang="en-IN" sz="1200" b="1" spc="-15" dirty="0">
                        <a:solidFill>
                          <a:schemeClr val="tx1"/>
                        </a:solidFill>
                        <a:effectLst/>
                      </a:endParaRPr>
                    </a:p>
                    <a:p>
                      <a:pPr marL="312738" lvl="0" indent="-228600">
                        <a:spcAft>
                          <a:spcPts val="0"/>
                        </a:spcAft>
                        <a:buSzPts val="900"/>
                        <a:buFont typeface="+mj-lt"/>
                        <a:buAutoNum type="alphaUcPeriod"/>
                        <a:tabLst>
                          <a:tab pos="358140" algn="l"/>
                        </a:tabLst>
                      </a:pPr>
                      <a:r>
                        <a:rPr lang="en-US" sz="1200" b="1" spc="-15" dirty="0">
                          <a:solidFill>
                            <a:schemeClr val="tx1"/>
                          </a:solidFill>
                          <a:effectLst/>
                        </a:rPr>
                        <a:t>Quality of classroom teaching (Observation in a Class)</a:t>
                      </a:r>
                      <a:r>
                        <a:rPr lang="en-US" sz="1200" b="1" spc="-35" dirty="0">
                          <a:solidFill>
                            <a:schemeClr val="tx1"/>
                          </a:solidFill>
                          <a:effectLst/>
                        </a:rPr>
                        <a:t> </a:t>
                      </a:r>
                      <a:r>
                        <a:rPr lang="en-US" sz="1200" b="1" spc="-15" dirty="0">
                          <a:solidFill>
                            <a:schemeClr val="tx1"/>
                          </a:solidFill>
                          <a:effectLst/>
                        </a:rPr>
                        <a:t>(2)</a:t>
                      </a:r>
                      <a:endParaRPr lang="en-IN" sz="1200" b="1" spc="-15" dirty="0">
                        <a:solidFill>
                          <a:schemeClr val="tx1"/>
                        </a:solidFill>
                        <a:effectLst/>
                      </a:endParaRPr>
                    </a:p>
                    <a:p>
                      <a:pPr marL="312738" lvl="0" indent="-228600">
                        <a:spcAft>
                          <a:spcPts val="0"/>
                        </a:spcAft>
                        <a:buSzPts val="900"/>
                        <a:buFont typeface="+mj-lt"/>
                        <a:buAutoNum type="alphaUcPeriod"/>
                        <a:tabLst>
                          <a:tab pos="357505" algn="l"/>
                          <a:tab pos="358140" algn="l"/>
                        </a:tabLst>
                      </a:pPr>
                      <a:r>
                        <a:rPr lang="en-US" sz="1200" b="1" spc="-15" dirty="0">
                          <a:solidFill>
                            <a:schemeClr val="tx1"/>
                          </a:solidFill>
                          <a:effectLst/>
                        </a:rPr>
                        <a:t>Conduct of experiments (Observation in Lab)</a:t>
                      </a:r>
                      <a:r>
                        <a:rPr lang="en-US" sz="1200" b="1" spc="5" dirty="0">
                          <a:solidFill>
                            <a:schemeClr val="tx1"/>
                          </a:solidFill>
                          <a:effectLst/>
                        </a:rPr>
                        <a:t> </a:t>
                      </a:r>
                      <a:r>
                        <a:rPr lang="en-US" sz="1200" b="1" spc="-15" dirty="0">
                          <a:solidFill>
                            <a:schemeClr val="tx1"/>
                          </a:solidFill>
                          <a:effectLst/>
                        </a:rPr>
                        <a:t>(2)</a:t>
                      </a:r>
                      <a:endParaRPr lang="en-IN" sz="1200" b="1" spc="-15" dirty="0">
                        <a:solidFill>
                          <a:schemeClr val="tx1"/>
                        </a:solidFill>
                        <a:effectLst/>
                      </a:endParaRPr>
                    </a:p>
                    <a:p>
                      <a:pPr marL="312738" lvl="0" indent="-228600">
                        <a:spcAft>
                          <a:spcPts val="0"/>
                        </a:spcAft>
                        <a:buSzPts val="900"/>
                        <a:buFont typeface="+mj-lt"/>
                        <a:buAutoNum type="alphaUcPeriod"/>
                        <a:tabLst>
                          <a:tab pos="357505" algn="l"/>
                          <a:tab pos="358140" algn="l"/>
                        </a:tabLst>
                      </a:pPr>
                      <a:r>
                        <a:rPr lang="en-US" sz="1200" b="1" spc="-15" dirty="0">
                          <a:solidFill>
                            <a:schemeClr val="tx1"/>
                          </a:solidFill>
                          <a:effectLst/>
                        </a:rPr>
                        <a:t>Continuous Assessment in the laboratory</a:t>
                      </a:r>
                      <a:r>
                        <a:rPr lang="en-US" sz="1200" b="1" spc="-25" dirty="0">
                          <a:solidFill>
                            <a:schemeClr val="tx1"/>
                          </a:solidFill>
                          <a:effectLst/>
                        </a:rPr>
                        <a:t> </a:t>
                      </a:r>
                      <a:r>
                        <a:rPr lang="en-US" sz="1200" b="1" spc="-15" dirty="0">
                          <a:solidFill>
                            <a:schemeClr val="tx1"/>
                          </a:solidFill>
                          <a:effectLst/>
                        </a:rPr>
                        <a:t>(3)</a:t>
                      </a:r>
                      <a:endParaRPr lang="en-IN" sz="1200" b="1" spc="-15" dirty="0">
                        <a:solidFill>
                          <a:schemeClr val="tx1"/>
                        </a:solidFill>
                        <a:effectLst/>
                      </a:endParaRPr>
                    </a:p>
                    <a:p>
                      <a:pPr marL="312738" lvl="0" indent="-228600">
                        <a:lnSpc>
                          <a:spcPts val="1320"/>
                        </a:lnSpc>
                        <a:spcAft>
                          <a:spcPts val="0"/>
                        </a:spcAft>
                        <a:buSzPts val="900"/>
                        <a:buFont typeface="+mj-lt"/>
                        <a:buAutoNum type="alphaUcPeriod"/>
                        <a:tabLst>
                          <a:tab pos="358140" algn="l"/>
                        </a:tabLst>
                      </a:pPr>
                      <a:r>
                        <a:rPr lang="en-US" sz="1200" b="1" spc="-15" dirty="0">
                          <a:solidFill>
                            <a:schemeClr val="tx1"/>
                          </a:solidFill>
                          <a:effectLst/>
                        </a:rPr>
                        <a:t>Student feedback of teaching learning process and actions taken</a:t>
                      </a:r>
                      <a:r>
                        <a:rPr lang="en-US" sz="1200" b="1" spc="-30" dirty="0">
                          <a:solidFill>
                            <a:schemeClr val="tx1"/>
                          </a:solidFill>
                          <a:effectLst/>
                        </a:rPr>
                        <a:t> </a:t>
                      </a:r>
                      <a:r>
                        <a:rPr lang="en-US" sz="1200" b="1" spc="-15" dirty="0">
                          <a:solidFill>
                            <a:schemeClr val="tx1"/>
                          </a:solidFill>
                          <a:effectLst/>
                        </a:rPr>
                        <a:t>(2)</a:t>
                      </a:r>
                      <a:endParaRPr lang="en-IN" sz="1200" b="1" spc="-15"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767357"/>
                  </a:ext>
                </a:extLst>
              </a:tr>
              <a:tr h="1454523">
                <a:tc gridSpan="3">
                  <a:txBody>
                    <a:bodyPr/>
                    <a:lstStyle/>
                    <a:p>
                      <a:pPr marL="67945">
                        <a:lnSpc>
                          <a:spcPts val="1375"/>
                        </a:lnSpc>
                        <a:spcAft>
                          <a:spcPts val="0"/>
                        </a:spcAft>
                      </a:pPr>
                      <a:r>
                        <a:rPr lang="en-US" sz="1200" b="1" i="1" dirty="0">
                          <a:solidFill>
                            <a:schemeClr val="tx1"/>
                          </a:solidFill>
                          <a:effectLst/>
                        </a:rPr>
                        <a:t>Exhibits/Context to be Observed/Assessed: </a:t>
                      </a:r>
                      <a:endParaRPr lang="en-IN" sz="1200" b="1" i="1" dirty="0">
                        <a:solidFill>
                          <a:schemeClr val="tx1"/>
                        </a:solidFill>
                        <a:effectLst/>
                      </a:endParaRPr>
                    </a:p>
                    <a:p>
                      <a:pPr marL="342900" lvl="0" indent="-258763">
                        <a:spcAft>
                          <a:spcPts val="0"/>
                        </a:spcAft>
                        <a:buSzPts val="1100"/>
                        <a:buFont typeface="Times New Roman" panose="02020603050405020304" pitchFamily="18" charset="0"/>
                        <a:buAutoNum type="alphaUcPeriod"/>
                        <a:tabLst>
                          <a:tab pos="303530" algn="l"/>
                        </a:tabLst>
                      </a:pPr>
                      <a:r>
                        <a:rPr lang="en-US" sz="1200" b="1" i="1" spc="-5" dirty="0">
                          <a:solidFill>
                            <a:schemeClr val="tx1"/>
                          </a:solidFill>
                          <a:effectLst/>
                        </a:rPr>
                        <a:t>Availability of Academic Calendar based on University academic calendar and its effective compliance</a:t>
                      </a:r>
                      <a:endParaRPr lang="en-IN" sz="1200" b="1" i="1" spc="-5" dirty="0">
                        <a:solidFill>
                          <a:schemeClr val="tx1"/>
                        </a:solidFill>
                        <a:effectLst/>
                      </a:endParaRPr>
                    </a:p>
                    <a:p>
                      <a:pPr marL="342900" marR="63500" lvl="0" indent="-258763">
                        <a:spcAft>
                          <a:spcPts val="0"/>
                        </a:spcAft>
                        <a:buSzPts val="1100"/>
                        <a:buFont typeface="Times New Roman" panose="02020603050405020304" pitchFamily="18" charset="0"/>
                        <a:buAutoNum type="alphaUcPeriod"/>
                        <a:tabLst>
                          <a:tab pos="303530" algn="l"/>
                        </a:tabLst>
                      </a:pPr>
                      <a:r>
                        <a:rPr lang="en-US" sz="1200" b="1" i="1" spc="-5" dirty="0">
                          <a:solidFill>
                            <a:schemeClr val="tx1"/>
                          </a:solidFill>
                          <a:effectLst/>
                        </a:rPr>
                        <a:t>Documentary evidence to support implementation of pedagogical initiatives such as real life examples, collaborative learning, ICT supported learning, interactive class rooms</a:t>
                      </a:r>
                      <a:r>
                        <a:rPr lang="en-US" sz="1200" b="1" i="1" spc="-10" dirty="0">
                          <a:solidFill>
                            <a:schemeClr val="tx1"/>
                          </a:solidFill>
                          <a:effectLst/>
                        </a:rPr>
                        <a:t> </a:t>
                      </a:r>
                      <a:r>
                        <a:rPr lang="en-US" sz="1200" b="1" i="1" spc="-5" dirty="0">
                          <a:solidFill>
                            <a:schemeClr val="tx1"/>
                          </a:solidFill>
                          <a:effectLst/>
                        </a:rPr>
                        <a:t>etc.</a:t>
                      </a:r>
                      <a:endParaRPr lang="en-IN" sz="1200" b="1" i="1" spc="-5" dirty="0">
                        <a:solidFill>
                          <a:schemeClr val="tx1"/>
                        </a:solidFill>
                        <a:effectLst/>
                      </a:endParaRPr>
                    </a:p>
                    <a:p>
                      <a:pPr marL="342900" lvl="0" indent="-258763">
                        <a:spcAft>
                          <a:spcPts val="0"/>
                        </a:spcAft>
                        <a:buSzPts val="1100"/>
                        <a:buFont typeface="Times New Roman" panose="02020603050405020304" pitchFamily="18" charset="0"/>
                        <a:buAutoNum type="alphaUcPeriod"/>
                        <a:tabLst>
                          <a:tab pos="303530" algn="l"/>
                        </a:tabLst>
                      </a:pPr>
                      <a:r>
                        <a:rPr lang="en-US" sz="1200" b="1" i="1" spc="-5" dirty="0">
                          <a:solidFill>
                            <a:schemeClr val="tx1"/>
                          </a:solidFill>
                          <a:effectLst/>
                        </a:rPr>
                        <a:t>Guidelines to identify weak and bright students; post identification actions taken; impact</a:t>
                      </a:r>
                      <a:r>
                        <a:rPr lang="en-US" sz="1200" b="1" i="1" spc="-30" dirty="0">
                          <a:solidFill>
                            <a:schemeClr val="tx1"/>
                          </a:solidFill>
                          <a:effectLst/>
                        </a:rPr>
                        <a:t> </a:t>
                      </a:r>
                      <a:r>
                        <a:rPr lang="en-US" sz="1200" b="1" i="1" spc="-5" dirty="0">
                          <a:solidFill>
                            <a:schemeClr val="tx1"/>
                          </a:solidFill>
                          <a:effectLst/>
                        </a:rPr>
                        <a:t>observed</a:t>
                      </a:r>
                      <a:endParaRPr lang="en-IN" sz="1200" b="1" i="1" spc="-5" dirty="0">
                        <a:solidFill>
                          <a:schemeClr val="tx1"/>
                        </a:solidFill>
                        <a:effectLst/>
                      </a:endParaRPr>
                    </a:p>
                    <a:p>
                      <a:pPr marL="342900" lvl="0" indent="-258763">
                        <a:spcAft>
                          <a:spcPts val="0"/>
                        </a:spcAft>
                        <a:buSzPts val="1100"/>
                        <a:buFont typeface="Times New Roman" panose="02020603050405020304" pitchFamily="18" charset="0"/>
                        <a:buAutoNum type="alphaUcPeriod"/>
                        <a:tabLst>
                          <a:tab pos="303530" algn="l"/>
                        </a:tabLst>
                      </a:pPr>
                      <a:r>
                        <a:rPr lang="en-US" sz="1200" b="1" i="1" spc="-5" dirty="0">
                          <a:solidFill>
                            <a:schemeClr val="tx1"/>
                          </a:solidFill>
                          <a:effectLst/>
                        </a:rPr>
                        <a:t>Class room ambience; efforts to keep students engaged (also to be verified during interaction with the students)</a:t>
                      </a:r>
                      <a:endParaRPr lang="en-IN" sz="1200" b="1" i="1" spc="-5" dirty="0">
                        <a:solidFill>
                          <a:schemeClr val="tx1"/>
                        </a:solidFill>
                        <a:effectLst/>
                      </a:endParaRPr>
                    </a:p>
                    <a:p>
                      <a:pPr marL="342900" marR="508000" lvl="0" indent="-258763">
                        <a:spcAft>
                          <a:spcPts val="0"/>
                        </a:spcAft>
                        <a:buSzPts val="1100"/>
                        <a:buFont typeface="Times New Roman" panose="02020603050405020304" pitchFamily="18" charset="0"/>
                        <a:buAutoNum type="alphaUcPeriod"/>
                        <a:tabLst>
                          <a:tab pos="303530" algn="l"/>
                        </a:tabLst>
                      </a:pPr>
                      <a:r>
                        <a:rPr lang="en-US" sz="1200" b="1" i="1" spc="-5" dirty="0">
                          <a:solidFill>
                            <a:schemeClr val="tx1"/>
                          </a:solidFill>
                          <a:effectLst/>
                        </a:rPr>
                        <a:t>Quality of laboratory experience with respect to conducting, recording observations, analysis etc.(also to be verified during interaction with the students)</a:t>
                      </a:r>
                      <a:endParaRPr lang="en-IN" sz="1200" b="1" i="1" spc="-5" dirty="0">
                        <a:solidFill>
                          <a:schemeClr val="tx1"/>
                        </a:solidFill>
                        <a:effectLst/>
                      </a:endParaRPr>
                    </a:p>
                    <a:p>
                      <a:pPr marL="342900" marR="236220" lvl="0" indent="-258763">
                        <a:lnSpc>
                          <a:spcPct val="98000"/>
                        </a:lnSpc>
                        <a:spcBef>
                          <a:spcPts val="10"/>
                        </a:spcBef>
                        <a:spcAft>
                          <a:spcPts val="0"/>
                        </a:spcAft>
                        <a:buSzPts val="1100"/>
                        <a:buFont typeface="Times New Roman" panose="02020603050405020304" pitchFamily="18" charset="0"/>
                        <a:buAutoNum type="alphaUcPeriod"/>
                        <a:tabLst>
                          <a:tab pos="303530" algn="l"/>
                        </a:tabLst>
                      </a:pPr>
                      <a:r>
                        <a:rPr lang="en-US" sz="1200" b="1" i="1" spc="-5" dirty="0">
                          <a:solidFill>
                            <a:schemeClr val="tx1"/>
                          </a:solidFill>
                          <a:effectLst/>
                        </a:rPr>
                        <a:t>Internal Semester examination and internal marks thereof, Practical record books, each experiment assessment, final marks based on assessment of all the experiments and other assessments; if</a:t>
                      </a:r>
                      <a:r>
                        <a:rPr lang="en-US" sz="1200" b="1" i="1" spc="-10" dirty="0">
                          <a:solidFill>
                            <a:schemeClr val="tx1"/>
                          </a:solidFill>
                          <a:effectLst/>
                        </a:rPr>
                        <a:t> </a:t>
                      </a:r>
                      <a:r>
                        <a:rPr lang="en-US" sz="1200" b="1" i="1" spc="-5" dirty="0">
                          <a:solidFill>
                            <a:schemeClr val="tx1"/>
                          </a:solidFill>
                          <a:effectLst/>
                        </a:rPr>
                        <a:t>any</a:t>
                      </a:r>
                      <a:endParaRPr lang="en-IN" sz="1200" b="1" i="1" spc="-5" dirty="0">
                        <a:solidFill>
                          <a:schemeClr val="tx1"/>
                        </a:solidFill>
                        <a:effectLst/>
                      </a:endParaRPr>
                    </a:p>
                    <a:p>
                      <a:pPr marL="342900" lvl="0" indent="-258763">
                        <a:spcBef>
                          <a:spcPts val="10"/>
                        </a:spcBef>
                        <a:spcAft>
                          <a:spcPts val="0"/>
                        </a:spcAft>
                        <a:buSzPts val="1100"/>
                        <a:buFont typeface="Times New Roman" panose="02020603050405020304" pitchFamily="18" charset="0"/>
                        <a:buAutoNum type="alphaUcPeriod"/>
                        <a:tabLst>
                          <a:tab pos="303530" algn="l"/>
                        </a:tabLst>
                      </a:pPr>
                      <a:r>
                        <a:rPr lang="en-US" sz="1200" b="1" i="1" spc="-5" dirty="0">
                          <a:solidFill>
                            <a:schemeClr val="tx1"/>
                          </a:solidFill>
                          <a:effectLst/>
                        </a:rPr>
                        <a:t>Feedback format, frequency, analysis and actions taken (also to be verified during interaction with students)</a:t>
                      </a:r>
                      <a:endParaRPr lang="en-IN" sz="1200" b="1" i="1" spc="-5"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79268136"/>
                  </a:ext>
                </a:extLst>
              </a:tr>
              <a:tr h="863295">
                <a:tc>
                  <a:txBody>
                    <a:bodyPr/>
                    <a:lstStyle/>
                    <a:p>
                      <a:pPr marL="84137" marR="0" lvl="0" indent="0" algn="l" defTabSz="914400" rtl="0" eaLnBrk="1" fontAlgn="auto" latinLnBrk="0" hangingPunct="1">
                        <a:lnSpc>
                          <a:spcPct val="100000"/>
                        </a:lnSpc>
                        <a:spcBef>
                          <a:spcPts val="10"/>
                        </a:spcBef>
                        <a:spcAft>
                          <a:spcPts val="0"/>
                        </a:spcAft>
                        <a:buClrTx/>
                        <a:buSzPts val="1100"/>
                        <a:buFont typeface="Times New Roman" panose="02020603050405020304" pitchFamily="18" charset="0"/>
                        <a:buNone/>
                        <a:tabLst>
                          <a:tab pos="303530" algn="l"/>
                        </a:tabLst>
                        <a:defRPr/>
                      </a:pPr>
                      <a:r>
                        <a:rPr lang="en-US" sz="1200" b="1" dirty="0">
                          <a:solidFill>
                            <a:schemeClr val="tx1"/>
                          </a:solidFill>
                          <a:effectLst/>
                        </a:rPr>
                        <a:t>2.2.2. Quality of end semester examination, internal semester question papers, assignments and evaluation</a:t>
                      </a:r>
                      <a:endParaRPr lang="en-IN" sz="1200" b="1" i="1" spc="-5"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15</a:t>
                      </a:r>
                      <a:endParaRPr lang="en-IN" sz="1200" b="1"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215900" lvl="0" indent="-258763">
                        <a:spcAft>
                          <a:spcPts val="0"/>
                        </a:spcAft>
                        <a:buSzPts val="1100"/>
                        <a:buFont typeface="Times New Roman" panose="02020603050405020304" pitchFamily="18" charset="0"/>
                        <a:buAutoNum type="alphaUcPeriod"/>
                        <a:tabLst>
                          <a:tab pos="525780" algn="l"/>
                        </a:tabLst>
                      </a:pPr>
                      <a:r>
                        <a:rPr lang="en-US" sz="1200" b="1" kern="1200" spc="-15" dirty="0">
                          <a:solidFill>
                            <a:schemeClr val="tx1"/>
                          </a:solidFill>
                          <a:effectLst/>
                          <a:latin typeface="+mn-lt"/>
                          <a:ea typeface="+mn-ea"/>
                          <a:cs typeface="+mn-cs"/>
                        </a:rPr>
                        <a:t>Process for internal semester question paper setting and evaluation and effective process implementation (3)</a:t>
                      </a:r>
                      <a:endParaRPr lang="en-IN" sz="1200" b="1" kern="1200" spc="-15" dirty="0">
                        <a:solidFill>
                          <a:schemeClr val="tx1"/>
                        </a:solidFill>
                        <a:effectLst/>
                        <a:latin typeface="+mn-lt"/>
                        <a:ea typeface="+mn-ea"/>
                        <a:cs typeface="+mn-cs"/>
                      </a:endParaRPr>
                    </a:p>
                    <a:p>
                      <a:pPr marL="342900" lvl="0" indent="-258763">
                        <a:spcAft>
                          <a:spcPts val="0"/>
                        </a:spcAft>
                        <a:buSzPts val="1100"/>
                        <a:buFont typeface="Times New Roman" panose="02020603050405020304" pitchFamily="18" charset="0"/>
                        <a:buAutoNum type="alphaUcPeriod"/>
                        <a:tabLst>
                          <a:tab pos="525780" algn="l"/>
                        </a:tabLst>
                      </a:pPr>
                      <a:r>
                        <a:rPr lang="en-US" sz="1200" b="1" kern="1200" spc="-15" dirty="0">
                          <a:solidFill>
                            <a:schemeClr val="tx1"/>
                          </a:solidFill>
                          <a:effectLst/>
                          <a:latin typeface="+mn-lt"/>
                          <a:ea typeface="+mn-ea"/>
                          <a:cs typeface="+mn-cs"/>
                        </a:rPr>
                        <a:t>Process to ensure questions from outcomes/learning levels perspective (2)</a:t>
                      </a:r>
                      <a:endParaRPr lang="en-IN" sz="1200" b="1" kern="1200" spc="-15" dirty="0">
                        <a:solidFill>
                          <a:schemeClr val="tx1"/>
                        </a:solidFill>
                        <a:effectLst/>
                        <a:latin typeface="+mn-lt"/>
                        <a:ea typeface="+mn-ea"/>
                        <a:cs typeface="+mn-cs"/>
                      </a:endParaRPr>
                    </a:p>
                    <a:p>
                      <a:pPr marL="342900" lvl="0" indent="-258763">
                        <a:spcAft>
                          <a:spcPts val="0"/>
                        </a:spcAft>
                        <a:buSzPts val="1100"/>
                        <a:buFont typeface="Times New Roman" panose="02020603050405020304" pitchFamily="18" charset="0"/>
                        <a:buAutoNum type="alphaUcPeriod"/>
                        <a:tabLst>
                          <a:tab pos="525780" algn="l"/>
                        </a:tabLst>
                      </a:pPr>
                      <a:r>
                        <a:rPr lang="en-US" sz="1200" b="1" kern="1200" spc="-15" dirty="0">
                          <a:solidFill>
                            <a:schemeClr val="tx1"/>
                          </a:solidFill>
                          <a:effectLst/>
                          <a:latin typeface="+mn-lt"/>
                          <a:ea typeface="+mn-ea"/>
                          <a:cs typeface="+mn-cs"/>
                        </a:rPr>
                        <a:t>Evidence of COs coverage in class test / mid-term tests (5)</a:t>
                      </a:r>
                      <a:endParaRPr lang="en-IN" sz="1200" b="1" kern="1200" spc="-15" dirty="0">
                        <a:solidFill>
                          <a:schemeClr val="tx1"/>
                        </a:solidFill>
                        <a:effectLst/>
                        <a:latin typeface="+mn-lt"/>
                        <a:ea typeface="+mn-ea"/>
                        <a:cs typeface="+mn-cs"/>
                      </a:endParaRPr>
                    </a:p>
                    <a:p>
                      <a:pPr marL="342900" lvl="0" indent="-258763">
                        <a:lnSpc>
                          <a:spcPts val="1320"/>
                        </a:lnSpc>
                        <a:spcAft>
                          <a:spcPts val="0"/>
                        </a:spcAft>
                        <a:buSzPts val="1100"/>
                        <a:buFont typeface="Times New Roman" panose="02020603050405020304" pitchFamily="18" charset="0"/>
                        <a:buAutoNum type="alphaUcPeriod"/>
                        <a:tabLst>
                          <a:tab pos="525780" algn="l"/>
                        </a:tabLst>
                      </a:pPr>
                      <a:r>
                        <a:rPr lang="en-US" sz="1200" b="1" kern="1200" spc="-15" dirty="0">
                          <a:solidFill>
                            <a:schemeClr val="tx1"/>
                          </a:solidFill>
                          <a:effectLst/>
                          <a:latin typeface="+mn-lt"/>
                          <a:ea typeface="+mn-ea"/>
                          <a:cs typeface="+mn-cs"/>
                        </a:rPr>
                        <a:t>Quality of Assignment and its relevance to COs (5)</a:t>
                      </a:r>
                      <a:endParaRPr lang="en-IN"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0066136"/>
                  </a:ext>
                </a:extLst>
              </a:tr>
              <a:tr h="863295">
                <a:tc gridSpan="3">
                  <a:txBody>
                    <a:bodyPr/>
                    <a:lstStyle/>
                    <a:p>
                      <a:pPr marL="67945">
                        <a:lnSpc>
                          <a:spcPts val="1375"/>
                        </a:lnSpc>
                        <a:spcAft>
                          <a:spcPts val="0"/>
                        </a:spcAft>
                      </a:pPr>
                      <a:r>
                        <a:rPr lang="en-US" sz="1200" b="1" i="0" dirty="0">
                          <a:solidFill>
                            <a:schemeClr val="tx1"/>
                          </a:solidFill>
                          <a:effectLst/>
                        </a:rPr>
                        <a:t>Exhibits/Context to be Observed/Assessed:</a:t>
                      </a:r>
                      <a:r>
                        <a:rPr lang="en-US" sz="1200" b="1" i="1" dirty="0">
                          <a:solidFill>
                            <a:schemeClr val="tx1"/>
                          </a:solidFill>
                          <a:effectLst/>
                        </a:rPr>
                        <a:t> </a:t>
                      </a:r>
                      <a:endParaRPr lang="en-IN" sz="1200" b="1" i="1" dirty="0">
                        <a:solidFill>
                          <a:schemeClr val="tx1"/>
                        </a:solidFill>
                        <a:effectLst/>
                      </a:endParaRPr>
                    </a:p>
                    <a:p>
                      <a:pPr marL="342900" lvl="0" indent="-258763">
                        <a:spcAft>
                          <a:spcPts val="0"/>
                        </a:spcAft>
                        <a:buSzPts val="1200"/>
                        <a:buFont typeface="Times New Roman" panose="02020603050405020304" pitchFamily="18" charset="0"/>
                        <a:buAutoNum type="alphaUcPeriod"/>
                        <a:tabLst>
                          <a:tab pos="303530" algn="l"/>
                        </a:tabLst>
                      </a:pPr>
                      <a:r>
                        <a:rPr lang="en-US" sz="1200" b="1" i="1" kern="1200" spc="-10" dirty="0">
                          <a:solidFill>
                            <a:schemeClr val="tx1"/>
                          </a:solidFill>
                          <a:effectLst/>
                          <a:latin typeface="+mn-lt"/>
                          <a:ea typeface="+mn-ea"/>
                          <a:cs typeface="+mn-cs"/>
                        </a:rPr>
                        <a:t>Process of internal semester question paper setting, model answers, evaluation and its compliance</a:t>
                      </a:r>
                      <a:endParaRPr lang="en-IN" sz="1200" b="1" i="1" kern="1200" spc="-10" dirty="0">
                        <a:solidFill>
                          <a:schemeClr val="tx1"/>
                        </a:solidFill>
                        <a:effectLst/>
                        <a:latin typeface="+mn-lt"/>
                        <a:ea typeface="+mn-ea"/>
                        <a:cs typeface="+mn-cs"/>
                      </a:endParaRPr>
                    </a:p>
                    <a:p>
                      <a:pPr marL="342900" lvl="0" indent="-258763">
                        <a:spcAft>
                          <a:spcPts val="0"/>
                        </a:spcAft>
                        <a:buSzPts val="1200"/>
                        <a:buFont typeface="Times New Roman" panose="02020603050405020304" pitchFamily="18" charset="0"/>
                        <a:buAutoNum type="alphaUcPeriod"/>
                        <a:tabLst>
                          <a:tab pos="303530" algn="l"/>
                        </a:tabLst>
                      </a:pPr>
                      <a:r>
                        <a:rPr lang="en-US" sz="1200" b="1" i="1" kern="1200" spc="-10" dirty="0">
                          <a:solidFill>
                            <a:schemeClr val="tx1"/>
                          </a:solidFill>
                          <a:effectLst/>
                          <a:latin typeface="+mn-lt"/>
                          <a:ea typeface="+mn-ea"/>
                          <a:cs typeface="+mn-cs"/>
                        </a:rPr>
                        <a:t>Question paper validation to ensure desired standard from outcome attainment perspective as well as learning levels perspective</a:t>
                      </a:r>
                      <a:endParaRPr lang="en-IN" sz="1200" b="1" i="1" kern="1200" spc="-10" dirty="0">
                        <a:solidFill>
                          <a:schemeClr val="tx1"/>
                        </a:solidFill>
                        <a:effectLst/>
                        <a:latin typeface="+mn-lt"/>
                        <a:ea typeface="+mn-ea"/>
                        <a:cs typeface="+mn-cs"/>
                      </a:endParaRPr>
                    </a:p>
                    <a:p>
                      <a:pPr marL="342900" lvl="0" indent="-258763">
                        <a:spcAft>
                          <a:spcPts val="0"/>
                        </a:spcAft>
                        <a:buSzPts val="1200"/>
                        <a:buFont typeface="Times New Roman" panose="02020603050405020304" pitchFamily="18" charset="0"/>
                        <a:buAutoNum type="alphaUcPeriod"/>
                        <a:tabLst>
                          <a:tab pos="303530" algn="l"/>
                        </a:tabLst>
                      </a:pPr>
                      <a:r>
                        <a:rPr lang="en-US" sz="1200" b="1" i="1" kern="1200" spc="-10" dirty="0">
                          <a:solidFill>
                            <a:schemeClr val="tx1"/>
                          </a:solidFill>
                          <a:effectLst/>
                          <a:latin typeface="+mn-lt"/>
                          <a:ea typeface="+mn-ea"/>
                          <a:cs typeface="+mn-cs"/>
                        </a:rPr>
                        <a:t>Mapping of questions with the Course outcomes</a:t>
                      </a:r>
                      <a:endParaRPr lang="en-IN" sz="1200" b="1" i="1" kern="1200" spc="-10" dirty="0">
                        <a:solidFill>
                          <a:schemeClr val="tx1"/>
                        </a:solidFill>
                        <a:effectLst/>
                        <a:latin typeface="+mn-lt"/>
                        <a:ea typeface="+mn-ea"/>
                        <a:cs typeface="+mn-cs"/>
                      </a:endParaRPr>
                    </a:p>
                    <a:p>
                      <a:pPr marL="342900" marR="138430" lvl="0" indent="-258763">
                        <a:lnSpc>
                          <a:spcPts val="1350"/>
                        </a:lnSpc>
                        <a:spcAft>
                          <a:spcPts val="0"/>
                        </a:spcAft>
                        <a:buSzPts val="1200"/>
                        <a:buFont typeface="Times New Roman" panose="02020603050405020304" pitchFamily="18" charset="0"/>
                        <a:buAutoNum type="alphaUcPeriod"/>
                        <a:tabLst>
                          <a:tab pos="303530" algn="l"/>
                        </a:tabLst>
                      </a:pPr>
                      <a:r>
                        <a:rPr lang="en-US" sz="1200" b="1" i="1" kern="1200" spc="-10" dirty="0">
                          <a:solidFill>
                            <a:schemeClr val="tx1"/>
                          </a:solidFill>
                          <a:effectLst/>
                          <a:latin typeface="+mn-lt"/>
                          <a:ea typeface="+mn-ea"/>
                          <a:cs typeface="+mn-cs"/>
                        </a:rPr>
                        <a:t>Assignments to promote self-learning, survey of contents from multiple sources, assignment evaluation and feedback to the students, mapping with the Cos</a:t>
                      </a:r>
                      <a:endParaRPr lang="en-IN" sz="1200" b="1" i="1" kern="1200" spc="-10" dirty="0">
                        <a:solidFill>
                          <a:schemeClr val="tx1"/>
                        </a:solidFill>
                        <a:effectLst/>
                        <a:latin typeface="+mn-lt"/>
                        <a:ea typeface="+mn-ea"/>
                        <a:cs typeface="+mn-cs"/>
                      </a:endParaRPr>
                    </a:p>
                    <a:p>
                      <a:pPr marL="84137" marR="0" lvl="0" indent="0" algn="l" defTabSz="914400" rtl="0" eaLnBrk="1" fontAlgn="auto" latinLnBrk="0" hangingPunct="1">
                        <a:lnSpc>
                          <a:spcPct val="100000"/>
                        </a:lnSpc>
                        <a:spcBef>
                          <a:spcPts val="10"/>
                        </a:spcBef>
                        <a:spcAft>
                          <a:spcPts val="0"/>
                        </a:spcAft>
                        <a:buClrTx/>
                        <a:buSzPts val="1100"/>
                        <a:buFont typeface="Times New Roman" panose="02020603050405020304" pitchFamily="18" charset="0"/>
                        <a:buNone/>
                        <a:tabLst>
                          <a:tab pos="303530" algn="l"/>
                        </a:tabLst>
                        <a:defRPr/>
                      </a:pPr>
                      <a:endParaRPr lang="en-IN" sz="1200" b="1" i="1" spc="-5"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lvl="0" indent="-258763">
                        <a:lnSpc>
                          <a:spcPts val="1320"/>
                        </a:lnSpc>
                        <a:spcAft>
                          <a:spcPts val="0"/>
                        </a:spcAft>
                        <a:buSzPts val="1100"/>
                        <a:buFont typeface="Times New Roman" panose="02020603050405020304" pitchFamily="18" charset="0"/>
                        <a:buAutoNum type="alphaUcPeriod"/>
                        <a:tabLst>
                          <a:tab pos="525780" algn="l"/>
                        </a:tabLst>
                      </a:pPr>
                      <a:endParaRPr lang="en-IN"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8232346"/>
                  </a:ext>
                </a:extLst>
              </a:tr>
            </a:tbl>
          </a:graphicData>
        </a:graphic>
      </p:graphicFrame>
    </p:spTree>
    <p:extLst>
      <p:ext uri="{BB962C8B-B14F-4D97-AF65-F5344CB8AC3E}">
        <p14:creationId xmlns:p14="http://schemas.microsoft.com/office/powerpoint/2010/main" val="2123094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3373CC3-5B3B-4E98-ACDD-0F83777B6FF2}"/>
              </a:ext>
            </a:extLst>
          </p:cNvPr>
          <p:cNvGraphicFramePr>
            <a:graphicFrameLocks noGrp="1"/>
          </p:cNvGraphicFramePr>
          <p:nvPr/>
        </p:nvGraphicFramePr>
        <p:xfrm>
          <a:off x="304800" y="3019932"/>
          <a:ext cx="11686362" cy="3554780"/>
        </p:xfrm>
        <a:graphic>
          <a:graphicData uri="http://schemas.openxmlformats.org/drawingml/2006/table">
            <a:tbl>
              <a:tblPr firstRow="1" firstCol="1" lastRow="1" lastCol="1" bandRow="1" bandCol="1">
                <a:tableStyleId>{5C22544A-7EE6-4342-B048-85BDC9FD1C3A}</a:tableStyleId>
              </a:tblPr>
              <a:tblGrid>
                <a:gridCol w="3425233">
                  <a:extLst>
                    <a:ext uri="{9D8B030D-6E8A-4147-A177-3AD203B41FA5}">
                      <a16:colId xmlns:a16="http://schemas.microsoft.com/office/drawing/2014/main" val="1885966394"/>
                    </a:ext>
                  </a:extLst>
                </a:gridCol>
                <a:gridCol w="762791">
                  <a:extLst>
                    <a:ext uri="{9D8B030D-6E8A-4147-A177-3AD203B41FA5}">
                      <a16:colId xmlns:a16="http://schemas.microsoft.com/office/drawing/2014/main" val="1831621691"/>
                    </a:ext>
                  </a:extLst>
                </a:gridCol>
                <a:gridCol w="7498338">
                  <a:extLst>
                    <a:ext uri="{9D8B030D-6E8A-4147-A177-3AD203B41FA5}">
                      <a16:colId xmlns:a16="http://schemas.microsoft.com/office/drawing/2014/main" val="122292636"/>
                    </a:ext>
                  </a:extLst>
                </a:gridCol>
              </a:tblGrid>
              <a:tr h="793116">
                <a:tc>
                  <a:txBody>
                    <a:bodyPr/>
                    <a:lstStyle/>
                    <a:p>
                      <a:pPr marL="67945">
                        <a:spcBef>
                          <a:spcPts val="15"/>
                        </a:spcBef>
                        <a:spcAft>
                          <a:spcPts val="0"/>
                        </a:spcAft>
                      </a:pPr>
                      <a:r>
                        <a:rPr lang="en-US" sz="1200" b="1" dirty="0">
                          <a:solidFill>
                            <a:schemeClr val="tx1"/>
                          </a:solidFill>
                          <a:effectLst/>
                        </a:rPr>
                        <a:t> </a:t>
                      </a:r>
                      <a:endParaRPr lang="en-IN" sz="1200" b="1" dirty="0">
                        <a:solidFill>
                          <a:schemeClr val="tx1"/>
                        </a:solidFill>
                        <a:effectLst/>
                      </a:endParaRPr>
                    </a:p>
                    <a:p>
                      <a:pPr marL="449580" marR="595630" indent="-381635">
                        <a:spcAft>
                          <a:spcPts val="0"/>
                        </a:spcAft>
                      </a:pPr>
                      <a:r>
                        <a:rPr lang="en-US" sz="1200" b="1" dirty="0">
                          <a:solidFill>
                            <a:schemeClr val="tx1"/>
                          </a:solidFill>
                          <a:effectLst/>
                        </a:rPr>
                        <a:t>2.2.4. Initiatives related to industry interaction</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80010" algn="ctr">
                        <a:lnSpc>
                          <a:spcPts val="1340"/>
                        </a:lnSpc>
                        <a:spcAft>
                          <a:spcPts val="0"/>
                        </a:spcAft>
                      </a:pPr>
                      <a:r>
                        <a:rPr lang="en-US" sz="1200" b="1" dirty="0">
                          <a:solidFill>
                            <a:schemeClr val="tx1"/>
                          </a:solidFill>
                          <a:effectLst/>
                        </a:rPr>
                        <a:t>10</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250825">
                        <a:lnSpc>
                          <a:spcPts val="1340"/>
                        </a:lnSpc>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Industry supported laboratories</a:t>
                      </a:r>
                      <a:r>
                        <a:rPr lang="en-US" sz="1200" b="1" spc="-25" dirty="0">
                          <a:solidFill>
                            <a:schemeClr val="tx1"/>
                          </a:solidFill>
                          <a:effectLst/>
                        </a:rPr>
                        <a:t> </a:t>
                      </a:r>
                      <a:r>
                        <a:rPr lang="en-US" sz="1200" b="1" spc="-15" dirty="0">
                          <a:solidFill>
                            <a:schemeClr val="tx1"/>
                          </a:solidFill>
                          <a:effectLst/>
                        </a:rPr>
                        <a:t>(2)</a:t>
                      </a:r>
                      <a:endParaRPr lang="en-IN" sz="1200" b="1" spc="-15" dirty="0">
                        <a:solidFill>
                          <a:schemeClr val="tx1"/>
                        </a:solidFill>
                        <a:effectLst/>
                      </a:endParaRPr>
                    </a:p>
                    <a:p>
                      <a:pPr marL="342900" lvl="0" indent="-250825">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Industry involvement in the program design and Curriculum.</a:t>
                      </a:r>
                      <a:r>
                        <a:rPr lang="en-US" sz="1200" b="1" spc="-20" dirty="0">
                          <a:solidFill>
                            <a:schemeClr val="tx1"/>
                          </a:solidFill>
                          <a:effectLst/>
                        </a:rPr>
                        <a:t> </a:t>
                      </a:r>
                      <a:r>
                        <a:rPr lang="en-US" sz="1200" b="1" spc="-15" dirty="0">
                          <a:solidFill>
                            <a:schemeClr val="tx1"/>
                          </a:solidFill>
                          <a:effectLst/>
                        </a:rPr>
                        <a:t>(3)</a:t>
                      </a:r>
                      <a:endParaRPr lang="en-IN" sz="1200" b="1" spc="-15" dirty="0">
                        <a:solidFill>
                          <a:schemeClr val="tx1"/>
                        </a:solidFill>
                        <a:effectLst/>
                      </a:endParaRPr>
                    </a:p>
                    <a:p>
                      <a:pPr marL="342900" lvl="0" indent="-250825">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Industry involvement in partial delivery of any regular courses for students</a:t>
                      </a:r>
                      <a:r>
                        <a:rPr lang="en-US" sz="1200" b="1" spc="-50" dirty="0">
                          <a:solidFill>
                            <a:schemeClr val="tx1"/>
                          </a:solidFill>
                          <a:effectLst/>
                        </a:rPr>
                        <a:t> </a:t>
                      </a:r>
                      <a:r>
                        <a:rPr lang="en-US" sz="1200" b="1" spc="-15" dirty="0">
                          <a:solidFill>
                            <a:schemeClr val="tx1"/>
                          </a:solidFill>
                          <a:effectLst/>
                        </a:rPr>
                        <a:t>(3)</a:t>
                      </a:r>
                      <a:endParaRPr lang="en-IN" sz="1200" b="1" spc="-15" dirty="0">
                        <a:solidFill>
                          <a:schemeClr val="tx1"/>
                        </a:solidFill>
                        <a:effectLst/>
                      </a:endParaRPr>
                    </a:p>
                    <a:p>
                      <a:pPr marL="342900" lvl="0" indent="-250825">
                        <a:lnSpc>
                          <a:spcPts val="1320"/>
                        </a:lnSpc>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Impact analysis of industry institute interaction and actions taken thereof</a:t>
                      </a:r>
                      <a:r>
                        <a:rPr lang="en-US" sz="1200" b="1" spc="-45" dirty="0">
                          <a:solidFill>
                            <a:schemeClr val="tx1"/>
                          </a:solidFill>
                          <a:effectLst/>
                        </a:rPr>
                        <a:t> </a:t>
                      </a:r>
                      <a:r>
                        <a:rPr lang="en-US" sz="1200" b="1" spc="-15" dirty="0">
                          <a:solidFill>
                            <a:schemeClr val="tx1"/>
                          </a:solidFill>
                          <a:effectLst/>
                        </a:rPr>
                        <a:t>(2)</a:t>
                      </a:r>
                      <a:endParaRPr lang="en-IN" sz="1200" b="1" spc="-15"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42440"/>
                  </a:ext>
                </a:extLst>
              </a:tr>
              <a:tr h="877570">
                <a:tc gridSpan="3">
                  <a:txBody>
                    <a:bodyPr/>
                    <a:lstStyle/>
                    <a:p>
                      <a:pPr marL="67945">
                        <a:lnSpc>
                          <a:spcPts val="1375"/>
                        </a:lnSpc>
                        <a:spcAft>
                          <a:spcPts val="0"/>
                        </a:spcAft>
                      </a:pPr>
                      <a:r>
                        <a:rPr lang="en-US" sz="1200" b="1" dirty="0">
                          <a:solidFill>
                            <a:schemeClr val="tx1"/>
                          </a:solidFill>
                          <a:effectLst/>
                        </a:rPr>
                        <a:t>Exhibits/Context to be Observed/Assessed:</a:t>
                      </a:r>
                      <a:endParaRPr lang="en-IN" sz="1200" b="1" dirty="0">
                        <a:solidFill>
                          <a:schemeClr val="tx1"/>
                        </a:solidFill>
                        <a:effectLst/>
                      </a:endParaRPr>
                    </a:p>
                    <a:p>
                      <a:pPr marL="67945">
                        <a:spcBef>
                          <a:spcPts val="30"/>
                        </a:spcBef>
                        <a:spcAft>
                          <a:spcPts val="0"/>
                        </a:spcAft>
                      </a:pPr>
                      <a:r>
                        <a:rPr lang="en-US" sz="1200" b="1" dirty="0">
                          <a:solidFill>
                            <a:schemeClr val="tx1"/>
                          </a:solidFill>
                          <a:effectLst/>
                        </a:rPr>
                        <a:t> </a:t>
                      </a:r>
                      <a:endParaRPr lang="en-IN" sz="1100" b="1" i="1" kern="1200" spc="-10" dirty="0">
                        <a:solidFill>
                          <a:schemeClr val="tx1"/>
                        </a:solidFill>
                        <a:effectLst/>
                        <a:latin typeface="+mn-lt"/>
                        <a:ea typeface="+mn-ea"/>
                        <a:cs typeface="+mn-cs"/>
                      </a:endParaRPr>
                    </a:p>
                    <a:p>
                      <a:pPr marL="342900" lvl="0" indent="-250825">
                        <a:spcAft>
                          <a:spcPts val="0"/>
                        </a:spcAft>
                        <a:buSzPts val="1200"/>
                        <a:buFont typeface="Times New Roman" panose="02020603050405020304" pitchFamily="18" charset="0"/>
                        <a:buAutoNum type="alphaUcPeriod"/>
                        <a:tabLst>
                          <a:tab pos="355600" algn="l"/>
                        </a:tabLst>
                      </a:pPr>
                      <a:r>
                        <a:rPr lang="en-US" sz="1100" b="1" i="1" kern="1200" spc="-10" dirty="0">
                          <a:solidFill>
                            <a:schemeClr val="tx1"/>
                          </a:solidFill>
                          <a:effectLst/>
                          <a:latin typeface="+mn-lt"/>
                          <a:ea typeface="+mn-ea"/>
                          <a:cs typeface="+mn-cs"/>
                        </a:rPr>
                        <a:t>Type of Industries, Type of Labs, objectives, utilization and effectiveness</a:t>
                      </a:r>
                      <a:endParaRPr lang="en-IN" sz="1100" b="1" i="1" kern="1200" spc="-10" dirty="0">
                        <a:solidFill>
                          <a:schemeClr val="tx1"/>
                        </a:solidFill>
                        <a:effectLst/>
                        <a:latin typeface="+mn-lt"/>
                        <a:ea typeface="+mn-ea"/>
                        <a:cs typeface="+mn-cs"/>
                      </a:endParaRPr>
                    </a:p>
                    <a:p>
                      <a:pPr marL="342900" lvl="0" indent="-250825">
                        <a:spcBef>
                          <a:spcPts val="5"/>
                        </a:spcBef>
                        <a:spcAft>
                          <a:spcPts val="0"/>
                        </a:spcAft>
                        <a:buSzPts val="1200"/>
                        <a:buFont typeface="Times New Roman" panose="02020603050405020304" pitchFamily="18" charset="0"/>
                        <a:buAutoNum type="alphaUcPeriod"/>
                        <a:tabLst>
                          <a:tab pos="355600" algn="l"/>
                        </a:tabLst>
                      </a:pPr>
                      <a:r>
                        <a:rPr lang="en-US" sz="1100" b="1" i="1" kern="1200" spc="-10" dirty="0">
                          <a:solidFill>
                            <a:schemeClr val="tx1"/>
                          </a:solidFill>
                          <a:effectLst/>
                          <a:latin typeface="+mn-lt"/>
                          <a:ea typeface="+mn-ea"/>
                          <a:cs typeface="+mn-cs"/>
                        </a:rPr>
                        <a:t>Documentary evidence</a:t>
                      </a:r>
                      <a:endParaRPr lang="en-IN" sz="1100" b="1" i="1" kern="1200" spc="-10" dirty="0">
                        <a:solidFill>
                          <a:schemeClr val="tx1"/>
                        </a:solidFill>
                        <a:effectLst/>
                        <a:latin typeface="+mn-lt"/>
                        <a:ea typeface="+mn-ea"/>
                        <a:cs typeface="+mn-cs"/>
                      </a:endParaRPr>
                    </a:p>
                    <a:p>
                      <a:pPr marL="342900" lvl="0" indent="-250825">
                        <a:lnSpc>
                          <a:spcPts val="1320"/>
                        </a:lnSpc>
                        <a:spcAft>
                          <a:spcPts val="0"/>
                        </a:spcAft>
                        <a:buSzPts val="1200"/>
                        <a:buFont typeface="Times New Roman" panose="02020603050405020304" pitchFamily="18" charset="0"/>
                        <a:buAutoNum type="alphaUcPeriod"/>
                        <a:tabLst>
                          <a:tab pos="355600" algn="l"/>
                        </a:tabLst>
                      </a:pPr>
                      <a:r>
                        <a:rPr lang="en-US" sz="1100" b="1" i="1" kern="1200" spc="-10" dirty="0">
                          <a:solidFill>
                            <a:schemeClr val="tx1"/>
                          </a:solidFill>
                          <a:effectLst/>
                          <a:latin typeface="+mn-lt"/>
                          <a:ea typeface="+mn-ea"/>
                          <a:cs typeface="+mn-cs"/>
                        </a:rPr>
                        <a:t>Analysis and actions taken thereof</a:t>
                      </a:r>
                      <a:endParaRPr lang="en-IN" sz="1100" b="1" i="1" kern="1200" spc="-1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323513961"/>
                  </a:ext>
                </a:extLst>
              </a:tr>
              <a:tr h="728489">
                <a:tc>
                  <a:txBody>
                    <a:bodyPr/>
                    <a:lstStyle/>
                    <a:p>
                      <a:pPr marL="67945">
                        <a:spcBef>
                          <a:spcPts val="10"/>
                        </a:spcBef>
                        <a:spcAft>
                          <a:spcPts val="0"/>
                        </a:spcAft>
                      </a:pPr>
                      <a:r>
                        <a:rPr lang="en-US" sz="1200" b="1" dirty="0">
                          <a:solidFill>
                            <a:schemeClr val="tx1"/>
                          </a:solidFill>
                          <a:effectLst/>
                        </a:rPr>
                        <a:t> </a:t>
                      </a:r>
                      <a:endParaRPr lang="en-IN" sz="1200" b="1" dirty="0">
                        <a:solidFill>
                          <a:schemeClr val="tx1"/>
                        </a:solidFill>
                        <a:effectLst/>
                      </a:endParaRPr>
                    </a:p>
                    <a:p>
                      <a:pPr marL="449580" marR="595630" indent="-381635">
                        <a:spcAft>
                          <a:spcPts val="0"/>
                        </a:spcAft>
                      </a:pPr>
                      <a:r>
                        <a:rPr lang="en-US" sz="1200" b="1" dirty="0">
                          <a:solidFill>
                            <a:schemeClr val="tx1"/>
                          </a:solidFill>
                          <a:effectLst/>
                        </a:rPr>
                        <a:t>2.2.5. Initiatives related to industry internship/summer training</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80010" algn="ctr">
                        <a:lnSpc>
                          <a:spcPts val="1340"/>
                        </a:lnSpc>
                        <a:spcAft>
                          <a:spcPts val="0"/>
                        </a:spcAft>
                      </a:pPr>
                      <a:r>
                        <a:rPr lang="en-US" sz="1200" b="1" dirty="0">
                          <a:solidFill>
                            <a:schemeClr val="tx1"/>
                          </a:solidFill>
                          <a:effectLst/>
                        </a:rPr>
                        <a:t>10</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250825">
                        <a:lnSpc>
                          <a:spcPts val="1340"/>
                        </a:lnSpc>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Industrial training/tours for students</a:t>
                      </a:r>
                      <a:r>
                        <a:rPr lang="en-US" sz="1200" b="1" spc="-5" dirty="0">
                          <a:solidFill>
                            <a:schemeClr val="tx1"/>
                          </a:solidFill>
                          <a:effectLst/>
                        </a:rPr>
                        <a:t> </a:t>
                      </a:r>
                      <a:r>
                        <a:rPr lang="en-US" sz="1200" b="1" spc="-15" dirty="0">
                          <a:solidFill>
                            <a:schemeClr val="tx1"/>
                          </a:solidFill>
                          <a:effectLst/>
                        </a:rPr>
                        <a:t>(2)</a:t>
                      </a:r>
                      <a:endParaRPr lang="en-IN" sz="1200" b="1" spc="-15" dirty="0">
                        <a:solidFill>
                          <a:schemeClr val="tx1"/>
                        </a:solidFill>
                        <a:effectLst/>
                      </a:endParaRPr>
                    </a:p>
                    <a:p>
                      <a:pPr marL="342900" marR="150495" lvl="0" indent="-250825">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Industrial /internship /summer training of more than two weeks and post training Assessment (3)</a:t>
                      </a:r>
                      <a:endParaRPr lang="en-IN" sz="1200" b="1" spc="-15" dirty="0">
                        <a:solidFill>
                          <a:schemeClr val="tx1"/>
                        </a:solidFill>
                        <a:effectLst/>
                      </a:endParaRPr>
                    </a:p>
                    <a:p>
                      <a:pPr marL="342900" lvl="0" indent="-250825">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Impact analysis of industrial training (2)</a:t>
                      </a:r>
                      <a:endParaRPr lang="en-IN" sz="1200" b="1" spc="-15" dirty="0">
                        <a:solidFill>
                          <a:schemeClr val="tx1"/>
                        </a:solidFill>
                        <a:effectLst/>
                      </a:endParaRPr>
                    </a:p>
                    <a:p>
                      <a:pPr marL="342900" lvl="0" indent="-250825">
                        <a:lnSpc>
                          <a:spcPts val="1320"/>
                        </a:lnSpc>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Student feedback on initiative</a:t>
                      </a:r>
                      <a:r>
                        <a:rPr lang="en-US" sz="1200" b="1" spc="-10" dirty="0">
                          <a:solidFill>
                            <a:schemeClr val="tx1"/>
                          </a:solidFill>
                          <a:effectLst/>
                        </a:rPr>
                        <a:t> </a:t>
                      </a:r>
                      <a:r>
                        <a:rPr lang="en-US" sz="1200" b="1" spc="-15" dirty="0">
                          <a:solidFill>
                            <a:schemeClr val="tx1"/>
                          </a:solidFill>
                          <a:effectLst/>
                        </a:rPr>
                        <a:t>(3)</a:t>
                      </a:r>
                      <a:endParaRPr lang="en-IN" sz="1200" b="1" spc="-15"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9973173"/>
                  </a:ext>
                </a:extLst>
              </a:tr>
              <a:tr h="798100">
                <a:tc gridSpan="3">
                  <a:txBody>
                    <a:bodyPr/>
                    <a:lstStyle/>
                    <a:p>
                      <a:pPr marL="67945">
                        <a:lnSpc>
                          <a:spcPts val="1365"/>
                        </a:lnSpc>
                        <a:spcAft>
                          <a:spcPts val="0"/>
                        </a:spcAft>
                      </a:pPr>
                      <a:r>
                        <a:rPr lang="en-US" sz="1200" b="1" dirty="0">
                          <a:solidFill>
                            <a:schemeClr val="tx1"/>
                          </a:solidFill>
                          <a:effectLst/>
                        </a:rPr>
                        <a:t>Exhibits/Context to be Observed/Assessed: (Documentary evidence from A to D)</a:t>
                      </a:r>
                      <a:endParaRPr lang="en-IN" sz="1200" b="1" dirty="0">
                        <a:solidFill>
                          <a:schemeClr val="tx1"/>
                        </a:solidFill>
                        <a:effectLst/>
                      </a:endParaRPr>
                    </a:p>
                    <a:p>
                      <a:pPr marL="67945">
                        <a:spcBef>
                          <a:spcPts val="35"/>
                        </a:spcBef>
                        <a:spcAft>
                          <a:spcPts val="0"/>
                        </a:spcAft>
                      </a:pPr>
                      <a:r>
                        <a:rPr lang="en-US" sz="1200" b="1" dirty="0">
                          <a:solidFill>
                            <a:schemeClr val="tx1"/>
                          </a:solidFill>
                          <a:effectLst/>
                        </a:rPr>
                        <a:t> </a:t>
                      </a:r>
                      <a:endParaRPr lang="en-IN" sz="1200" b="1" i="1" dirty="0">
                        <a:solidFill>
                          <a:schemeClr val="tx1"/>
                        </a:solidFill>
                        <a:effectLst/>
                      </a:endParaRPr>
                    </a:p>
                    <a:p>
                      <a:pPr marL="67945">
                        <a:spcBef>
                          <a:spcPts val="35"/>
                        </a:spcBef>
                        <a:spcAft>
                          <a:spcPts val="0"/>
                        </a:spcAft>
                      </a:pPr>
                      <a:r>
                        <a:rPr lang="en-US" sz="1200" b="1" i="1" dirty="0">
                          <a:solidFill>
                            <a:schemeClr val="tx1"/>
                          </a:solidFill>
                          <a:effectLst/>
                        </a:rPr>
                        <a:t>A. &amp; B. Type of Industries, planned or non-planned activity, objectives clearly defined, no. of students participated, relevant area of training, visit report documented</a:t>
                      </a:r>
                      <a:endParaRPr lang="en-IN" sz="1200" b="1" i="1" dirty="0">
                        <a:solidFill>
                          <a:schemeClr val="tx1"/>
                        </a:solidFill>
                        <a:effectLst/>
                      </a:endParaRPr>
                    </a:p>
                    <a:p>
                      <a:pPr marL="67945">
                        <a:spcAft>
                          <a:spcPts val="0"/>
                        </a:spcAft>
                      </a:pPr>
                      <a:r>
                        <a:rPr lang="en-US" sz="1200" b="1" i="1" dirty="0">
                          <a:solidFill>
                            <a:schemeClr val="tx1"/>
                          </a:solidFill>
                          <a:effectLst/>
                        </a:rPr>
                        <a:t>C.&amp; D. Impact analysis and feedback format, analysis and actions taken (also to be verified during interaction with students)</a:t>
                      </a:r>
                      <a:endParaRPr lang="en-IN" sz="1200" b="1" i="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783707517"/>
                  </a:ext>
                </a:extLst>
              </a:tr>
              <a:tr h="357505">
                <a:tc>
                  <a:txBody>
                    <a:bodyPr/>
                    <a:lstStyle/>
                    <a:p>
                      <a:pPr marL="67945">
                        <a:lnSpc>
                          <a:spcPts val="1365"/>
                        </a:lnSpc>
                        <a:spcAft>
                          <a:spcPts val="0"/>
                        </a:spcAft>
                      </a:pPr>
                      <a:r>
                        <a:rPr lang="en-US" sz="1200" dirty="0">
                          <a:solidFill>
                            <a:schemeClr val="tx1"/>
                          </a:solidFill>
                          <a:effectLst/>
                        </a:rPr>
                        <a:t>Total:</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80010" algn="ctr">
                        <a:lnSpc>
                          <a:spcPts val="1365"/>
                        </a:lnSpc>
                        <a:spcAft>
                          <a:spcPts val="0"/>
                        </a:spcAft>
                      </a:pPr>
                      <a:r>
                        <a:rPr lang="en-US" sz="1200" dirty="0">
                          <a:solidFill>
                            <a:schemeClr val="tx1"/>
                          </a:solidFill>
                          <a:effectLst/>
                        </a:rPr>
                        <a:t>100</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Aft>
                          <a:spcPts val="0"/>
                        </a:spcAft>
                      </a:pPr>
                      <a:r>
                        <a:rPr lang="en-US" sz="1200" dirty="0">
                          <a:solidFill>
                            <a:schemeClr val="tx1"/>
                          </a:solidFill>
                          <a:effectLst/>
                        </a:rPr>
                        <a:t> </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950414"/>
                  </a:ext>
                </a:extLst>
              </a:tr>
            </a:tbl>
          </a:graphicData>
        </a:graphic>
      </p:graphicFrame>
      <p:graphicFrame>
        <p:nvGraphicFramePr>
          <p:cNvPr id="5" name="Table 4">
            <a:extLst>
              <a:ext uri="{FF2B5EF4-FFF2-40B4-BE49-F238E27FC236}">
                <a16:creationId xmlns:a16="http://schemas.microsoft.com/office/drawing/2014/main" id="{3379864A-2D24-4071-B9F0-C3DCC7849481}"/>
              </a:ext>
            </a:extLst>
          </p:cNvPr>
          <p:cNvGraphicFramePr>
            <a:graphicFrameLocks noGrp="1"/>
          </p:cNvGraphicFramePr>
          <p:nvPr/>
        </p:nvGraphicFramePr>
        <p:xfrm>
          <a:off x="304800" y="335152"/>
          <a:ext cx="11686362" cy="2684780"/>
        </p:xfrm>
        <a:graphic>
          <a:graphicData uri="http://schemas.openxmlformats.org/drawingml/2006/table">
            <a:tbl>
              <a:tblPr firstRow="1" firstCol="1" lastRow="1" lastCol="1" bandRow="1" bandCol="1">
                <a:tableStyleId>{5C22544A-7EE6-4342-B048-85BDC9FD1C3A}</a:tableStyleId>
              </a:tblPr>
              <a:tblGrid>
                <a:gridCol w="3425233">
                  <a:extLst>
                    <a:ext uri="{9D8B030D-6E8A-4147-A177-3AD203B41FA5}">
                      <a16:colId xmlns:a16="http://schemas.microsoft.com/office/drawing/2014/main" val="2895394369"/>
                    </a:ext>
                  </a:extLst>
                </a:gridCol>
                <a:gridCol w="762791">
                  <a:extLst>
                    <a:ext uri="{9D8B030D-6E8A-4147-A177-3AD203B41FA5}">
                      <a16:colId xmlns:a16="http://schemas.microsoft.com/office/drawing/2014/main" val="2443834331"/>
                    </a:ext>
                  </a:extLst>
                </a:gridCol>
                <a:gridCol w="7498338">
                  <a:extLst>
                    <a:ext uri="{9D8B030D-6E8A-4147-A177-3AD203B41FA5}">
                      <a16:colId xmlns:a16="http://schemas.microsoft.com/office/drawing/2014/main" val="2242214015"/>
                    </a:ext>
                  </a:extLst>
                </a:gridCol>
              </a:tblGrid>
              <a:tr h="1214374">
                <a:tc>
                  <a:txBody>
                    <a:bodyPr/>
                    <a:lstStyle/>
                    <a:p>
                      <a:pPr marL="67945">
                        <a:lnSpc>
                          <a:spcPts val="1340"/>
                        </a:lnSpc>
                        <a:spcAft>
                          <a:spcPts val="0"/>
                        </a:spcAft>
                      </a:pPr>
                      <a:r>
                        <a:rPr lang="en-US" sz="1200" b="1" dirty="0">
                          <a:solidFill>
                            <a:schemeClr val="tx1"/>
                          </a:solidFill>
                          <a:effectLst/>
                        </a:rPr>
                        <a:t>2.2.3. Quality of student projects</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80010" algn="ctr">
                        <a:lnSpc>
                          <a:spcPts val="1340"/>
                        </a:lnSpc>
                        <a:spcAft>
                          <a:spcPts val="0"/>
                        </a:spcAft>
                      </a:pPr>
                      <a:r>
                        <a:rPr lang="en-US" sz="1200" b="1" dirty="0">
                          <a:solidFill>
                            <a:schemeClr val="tx1"/>
                          </a:solidFill>
                          <a:effectLst/>
                        </a:rPr>
                        <a:t>20</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258763">
                        <a:lnSpc>
                          <a:spcPts val="1340"/>
                        </a:lnSpc>
                        <a:spcAft>
                          <a:spcPts val="0"/>
                        </a:spcAft>
                        <a:buSzPts val="900"/>
                        <a:buFont typeface="Times New Roman" panose="02020603050405020304" pitchFamily="18" charset="0"/>
                        <a:buAutoNum type="alphaUcPeriod"/>
                        <a:tabLst>
                          <a:tab pos="354965" algn="l"/>
                        </a:tabLst>
                      </a:pPr>
                      <a:r>
                        <a:rPr lang="en-US" sz="1200" b="1" spc="-15" dirty="0">
                          <a:solidFill>
                            <a:schemeClr val="tx1"/>
                          </a:solidFill>
                          <a:effectLst/>
                        </a:rPr>
                        <a:t>Identification of projects and allocation methodology to Faculty Members</a:t>
                      </a:r>
                      <a:r>
                        <a:rPr lang="en-US" sz="1200" b="1" spc="-40" dirty="0">
                          <a:solidFill>
                            <a:schemeClr val="tx1"/>
                          </a:solidFill>
                          <a:effectLst/>
                        </a:rPr>
                        <a:t> </a:t>
                      </a:r>
                      <a:r>
                        <a:rPr lang="en-US" sz="1200" b="1" spc="-15" dirty="0">
                          <a:solidFill>
                            <a:schemeClr val="tx1"/>
                          </a:solidFill>
                          <a:effectLst/>
                        </a:rPr>
                        <a:t>(2)</a:t>
                      </a:r>
                      <a:endParaRPr lang="en-IN" sz="1200" b="1" spc="-15" dirty="0">
                        <a:solidFill>
                          <a:schemeClr val="tx1"/>
                        </a:solidFill>
                        <a:effectLst/>
                      </a:endParaRPr>
                    </a:p>
                    <a:p>
                      <a:pPr marL="342900" marR="334010" lvl="0" indent="-258763">
                        <a:spcAft>
                          <a:spcPts val="0"/>
                        </a:spcAft>
                        <a:buSzPts val="900"/>
                        <a:buFont typeface="Times New Roman" panose="02020603050405020304" pitchFamily="18" charset="0"/>
                        <a:buAutoNum type="alphaUcPeriod"/>
                        <a:tabLst>
                          <a:tab pos="354965" algn="l"/>
                        </a:tabLst>
                      </a:pPr>
                      <a:r>
                        <a:rPr lang="en-US" sz="1200" b="1" spc="-15" dirty="0">
                          <a:solidFill>
                            <a:schemeClr val="tx1"/>
                          </a:solidFill>
                          <a:effectLst/>
                        </a:rPr>
                        <a:t>Types and relevance of the projects and their contribution towards attainment of POs and PSOs (2)</a:t>
                      </a:r>
                      <a:endParaRPr lang="en-IN" sz="1200" b="1" spc="-15" dirty="0">
                        <a:solidFill>
                          <a:schemeClr val="tx1"/>
                        </a:solidFill>
                        <a:effectLst/>
                      </a:endParaRPr>
                    </a:p>
                    <a:p>
                      <a:pPr marL="342900" lvl="0" indent="-258763">
                        <a:spcAft>
                          <a:spcPts val="0"/>
                        </a:spcAft>
                        <a:buSzPts val="900"/>
                        <a:buFont typeface="Times New Roman" panose="02020603050405020304" pitchFamily="18" charset="0"/>
                        <a:buAutoNum type="alphaUcPeriod"/>
                        <a:tabLst>
                          <a:tab pos="354965" algn="l"/>
                        </a:tabLst>
                      </a:pPr>
                      <a:r>
                        <a:rPr lang="en-US" sz="1200" b="1" spc="-15" dirty="0">
                          <a:solidFill>
                            <a:schemeClr val="tx1"/>
                          </a:solidFill>
                          <a:effectLst/>
                        </a:rPr>
                        <a:t>Project related to Industry (3)</a:t>
                      </a:r>
                      <a:endParaRPr lang="en-IN" sz="1200" b="1" spc="-15" dirty="0">
                        <a:solidFill>
                          <a:schemeClr val="tx1"/>
                        </a:solidFill>
                        <a:effectLst/>
                      </a:endParaRPr>
                    </a:p>
                    <a:p>
                      <a:pPr marL="342900" lvl="0" indent="-258763">
                        <a:spcAft>
                          <a:spcPts val="0"/>
                        </a:spcAft>
                        <a:buSzPts val="900"/>
                        <a:buFont typeface="Times New Roman" panose="02020603050405020304" pitchFamily="18" charset="0"/>
                        <a:buAutoNum type="alphaUcPeriod"/>
                        <a:tabLst>
                          <a:tab pos="354965" algn="l"/>
                        </a:tabLst>
                      </a:pPr>
                      <a:r>
                        <a:rPr lang="en-US" sz="1200" b="1" spc="-15" dirty="0">
                          <a:solidFill>
                            <a:schemeClr val="tx1"/>
                          </a:solidFill>
                          <a:effectLst/>
                        </a:rPr>
                        <a:t>Process for monitoring and evaluation</a:t>
                      </a:r>
                      <a:r>
                        <a:rPr lang="en-US" sz="1200" b="1" spc="-20" dirty="0">
                          <a:solidFill>
                            <a:schemeClr val="tx1"/>
                          </a:solidFill>
                          <a:effectLst/>
                        </a:rPr>
                        <a:t> </a:t>
                      </a:r>
                      <a:r>
                        <a:rPr lang="en-US" sz="1200" b="1" spc="-15" dirty="0">
                          <a:solidFill>
                            <a:schemeClr val="tx1"/>
                          </a:solidFill>
                          <a:effectLst/>
                        </a:rPr>
                        <a:t>(2)</a:t>
                      </a:r>
                      <a:endParaRPr lang="en-IN" sz="1200" b="1" spc="-15" dirty="0">
                        <a:solidFill>
                          <a:schemeClr val="tx1"/>
                        </a:solidFill>
                        <a:effectLst/>
                      </a:endParaRPr>
                    </a:p>
                    <a:p>
                      <a:pPr marL="342900" lvl="0" indent="-258763">
                        <a:spcAft>
                          <a:spcPts val="0"/>
                        </a:spcAft>
                        <a:buSzPts val="900"/>
                        <a:buFont typeface="Times New Roman" panose="02020603050405020304" pitchFamily="18" charset="0"/>
                        <a:buAutoNum type="alphaUcPeriod"/>
                        <a:tabLst>
                          <a:tab pos="354330" algn="l"/>
                          <a:tab pos="354965" algn="l"/>
                        </a:tabLst>
                      </a:pPr>
                      <a:r>
                        <a:rPr lang="en-US" sz="1200" b="1" spc="-15" dirty="0">
                          <a:solidFill>
                            <a:schemeClr val="tx1"/>
                          </a:solidFill>
                          <a:effectLst/>
                        </a:rPr>
                        <a:t>Process to assess individual and team performance (3)</a:t>
                      </a:r>
                      <a:endParaRPr lang="en-IN" sz="1200" b="1" spc="-15" dirty="0">
                        <a:solidFill>
                          <a:schemeClr val="tx1"/>
                        </a:solidFill>
                        <a:effectLst/>
                      </a:endParaRPr>
                    </a:p>
                    <a:p>
                      <a:pPr marL="342900" lvl="0" indent="-258763">
                        <a:spcAft>
                          <a:spcPts val="0"/>
                        </a:spcAft>
                        <a:buSzPts val="900"/>
                        <a:buFont typeface="Times New Roman" panose="02020603050405020304" pitchFamily="18" charset="0"/>
                        <a:buAutoNum type="alphaUcPeriod"/>
                        <a:tabLst>
                          <a:tab pos="354330" algn="l"/>
                          <a:tab pos="354965" algn="l"/>
                        </a:tabLst>
                      </a:pPr>
                      <a:r>
                        <a:rPr lang="en-US" sz="1200" b="1" spc="-15" dirty="0">
                          <a:solidFill>
                            <a:schemeClr val="tx1"/>
                          </a:solidFill>
                          <a:effectLst/>
                        </a:rPr>
                        <a:t>Quality of completed projects/working prototypes (5)</a:t>
                      </a:r>
                      <a:endParaRPr lang="en-IN" sz="1200" b="1" spc="-15" dirty="0">
                        <a:solidFill>
                          <a:schemeClr val="tx1"/>
                        </a:solidFill>
                        <a:effectLst/>
                      </a:endParaRPr>
                    </a:p>
                    <a:p>
                      <a:pPr marL="342900" lvl="0" indent="-258763">
                        <a:lnSpc>
                          <a:spcPts val="1320"/>
                        </a:lnSpc>
                        <a:spcAft>
                          <a:spcPts val="0"/>
                        </a:spcAft>
                        <a:buSzPts val="900"/>
                        <a:buFont typeface="Times New Roman" panose="02020603050405020304" pitchFamily="18" charset="0"/>
                        <a:buAutoNum type="alphaUcPeriod"/>
                        <a:tabLst>
                          <a:tab pos="354965" algn="l"/>
                        </a:tabLst>
                      </a:pPr>
                      <a:r>
                        <a:rPr lang="en-US" sz="1200" b="1" spc="-15" dirty="0">
                          <a:solidFill>
                            <a:schemeClr val="tx1"/>
                          </a:solidFill>
                          <a:effectLst/>
                        </a:rPr>
                        <a:t>Evidences of papers published /Awards received by projects etc.</a:t>
                      </a:r>
                      <a:r>
                        <a:rPr lang="en-US" sz="1200" b="1" spc="-30" dirty="0">
                          <a:solidFill>
                            <a:schemeClr val="tx1"/>
                          </a:solidFill>
                          <a:effectLst/>
                        </a:rPr>
                        <a:t> </a:t>
                      </a:r>
                      <a:r>
                        <a:rPr lang="en-US" sz="1200" b="1" spc="-15" dirty="0">
                          <a:solidFill>
                            <a:schemeClr val="tx1"/>
                          </a:solidFill>
                          <a:effectLst/>
                        </a:rPr>
                        <a:t>(3)</a:t>
                      </a:r>
                      <a:endParaRPr lang="en-IN" sz="1200" b="1" spc="-15"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9738304"/>
                  </a:ext>
                </a:extLst>
              </a:tr>
              <a:tr h="1401809">
                <a:tc gridSpan="3">
                  <a:txBody>
                    <a:bodyPr/>
                    <a:lstStyle/>
                    <a:p>
                      <a:pPr marL="67945">
                        <a:lnSpc>
                          <a:spcPts val="1365"/>
                        </a:lnSpc>
                        <a:spcAft>
                          <a:spcPts val="0"/>
                        </a:spcAft>
                      </a:pPr>
                      <a:r>
                        <a:rPr lang="en-US" sz="1200" b="1" i="1" dirty="0">
                          <a:solidFill>
                            <a:schemeClr val="tx1"/>
                          </a:solidFill>
                          <a:effectLst/>
                        </a:rPr>
                        <a:t>Exhibits/Context to be Observed/Assessed: </a:t>
                      </a:r>
                      <a:endParaRPr lang="en-IN" sz="1200" b="1" i="1" dirty="0">
                        <a:solidFill>
                          <a:schemeClr val="tx1"/>
                        </a:solidFill>
                        <a:effectLst/>
                      </a:endParaRPr>
                    </a:p>
                    <a:p>
                      <a:pPr marL="263525" lvl="0" indent="-179388">
                        <a:spcAft>
                          <a:spcPts val="0"/>
                        </a:spcAft>
                        <a:buSzPts val="1200"/>
                        <a:buFont typeface="Times New Roman" panose="02020603050405020304" pitchFamily="18" charset="0"/>
                        <a:buAutoNum type="alphaUcPeriod"/>
                        <a:tabLst>
                          <a:tab pos="417195" algn="l"/>
                          <a:tab pos="417830" algn="l"/>
                        </a:tabLst>
                      </a:pPr>
                      <a:r>
                        <a:rPr lang="en-US" sz="1200" b="1" i="1" spc="-10" dirty="0">
                          <a:solidFill>
                            <a:schemeClr val="tx1"/>
                          </a:solidFill>
                          <a:effectLst/>
                        </a:rPr>
                        <a:t>Projects identification and guide allocation</a:t>
                      </a:r>
                      <a:r>
                        <a:rPr lang="en-US" sz="1200" b="1" i="1" spc="-5" dirty="0">
                          <a:solidFill>
                            <a:schemeClr val="tx1"/>
                          </a:solidFill>
                          <a:effectLst/>
                        </a:rPr>
                        <a:t> </a:t>
                      </a:r>
                      <a:r>
                        <a:rPr lang="en-US" sz="1200" b="1" i="1" spc="-10" dirty="0">
                          <a:solidFill>
                            <a:schemeClr val="tx1"/>
                          </a:solidFill>
                          <a:effectLst/>
                        </a:rPr>
                        <a:t>Process</a:t>
                      </a:r>
                      <a:endParaRPr lang="en-IN" sz="1200" b="1" i="1" spc="-10" dirty="0">
                        <a:solidFill>
                          <a:schemeClr val="tx1"/>
                        </a:solidFill>
                        <a:effectLst/>
                      </a:endParaRPr>
                    </a:p>
                    <a:p>
                      <a:pPr marL="263525" marR="191770" lvl="0" indent="-179388">
                        <a:spcAft>
                          <a:spcPts val="0"/>
                        </a:spcAft>
                        <a:buSzPts val="1200"/>
                        <a:buFont typeface="Times New Roman" panose="02020603050405020304" pitchFamily="18" charset="0"/>
                        <a:buAutoNum type="alphaUcPeriod"/>
                        <a:tabLst>
                          <a:tab pos="417195" algn="l"/>
                          <a:tab pos="417830" algn="l"/>
                        </a:tabLst>
                      </a:pPr>
                      <a:r>
                        <a:rPr lang="en-US" sz="1200" b="1" i="1" spc="-10" dirty="0">
                          <a:solidFill>
                            <a:schemeClr val="tx1"/>
                          </a:solidFill>
                          <a:effectLst/>
                        </a:rPr>
                        <a:t>Projects classification (application, product, research, review etc.) consideration to factors such as environment, safety, ethics, cost, standards and mapping with program outcomes and program specific</a:t>
                      </a:r>
                      <a:r>
                        <a:rPr lang="en-US" sz="1200" b="1" i="1" spc="-5" dirty="0">
                          <a:solidFill>
                            <a:schemeClr val="tx1"/>
                          </a:solidFill>
                          <a:effectLst/>
                        </a:rPr>
                        <a:t> </a:t>
                      </a:r>
                      <a:r>
                        <a:rPr lang="en-US" sz="1200" b="1" i="1" spc="-10" dirty="0">
                          <a:solidFill>
                            <a:schemeClr val="tx1"/>
                          </a:solidFill>
                          <a:effectLst/>
                        </a:rPr>
                        <a:t>outcomes</a:t>
                      </a:r>
                      <a:endParaRPr lang="en-IN" sz="1200" b="1" i="1" spc="-10" dirty="0">
                        <a:solidFill>
                          <a:schemeClr val="tx1"/>
                        </a:solidFill>
                        <a:effectLst/>
                      </a:endParaRPr>
                    </a:p>
                    <a:p>
                      <a:pPr marL="263525" lvl="0" indent="-179388">
                        <a:spcBef>
                          <a:spcPts val="5"/>
                        </a:spcBef>
                        <a:spcAft>
                          <a:spcPts val="0"/>
                        </a:spcAft>
                        <a:buSzPts val="1200"/>
                        <a:buFont typeface="Times New Roman" panose="02020603050405020304" pitchFamily="18" charset="0"/>
                        <a:buAutoNum type="alphaUcPeriod"/>
                        <a:tabLst>
                          <a:tab pos="399415" algn="l"/>
                        </a:tabLst>
                      </a:pPr>
                      <a:r>
                        <a:rPr lang="en-US" sz="1200" b="1" i="1" spc="-10" dirty="0">
                          <a:solidFill>
                            <a:schemeClr val="tx1"/>
                          </a:solidFill>
                          <a:effectLst/>
                        </a:rPr>
                        <a:t>Continuous monitoring mechanism and</a:t>
                      </a:r>
                      <a:r>
                        <a:rPr lang="en-US" sz="1200" b="1" i="1" spc="-15" dirty="0">
                          <a:solidFill>
                            <a:schemeClr val="tx1"/>
                          </a:solidFill>
                          <a:effectLst/>
                        </a:rPr>
                        <a:t> </a:t>
                      </a:r>
                      <a:r>
                        <a:rPr lang="en-US" sz="1200" b="1" i="1" spc="-10" dirty="0">
                          <a:solidFill>
                            <a:schemeClr val="tx1"/>
                          </a:solidFill>
                          <a:effectLst/>
                        </a:rPr>
                        <a:t>evaluation</a:t>
                      </a:r>
                      <a:endParaRPr lang="en-IN" sz="1200" b="1" i="1" spc="-10" dirty="0">
                        <a:solidFill>
                          <a:schemeClr val="tx1"/>
                        </a:solidFill>
                        <a:effectLst/>
                      </a:endParaRPr>
                    </a:p>
                    <a:p>
                      <a:pPr marL="263525" marR="1657985" lvl="0" indent="-179388">
                        <a:spcAft>
                          <a:spcPts val="0"/>
                        </a:spcAft>
                        <a:buSzPts val="1200"/>
                        <a:buFont typeface="Times New Roman" panose="02020603050405020304" pitchFamily="18" charset="0"/>
                        <a:buAutoNum type="alphaUcPeriod"/>
                        <a:tabLst>
                          <a:tab pos="361950" algn="l"/>
                        </a:tabLst>
                      </a:pPr>
                      <a:r>
                        <a:rPr lang="en-US" sz="1200" b="1" i="1" spc="-10" dirty="0">
                          <a:solidFill>
                            <a:schemeClr val="tx1"/>
                          </a:solidFill>
                          <a:effectLst/>
                        </a:rPr>
                        <a:t>Methodology(Appropriately documented) to assess individual contribution/understanding of the project as well as collective contribution/understanding</a:t>
                      </a:r>
                      <a:endParaRPr lang="en-IN" sz="1200" b="1" i="1" spc="-10" dirty="0">
                        <a:solidFill>
                          <a:schemeClr val="tx1"/>
                        </a:solidFill>
                        <a:effectLst/>
                      </a:endParaRPr>
                    </a:p>
                    <a:p>
                      <a:pPr marL="263525" lvl="0" indent="-179388">
                        <a:spcAft>
                          <a:spcPts val="0"/>
                        </a:spcAft>
                        <a:buSzPts val="1200"/>
                        <a:buFont typeface="Times New Roman" panose="02020603050405020304" pitchFamily="18" charset="0"/>
                        <a:buAutoNum type="alphaUcPeriod"/>
                        <a:tabLst>
                          <a:tab pos="361950" algn="l"/>
                        </a:tabLst>
                      </a:pPr>
                      <a:r>
                        <a:rPr lang="en-US" sz="1200" b="1" i="1" spc="-10" dirty="0">
                          <a:solidFill>
                            <a:schemeClr val="tx1"/>
                          </a:solidFill>
                          <a:effectLst/>
                        </a:rPr>
                        <a:t>Based on Projects demonstration</a:t>
                      </a:r>
                      <a:endParaRPr lang="en-IN" sz="1200" b="1" i="1" spc="-10" dirty="0">
                        <a:solidFill>
                          <a:schemeClr val="tx1"/>
                        </a:solidFill>
                        <a:effectLst/>
                      </a:endParaRPr>
                    </a:p>
                    <a:p>
                      <a:pPr marL="263525" lvl="0" indent="-179388">
                        <a:lnSpc>
                          <a:spcPts val="1320"/>
                        </a:lnSpc>
                        <a:spcAft>
                          <a:spcPts val="0"/>
                        </a:spcAft>
                        <a:buSzPts val="1200"/>
                        <a:buFont typeface="Times New Roman" panose="02020603050405020304" pitchFamily="18" charset="0"/>
                        <a:buAutoNum type="alphaUcPeriod"/>
                        <a:tabLst>
                          <a:tab pos="361950" algn="l"/>
                        </a:tabLst>
                      </a:pPr>
                      <a:r>
                        <a:rPr lang="en-US" sz="1200" b="1" i="1" spc="-10" dirty="0">
                          <a:solidFill>
                            <a:schemeClr val="tx1"/>
                          </a:solidFill>
                          <a:effectLst/>
                        </a:rPr>
                        <a:t>Quality of place (host) where the paper has been published /quality of competition in which award has been</a:t>
                      </a:r>
                      <a:r>
                        <a:rPr lang="en-US" sz="1200" b="1" i="1" spc="-45" dirty="0">
                          <a:solidFill>
                            <a:schemeClr val="tx1"/>
                          </a:solidFill>
                          <a:effectLst/>
                        </a:rPr>
                        <a:t> </a:t>
                      </a:r>
                      <a:r>
                        <a:rPr lang="en-US" sz="1200" b="1" i="1" spc="-10" dirty="0">
                          <a:solidFill>
                            <a:schemeClr val="tx1"/>
                          </a:solidFill>
                          <a:effectLst/>
                        </a:rPr>
                        <a:t>won</a:t>
                      </a:r>
                      <a:endParaRPr lang="en-IN" sz="1200" b="1" i="1" spc="-1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918410694"/>
                  </a:ext>
                </a:extLst>
              </a:tr>
            </a:tbl>
          </a:graphicData>
        </a:graphic>
      </p:graphicFrame>
    </p:spTree>
    <p:extLst>
      <p:ext uri="{BB962C8B-B14F-4D97-AF65-F5344CB8AC3E}">
        <p14:creationId xmlns:p14="http://schemas.microsoft.com/office/powerpoint/2010/main" val="6970014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F124E2-F8B5-4B68-8E56-A7D9ABEBDE7E}"/>
              </a:ext>
            </a:extLst>
          </p:cNvPr>
          <p:cNvSpPr/>
          <p:nvPr/>
        </p:nvSpPr>
        <p:spPr>
          <a:xfrm>
            <a:off x="377952" y="143179"/>
            <a:ext cx="6452616" cy="369332"/>
          </a:xfrm>
          <a:prstGeom prst="rect">
            <a:avLst/>
          </a:prstGeom>
        </p:spPr>
        <p:txBody>
          <a:bodyPr wrap="square">
            <a:spAutoFit/>
          </a:bodyPr>
          <a:lstStyle/>
          <a:p>
            <a:pPr marL="88900">
              <a:spcBef>
                <a:spcPts val="450"/>
              </a:spcBef>
              <a:spcAft>
                <a:spcPts val="0"/>
              </a:spcAft>
            </a:pPr>
            <a:r>
              <a:rPr lang="en-US" b="1" dirty="0">
                <a:latin typeface="+mj-lt"/>
                <a:ea typeface="Times New Roman" panose="02020603050405020304" pitchFamily="18" charset="0"/>
              </a:rPr>
              <a:t>Criterion 3:</a:t>
            </a:r>
            <a:r>
              <a:rPr lang="en-US" dirty="0">
                <a:latin typeface="+mj-lt"/>
                <a:ea typeface="Times New Roman" panose="02020603050405020304" pitchFamily="18" charset="0"/>
              </a:rPr>
              <a:t> </a:t>
            </a:r>
            <a:r>
              <a:rPr lang="en-US" b="1" dirty="0">
                <a:latin typeface="+mj-lt"/>
                <a:ea typeface="Times New Roman" panose="02020603050405020304" pitchFamily="18" charset="0"/>
              </a:rPr>
              <a:t>Course Outcomes and Program Outcomes (175)</a:t>
            </a:r>
            <a:endParaRPr lang="en-IN" sz="1600" dirty="0">
              <a:effectLst/>
              <a:latin typeface="+mj-lt"/>
              <a:ea typeface="Times New Roman" panose="02020603050405020304" pitchFamily="18" charset="0"/>
            </a:endParaRPr>
          </a:p>
        </p:txBody>
      </p:sp>
      <p:graphicFrame>
        <p:nvGraphicFramePr>
          <p:cNvPr id="5" name="Table 4">
            <a:extLst>
              <a:ext uri="{FF2B5EF4-FFF2-40B4-BE49-F238E27FC236}">
                <a16:creationId xmlns:a16="http://schemas.microsoft.com/office/drawing/2014/main" id="{915FC4DD-C714-4EAB-8B8F-7D4068B88270}"/>
              </a:ext>
            </a:extLst>
          </p:cNvPr>
          <p:cNvGraphicFramePr>
            <a:graphicFrameLocks noGrp="1"/>
          </p:cNvGraphicFramePr>
          <p:nvPr/>
        </p:nvGraphicFramePr>
        <p:xfrm>
          <a:off x="548720" y="658815"/>
          <a:ext cx="11393343" cy="5054917"/>
        </p:xfrm>
        <a:graphic>
          <a:graphicData uri="http://schemas.openxmlformats.org/drawingml/2006/table">
            <a:tbl>
              <a:tblPr firstRow="1" firstCol="1" lastRow="1" lastCol="1" bandRow="1" bandCol="1">
                <a:tableStyleId>{5C22544A-7EE6-4342-B048-85BDC9FD1C3A}</a:tableStyleId>
              </a:tblPr>
              <a:tblGrid>
                <a:gridCol w="3278834">
                  <a:extLst>
                    <a:ext uri="{9D8B030D-6E8A-4147-A177-3AD203B41FA5}">
                      <a16:colId xmlns:a16="http://schemas.microsoft.com/office/drawing/2014/main" val="2002566747"/>
                    </a:ext>
                  </a:extLst>
                </a:gridCol>
                <a:gridCol w="749253">
                  <a:extLst>
                    <a:ext uri="{9D8B030D-6E8A-4147-A177-3AD203B41FA5}">
                      <a16:colId xmlns:a16="http://schemas.microsoft.com/office/drawing/2014/main" val="3815783088"/>
                    </a:ext>
                  </a:extLst>
                </a:gridCol>
                <a:gridCol w="7365256">
                  <a:extLst>
                    <a:ext uri="{9D8B030D-6E8A-4147-A177-3AD203B41FA5}">
                      <a16:colId xmlns:a16="http://schemas.microsoft.com/office/drawing/2014/main" val="1109057167"/>
                    </a:ext>
                  </a:extLst>
                </a:gridCol>
              </a:tblGrid>
              <a:tr h="384255">
                <a:tc>
                  <a:txBody>
                    <a:bodyPr/>
                    <a:lstStyle/>
                    <a:p>
                      <a:pPr marL="951230" marR="947420" algn="ctr">
                        <a:spcBef>
                          <a:spcPts val="375"/>
                        </a:spcBef>
                        <a:spcAft>
                          <a:spcPts val="0"/>
                        </a:spcAft>
                      </a:pPr>
                      <a:r>
                        <a:rPr lang="en-US" sz="1200" dirty="0">
                          <a:solidFill>
                            <a:schemeClr val="tx1"/>
                          </a:solidFill>
                          <a:effectLst/>
                        </a:rPr>
                        <a:t>Sub Criteria</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78740" algn="ctr">
                        <a:spcBef>
                          <a:spcPts val="375"/>
                        </a:spcBef>
                        <a:spcAft>
                          <a:spcPts val="0"/>
                        </a:spcAft>
                      </a:pPr>
                      <a:r>
                        <a:rPr lang="en-US" sz="1200" dirty="0">
                          <a:solidFill>
                            <a:schemeClr val="tx1"/>
                          </a:solidFill>
                          <a:effectLst/>
                        </a:rPr>
                        <a:t>Marks</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50770" marR="2346325" algn="ctr">
                        <a:spcBef>
                          <a:spcPts val="375"/>
                        </a:spcBef>
                        <a:spcAft>
                          <a:spcPts val="0"/>
                        </a:spcAft>
                      </a:pPr>
                      <a:r>
                        <a:rPr lang="en-US" sz="1200" dirty="0">
                          <a:solidFill>
                            <a:schemeClr val="tx1"/>
                          </a:solidFill>
                          <a:effectLst/>
                        </a:rPr>
                        <a:t>Evaluation Guidelines</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0837572"/>
                  </a:ext>
                </a:extLst>
              </a:tr>
              <a:tr h="672712">
                <a:tc>
                  <a:txBody>
                    <a:bodyPr/>
                    <a:lstStyle/>
                    <a:p>
                      <a:pPr marL="316865" marR="76200" indent="-266700">
                        <a:spcBef>
                          <a:spcPts val="375"/>
                        </a:spcBef>
                        <a:spcAft>
                          <a:spcPts val="0"/>
                        </a:spcAft>
                      </a:pPr>
                      <a:r>
                        <a:rPr lang="en-US" sz="1200" b="1" dirty="0">
                          <a:solidFill>
                            <a:schemeClr val="tx1"/>
                          </a:solidFill>
                          <a:effectLst/>
                        </a:rPr>
                        <a:t>3.1. Establish the correlation </a:t>
                      </a:r>
                      <a:r>
                        <a:rPr lang="en-US" sz="1200" b="1" spc="-15" dirty="0">
                          <a:solidFill>
                            <a:schemeClr val="tx1"/>
                          </a:solidFill>
                          <a:effectLst/>
                        </a:rPr>
                        <a:t>between </a:t>
                      </a:r>
                      <a:r>
                        <a:rPr lang="en-US" sz="1200" b="1" dirty="0">
                          <a:solidFill>
                            <a:schemeClr val="tx1"/>
                          </a:solidFill>
                          <a:effectLst/>
                        </a:rPr>
                        <a:t>the courses and the POs</a:t>
                      </a:r>
                      <a:r>
                        <a:rPr lang="en-US" sz="1200" b="1" spc="290" dirty="0">
                          <a:solidFill>
                            <a:schemeClr val="tx1"/>
                          </a:solidFill>
                          <a:effectLst/>
                        </a:rPr>
                        <a:t> </a:t>
                      </a:r>
                      <a:r>
                        <a:rPr lang="en-US" sz="1200" b="1" dirty="0">
                          <a:solidFill>
                            <a:schemeClr val="tx1"/>
                          </a:solidFill>
                          <a:effectLst/>
                        </a:rPr>
                        <a:t>&amp; PSOs</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76835" algn="ctr">
                        <a:spcBef>
                          <a:spcPts val="375"/>
                        </a:spcBef>
                        <a:spcAft>
                          <a:spcPts val="0"/>
                        </a:spcAft>
                      </a:pPr>
                      <a:r>
                        <a:rPr lang="en-US" sz="1200" b="1" dirty="0">
                          <a:solidFill>
                            <a:schemeClr val="tx1"/>
                          </a:solidFill>
                          <a:effectLst/>
                        </a:rPr>
                        <a:t>25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250825">
                        <a:spcBef>
                          <a:spcPts val="355"/>
                        </a:spcBef>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Evidence of COs being defined for every course</a:t>
                      </a:r>
                      <a:r>
                        <a:rPr lang="en-US" sz="1200" b="1" spc="250" dirty="0">
                          <a:solidFill>
                            <a:schemeClr val="tx1"/>
                          </a:solidFill>
                          <a:effectLst/>
                        </a:rPr>
                        <a:t> </a:t>
                      </a:r>
                      <a:r>
                        <a:rPr lang="en-US" sz="1200" b="1" spc="-15" dirty="0">
                          <a:solidFill>
                            <a:schemeClr val="tx1"/>
                          </a:solidFill>
                          <a:effectLst/>
                        </a:rPr>
                        <a:t>(5)</a:t>
                      </a:r>
                      <a:endParaRPr lang="en-IN" sz="1200" b="1" spc="-15" dirty="0">
                        <a:solidFill>
                          <a:schemeClr val="tx1"/>
                        </a:solidFill>
                        <a:effectLst/>
                      </a:endParaRPr>
                    </a:p>
                    <a:p>
                      <a:pPr marL="342900" lvl="0" indent="-250825">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Availability of COs embedded in the syllabi</a:t>
                      </a:r>
                      <a:r>
                        <a:rPr lang="en-US" sz="1200" b="1" spc="-30" dirty="0">
                          <a:solidFill>
                            <a:schemeClr val="tx1"/>
                          </a:solidFill>
                          <a:effectLst/>
                        </a:rPr>
                        <a:t> </a:t>
                      </a:r>
                      <a:r>
                        <a:rPr lang="en-US" sz="1200" b="1" spc="-15" dirty="0">
                          <a:solidFill>
                            <a:schemeClr val="tx1"/>
                          </a:solidFill>
                          <a:effectLst/>
                        </a:rPr>
                        <a:t>(5)</a:t>
                      </a:r>
                      <a:endParaRPr lang="en-IN" sz="1200" b="1" spc="-15" dirty="0">
                        <a:solidFill>
                          <a:schemeClr val="tx1"/>
                        </a:solidFill>
                        <a:effectLst/>
                      </a:endParaRPr>
                    </a:p>
                    <a:p>
                      <a:pPr marL="342900" lvl="0" indent="-250825">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Explanation of Course Articulation Matrix table to be ascertained</a:t>
                      </a:r>
                      <a:r>
                        <a:rPr lang="en-US" sz="1200" b="1" spc="-20" dirty="0">
                          <a:solidFill>
                            <a:schemeClr val="tx1"/>
                          </a:solidFill>
                          <a:effectLst/>
                        </a:rPr>
                        <a:t> </a:t>
                      </a:r>
                      <a:r>
                        <a:rPr lang="en-US" sz="1200" b="1" spc="-15" dirty="0">
                          <a:solidFill>
                            <a:schemeClr val="tx1"/>
                          </a:solidFill>
                          <a:effectLst/>
                        </a:rPr>
                        <a:t>(5)</a:t>
                      </a:r>
                      <a:endParaRPr lang="en-IN" sz="1200" b="1" spc="-15" dirty="0">
                        <a:solidFill>
                          <a:schemeClr val="tx1"/>
                        </a:solidFill>
                        <a:effectLst/>
                      </a:endParaRPr>
                    </a:p>
                    <a:p>
                      <a:pPr marL="342900" lvl="0" indent="-250825">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Explanation of Program Articulation Matrix tables to be ascertained</a:t>
                      </a:r>
                      <a:r>
                        <a:rPr lang="en-US" sz="1200" b="1" spc="5" dirty="0">
                          <a:solidFill>
                            <a:schemeClr val="tx1"/>
                          </a:solidFill>
                          <a:effectLst/>
                        </a:rPr>
                        <a:t> </a:t>
                      </a:r>
                      <a:r>
                        <a:rPr lang="en-US" sz="1200" b="1" spc="-15" dirty="0">
                          <a:solidFill>
                            <a:schemeClr val="tx1"/>
                          </a:solidFill>
                          <a:effectLst/>
                        </a:rPr>
                        <a:t>(10)</a:t>
                      </a:r>
                      <a:endParaRPr lang="en-IN" sz="1200" b="1" spc="-15"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3314049"/>
                  </a:ext>
                </a:extLst>
              </a:tr>
              <a:tr h="964894">
                <a:tc gridSpan="3">
                  <a:txBody>
                    <a:bodyPr/>
                    <a:lstStyle/>
                    <a:p>
                      <a:pPr marL="50165">
                        <a:spcBef>
                          <a:spcPts val="375"/>
                        </a:spcBef>
                        <a:spcAft>
                          <a:spcPts val="0"/>
                        </a:spcAft>
                      </a:pPr>
                      <a:r>
                        <a:rPr lang="en-US" sz="1200" b="1" dirty="0">
                          <a:solidFill>
                            <a:schemeClr val="tx1"/>
                          </a:solidFill>
                          <a:effectLst/>
                        </a:rPr>
                        <a:t>Exhibits/Context to be Observed/Assessed: </a:t>
                      </a:r>
                      <a:endParaRPr lang="en-IN" sz="1200" b="1" dirty="0">
                        <a:solidFill>
                          <a:schemeClr val="tx1"/>
                        </a:solidFill>
                        <a:effectLst/>
                      </a:endParaRPr>
                    </a:p>
                    <a:p>
                      <a:pPr marL="342900" lvl="0" indent="-250825">
                        <a:spcAft>
                          <a:spcPts val="0"/>
                        </a:spcAft>
                        <a:buSzPts val="1100"/>
                        <a:buFont typeface="Times New Roman" panose="02020603050405020304" pitchFamily="18" charset="0"/>
                        <a:buAutoNum type="alphaUcPeriod"/>
                        <a:tabLst>
                          <a:tab pos="736600" algn="l"/>
                        </a:tabLst>
                      </a:pPr>
                      <a:r>
                        <a:rPr lang="en-US" sz="1200" b="1" i="1" spc="-5" dirty="0">
                          <a:solidFill>
                            <a:schemeClr val="tx1"/>
                          </a:solidFill>
                          <a:effectLst/>
                        </a:rPr>
                        <a:t>Appropriateness of the statements shall be seen for atleast one course each from 2nd, 3rd and final year of</a:t>
                      </a:r>
                      <a:r>
                        <a:rPr lang="en-US" sz="1200" b="1" i="1" spc="-105" dirty="0">
                          <a:solidFill>
                            <a:schemeClr val="tx1"/>
                          </a:solidFill>
                          <a:effectLst/>
                        </a:rPr>
                        <a:t> </a:t>
                      </a:r>
                      <a:r>
                        <a:rPr lang="en-US" sz="1200" b="1" i="1" spc="-5" dirty="0">
                          <a:solidFill>
                            <a:schemeClr val="tx1"/>
                          </a:solidFill>
                          <a:effectLst/>
                        </a:rPr>
                        <a:t>study</a:t>
                      </a:r>
                      <a:endParaRPr lang="en-IN" sz="1200" b="1" i="1" spc="-5" dirty="0">
                        <a:solidFill>
                          <a:schemeClr val="tx1"/>
                        </a:solidFill>
                        <a:effectLst/>
                      </a:endParaRPr>
                    </a:p>
                    <a:p>
                      <a:pPr marL="342900" lvl="0" indent="-250825">
                        <a:spcAft>
                          <a:spcPts val="0"/>
                        </a:spcAft>
                        <a:buSzPts val="1100"/>
                        <a:buFont typeface="Times New Roman" panose="02020603050405020304" pitchFamily="18" charset="0"/>
                        <a:buAutoNum type="alphaUcPeriod"/>
                        <a:tabLst>
                          <a:tab pos="736600" algn="l"/>
                        </a:tabLst>
                      </a:pPr>
                      <a:r>
                        <a:rPr lang="en-US" sz="1200" b="1" i="1" spc="-5" dirty="0">
                          <a:solidFill>
                            <a:schemeClr val="tx1"/>
                          </a:solidFill>
                          <a:effectLst/>
                        </a:rPr>
                        <a:t>Mapping to be verified for atleast two matrices</a:t>
                      </a:r>
                      <a:endParaRPr lang="en-IN" sz="1200" b="1" i="1" spc="-5" dirty="0">
                        <a:solidFill>
                          <a:schemeClr val="tx1"/>
                        </a:solidFill>
                        <a:effectLst/>
                      </a:endParaRPr>
                    </a:p>
                    <a:p>
                      <a:pPr marL="342900" marR="281940" lvl="0" indent="-250825">
                        <a:spcAft>
                          <a:spcPts val="0"/>
                        </a:spcAft>
                        <a:buSzPts val="1100"/>
                        <a:buFont typeface="Times New Roman" panose="02020603050405020304" pitchFamily="18" charset="0"/>
                        <a:buAutoNum type="alphaUcPeriod"/>
                        <a:tabLst>
                          <a:tab pos="736600" algn="l"/>
                        </a:tabLst>
                      </a:pPr>
                      <a:r>
                        <a:rPr lang="en-US" sz="1200" b="1" i="1" spc="-5" dirty="0">
                          <a:solidFill>
                            <a:schemeClr val="tx1"/>
                          </a:solidFill>
                          <a:effectLst/>
                        </a:rPr>
                        <a:t>Mapping to be verified for atleast one course per year of study; program outcomes and program specific outcomes getting mapped with the core courses are also to be</a:t>
                      </a:r>
                      <a:r>
                        <a:rPr lang="en-US" sz="1200" b="1" i="1" spc="-20" dirty="0">
                          <a:solidFill>
                            <a:schemeClr val="tx1"/>
                          </a:solidFill>
                          <a:effectLst/>
                        </a:rPr>
                        <a:t> </a:t>
                      </a:r>
                      <a:r>
                        <a:rPr lang="en-US" sz="1200" b="1" i="1" spc="-5" dirty="0">
                          <a:solidFill>
                            <a:schemeClr val="tx1"/>
                          </a:solidFill>
                          <a:effectLst/>
                        </a:rPr>
                        <a:t>verified</a:t>
                      </a:r>
                      <a:endParaRPr lang="en-IN" sz="1200" b="1" i="1" spc="-5"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859375871"/>
                  </a:ext>
                </a:extLst>
              </a:tr>
              <a:tr h="378933">
                <a:tc>
                  <a:txBody>
                    <a:bodyPr/>
                    <a:lstStyle/>
                    <a:p>
                      <a:pPr marL="50165">
                        <a:spcBef>
                          <a:spcPts val="390"/>
                        </a:spcBef>
                        <a:spcAft>
                          <a:spcPts val="0"/>
                        </a:spcAft>
                      </a:pPr>
                      <a:r>
                        <a:rPr lang="en-US" sz="1200" b="1" dirty="0">
                          <a:solidFill>
                            <a:schemeClr val="tx1"/>
                          </a:solidFill>
                          <a:effectLst/>
                        </a:rPr>
                        <a:t>3.2. Attainment of Course Outcomes</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76835" algn="ctr">
                        <a:spcBef>
                          <a:spcPts val="390"/>
                        </a:spcBef>
                        <a:spcAft>
                          <a:spcPts val="0"/>
                        </a:spcAft>
                      </a:pPr>
                      <a:r>
                        <a:rPr lang="en-US" sz="1200" b="1" dirty="0">
                          <a:solidFill>
                            <a:schemeClr val="tx1"/>
                          </a:solidFill>
                          <a:effectLst/>
                        </a:rPr>
                        <a:t>75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Aft>
                          <a:spcPts val="0"/>
                        </a:spcAft>
                      </a:pPr>
                      <a:r>
                        <a:rPr lang="en-US" sz="1200" b="1" dirty="0">
                          <a:solidFill>
                            <a:schemeClr val="tx1"/>
                          </a:solidFill>
                          <a:effectLst/>
                        </a:rPr>
                        <a:t> </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7349721"/>
                  </a:ext>
                </a:extLst>
              </a:tr>
              <a:tr h="682824">
                <a:tc>
                  <a:txBody>
                    <a:bodyPr/>
                    <a:lstStyle/>
                    <a:p>
                      <a:pPr marL="485775" marR="43180" indent="-436245" algn="just">
                        <a:spcBef>
                          <a:spcPts val="365"/>
                        </a:spcBef>
                        <a:spcAft>
                          <a:spcPts val="0"/>
                        </a:spcAft>
                        <a:tabLst>
                          <a:tab pos="447675" algn="l"/>
                        </a:tabLst>
                      </a:pPr>
                      <a:r>
                        <a:rPr lang="en-US" sz="1200" b="1" dirty="0">
                          <a:solidFill>
                            <a:schemeClr val="tx1"/>
                          </a:solidFill>
                          <a:effectLst/>
                        </a:rPr>
                        <a:t>3.2.1. Describe the assessment tools and processes used to gather the data upon which the evaluation </a:t>
                      </a:r>
                      <a:r>
                        <a:rPr lang="en-US" sz="1200" b="1" spc="-35" dirty="0">
                          <a:solidFill>
                            <a:schemeClr val="tx1"/>
                          </a:solidFill>
                          <a:effectLst/>
                        </a:rPr>
                        <a:t>of </a:t>
                      </a:r>
                      <a:r>
                        <a:rPr lang="en-US" sz="1200" b="1" dirty="0">
                          <a:solidFill>
                            <a:schemeClr val="tx1"/>
                          </a:solidFill>
                          <a:effectLst/>
                        </a:rPr>
                        <a:t>Course Outcome is</a:t>
                      </a:r>
                      <a:r>
                        <a:rPr lang="en-US" sz="1200" b="1" spc="-20" dirty="0">
                          <a:solidFill>
                            <a:schemeClr val="tx1"/>
                          </a:solidFill>
                          <a:effectLst/>
                        </a:rPr>
                        <a:t> </a:t>
                      </a:r>
                      <a:r>
                        <a:rPr lang="en-US" sz="1200" b="1" dirty="0">
                          <a:solidFill>
                            <a:schemeClr val="tx1"/>
                          </a:solidFill>
                          <a:effectLst/>
                        </a:rPr>
                        <a:t>based</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76835" algn="ctr">
                        <a:spcBef>
                          <a:spcPts val="365"/>
                        </a:spcBef>
                        <a:spcAft>
                          <a:spcPts val="0"/>
                        </a:spcAft>
                      </a:pPr>
                      <a:r>
                        <a:rPr lang="en-US" sz="1200" b="1" dirty="0">
                          <a:solidFill>
                            <a:schemeClr val="tx1"/>
                          </a:solidFill>
                          <a:effectLst/>
                        </a:rPr>
                        <a:t>10</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250825">
                        <a:spcBef>
                          <a:spcPts val="365"/>
                        </a:spcBef>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List of assessment processes (2)</a:t>
                      </a:r>
                      <a:endParaRPr lang="en-IN" sz="1200" b="1" spc="-15" dirty="0">
                        <a:solidFill>
                          <a:schemeClr val="tx1"/>
                        </a:solidFill>
                        <a:effectLst/>
                      </a:endParaRPr>
                    </a:p>
                    <a:p>
                      <a:pPr marL="342900" lvl="0" indent="-250825">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The quality /relevance of assessment processes &amp; tools used</a:t>
                      </a:r>
                      <a:r>
                        <a:rPr lang="en-US" sz="1200" b="1" spc="-35" dirty="0">
                          <a:solidFill>
                            <a:schemeClr val="tx1"/>
                          </a:solidFill>
                          <a:effectLst/>
                        </a:rPr>
                        <a:t> </a:t>
                      </a:r>
                      <a:r>
                        <a:rPr lang="en-US" sz="1200" b="1" spc="-15" dirty="0">
                          <a:solidFill>
                            <a:schemeClr val="tx1"/>
                          </a:solidFill>
                          <a:effectLst/>
                        </a:rPr>
                        <a:t>(8)</a:t>
                      </a:r>
                      <a:endParaRPr lang="en-IN" sz="1200" b="1" spc="-15"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8131293"/>
                  </a:ext>
                </a:extLst>
              </a:tr>
              <a:tr h="671647">
                <a:tc gridSpan="3">
                  <a:txBody>
                    <a:bodyPr/>
                    <a:lstStyle/>
                    <a:p>
                      <a:pPr marL="50165">
                        <a:spcBef>
                          <a:spcPts val="375"/>
                        </a:spcBef>
                        <a:spcAft>
                          <a:spcPts val="0"/>
                        </a:spcAft>
                      </a:pPr>
                      <a:r>
                        <a:rPr lang="en-US" sz="1200" b="1" dirty="0">
                          <a:solidFill>
                            <a:schemeClr val="tx1"/>
                          </a:solidFill>
                          <a:effectLst/>
                        </a:rPr>
                        <a:t>Exhibits/Context to be Observed/Assessed:</a:t>
                      </a:r>
                      <a:endParaRPr lang="en-IN" sz="1200" b="1" dirty="0">
                        <a:solidFill>
                          <a:schemeClr val="tx1"/>
                        </a:solidFill>
                        <a:effectLst/>
                      </a:endParaRPr>
                    </a:p>
                    <a:p>
                      <a:pPr marL="67945">
                        <a:spcBef>
                          <a:spcPts val="40"/>
                        </a:spcBef>
                        <a:spcAft>
                          <a:spcPts val="0"/>
                        </a:spcAft>
                      </a:pPr>
                      <a:r>
                        <a:rPr lang="en-US" sz="1200" b="1" dirty="0">
                          <a:solidFill>
                            <a:schemeClr val="tx1"/>
                          </a:solidFill>
                          <a:effectLst/>
                        </a:rPr>
                        <a:t> </a:t>
                      </a:r>
                      <a:endParaRPr lang="en-IN" sz="1200" b="1" dirty="0">
                        <a:solidFill>
                          <a:schemeClr val="tx1"/>
                        </a:solidFill>
                        <a:effectLst/>
                      </a:endParaRPr>
                    </a:p>
                    <a:p>
                      <a:pPr marL="50165">
                        <a:spcAft>
                          <a:spcPts val="0"/>
                        </a:spcAft>
                      </a:pPr>
                      <a:r>
                        <a:rPr lang="en-US" sz="1200" b="1" i="1" dirty="0">
                          <a:solidFill>
                            <a:schemeClr val="tx1"/>
                          </a:solidFill>
                          <a:effectLst/>
                        </a:rPr>
                        <a:t>A.&amp; B. Evidence for appropriate assessment processes including data collection, verification, analysis, decision making</a:t>
                      </a:r>
                      <a:endParaRPr lang="en-IN" sz="1200" b="1" i="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380337406"/>
                  </a:ext>
                </a:extLst>
              </a:tr>
              <a:tr h="596074">
                <a:tc>
                  <a:txBody>
                    <a:bodyPr/>
                    <a:lstStyle/>
                    <a:p>
                      <a:pPr marL="431165" marR="50800" indent="-381000">
                        <a:spcBef>
                          <a:spcPts val="365"/>
                        </a:spcBef>
                        <a:spcAft>
                          <a:spcPts val="0"/>
                        </a:spcAft>
                      </a:pPr>
                      <a:r>
                        <a:rPr lang="en-US" sz="1200" b="1" dirty="0">
                          <a:solidFill>
                            <a:schemeClr val="tx1"/>
                          </a:solidFill>
                          <a:effectLst/>
                        </a:rPr>
                        <a:t>3.2.2. Record the attainment of Course Outcomes of all courses with respect to set attainment levels</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76835" algn="ctr">
                        <a:spcBef>
                          <a:spcPts val="365"/>
                        </a:spcBef>
                        <a:spcAft>
                          <a:spcPts val="0"/>
                        </a:spcAft>
                      </a:pPr>
                      <a:r>
                        <a:rPr lang="en-US" sz="1200" b="1" dirty="0">
                          <a:solidFill>
                            <a:schemeClr val="tx1"/>
                          </a:solidFill>
                          <a:effectLst/>
                        </a:rPr>
                        <a:t>65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Bef>
                          <a:spcPts val="365"/>
                        </a:spcBef>
                        <a:spcAft>
                          <a:spcPts val="0"/>
                        </a:spcAft>
                      </a:pPr>
                      <a:r>
                        <a:rPr lang="en-US" sz="1200" b="1" dirty="0">
                          <a:solidFill>
                            <a:schemeClr val="tx1"/>
                          </a:solidFill>
                          <a:effectLst/>
                        </a:rPr>
                        <a:t>A. Verify the attainment levels as per the benchmark set for all courses (65)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802933"/>
                  </a:ext>
                </a:extLst>
              </a:tr>
              <a:tr h="596074">
                <a:tc gridSpan="3">
                  <a:txBody>
                    <a:bodyPr/>
                    <a:lstStyle/>
                    <a:p>
                      <a:pPr marL="50165">
                        <a:spcBef>
                          <a:spcPts val="390"/>
                        </a:spcBef>
                        <a:spcAft>
                          <a:spcPts val="0"/>
                        </a:spcAft>
                      </a:pPr>
                      <a:r>
                        <a:rPr lang="en-US" sz="1200" b="1" i="0" dirty="0">
                          <a:solidFill>
                            <a:schemeClr val="tx1"/>
                          </a:solidFill>
                          <a:effectLst/>
                        </a:rPr>
                        <a:t>Exhibits/Context to be Observed/Assessed:</a:t>
                      </a:r>
                      <a:endParaRPr lang="en-IN" sz="1200" b="1" i="0" dirty="0">
                        <a:solidFill>
                          <a:schemeClr val="tx1"/>
                        </a:solidFill>
                        <a:effectLst/>
                      </a:endParaRPr>
                    </a:p>
                    <a:p>
                      <a:pPr marL="67945">
                        <a:spcBef>
                          <a:spcPts val="30"/>
                        </a:spcBef>
                        <a:spcAft>
                          <a:spcPts val="0"/>
                        </a:spcAft>
                      </a:pPr>
                      <a:r>
                        <a:rPr lang="en-US" sz="1200" b="1" i="1" dirty="0">
                          <a:solidFill>
                            <a:schemeClr val="tx1"/>
                          </a:solidFill>
                          <a:effectLst/>
                        </a:rPr>
                        <a:t> </a:t>
                      </a:r>
                      <a:endParaRPr lang="en-IN" sz="1200" b="1" i="1" dirty="0">
                        <a:solidFill>
                          <a:schemeClr val="tx1"/>
                        </a:solidFill>
                        <a:effectLst/>
                      </a:endParaRPr>
                    </a:p>
                    <a:p>
                      <a:pPr marL="278765" marR="223520" indent="-228600">
                        <a:spcBef>
                          <a:spcPts val="5"/>
                        </a:spcBef>
                        <a:spcAft>
                          <a:spcPts val="0"/>
                        </a:spcAft>
                      </a:pPr>
                      <a:r>
                        <a:rPr lang="en-US" sz="1200" b="1" i="1" dirty="0">
                          <a:solidFill>
                            <a:schemeClr val="tx1"/>
                          </a:solidFill>
                          <a:effectLst/>
                        </a:rPr>
                        <a:t>A. Methodology to define set levels and its compliance; data collection, verification, analysis and decision making; details for one course per year of study to be verified</a:t>
                      </a:r>
                      <a:endParaRPr lang="en-IN" sz="1200" b="1" i="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82550" marR="76835" algn="ctr">
                        <a:spcBef>
                          <a:spcPts val="365"/>
                        </a:spcBef>
                        <a:spcAft>
                          <a:spcPts val="0"/>
                        </a:spcAft>
                      </a:pP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7945">
                        <a:spcBef>
                          <a:spcPts val="365"/>
                        </a:spcBef>
                        <a:spcAft>
                          <a:spcPts val="0"/>
                        </a:spcAft>
                      </a:pPr>
                      <a:endParaRPr lang="en-IN" sz="1200" b="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7203952"/>
                  </a:ext>
                </a:extLst>
              </a:tr>
            </a:tbl>
          </a:graphicData>
        </a:graphic>
      </p:graphicFrame>
    </p:spTree>
    <p:extLst>
      <p:ext uri="{BB962C8B-B14F-4D97-AF65-F5344CB8AC3E}">
        <p14:creationId xmlns:p14="http://schemas.microsoft.com/office/powerpoint/2010/main" val="35231989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F950872-E2B8-46F6-9D39-AA2111EAD29D}"/>
              </a:ext>
            </a:extLst>
          </p:cNvPr>
          <p:cNvGraphicFramePr>
            <a:graphicFrameLocks noGrp="1"/>
          </p:cNvGraphicFramePr>
          <p:nvPr/>
        </p:nvGraphicFramePr>
        <p:xfrm>
          <a:off x="585216" y="201168"/>
          <a:ext cx="11292839" cy="5278951"/>
        </p:xfrm>
        <a:graphic>
          <a:graphicData uri="http://schemas.openxmlformats.org/drawingml/2006/table">
            <a:tbl>
              <a:tblPr firstRow="1" firstCol="1" lastRow="1" lastCol="1" bandRow="1" bandCol="1">
                <a:tableStyleId>{5C22544A-7EE6-4342-B048-85BDC9FD1C3A}</a:tableStyleId>
              </a:tblPr>
              <a:tblGrid>
                <a:gridCol w="3249910">
                  <a:extLst>
                    <a:ext uri="{9D8B030D-6E8A-4147-A177-3AD203B41FA5}">
                      <a16:colId xmlns:a16="http://schemas.microsoft.com/office/drawing/2014/main" val="2350751719"/>
                    </a:ext>
                  </a:extLst>
                </a:gridCol>
                <a:gridCol w="742644">
                  <a:extLst>
                    <a:ext uri="{9D8B030D-6E8A-4147-A177-3AD203B41FA5}">
                      <a16:colId xmlns:a16="http://schemas.microsoft.com/office/drawing/2014/main" val="2198047086"/>
                    </a:ext>
                  </a:extLst>
                </a:gridCol>
                <a:gridCol w="7300285">
                  <a:extLst>
                    <a:ext uri="{9D8B030D-6E8A-4147-A177-3AD203B41FA5}">
                      <a16:colId xmlns:a16="http://schemas.microsoft.com/office/drawing/2014/main" val="309815516"/>
                    </a:ext>
                  </a:extLst>
                </a:gridCol>
              </a:tblGrid>
              <a:tr h="634747">
                <a:tc>
                  <a:txBody>
                    <a:bodyPr/>
                    <a:lstStyle/>
                    <a:p>
                      <a:pPr marL="50165" marR="76200">
                        <a:spcBef>
                          <a:spcPts val="390"/>
                        </a:spcBef>
                        <a:spcAft>
                          <a:spcPts val="0"/>
                        </a:spcAft>
                      </a:pPr>
                      <a:r>
                        <a:rPr lang="en-US" sz="1200" dirty="0">
                          <a:solidFill>
                            <a:schemeClr val="tx1"/>
                          </a:solidFill>
                          <a:effectLst/>
                        </a:rPr>
                        <a:t>3.3. Attainment of Program </a:t>
                      </a:r>
                      <a:r>
                        <a:rPr lang="en-US" sz="1200" spc="-15" dirty="0">
                          <a:solidFill>
                            <a:schemeClr val="tx1"/>
                          </a:solidFill>
                          <a:effectLst/>
                        </a:rPr>
                        <a:t>Outcomes </a:t>
                      </a:r>
                      <a:r>
                        <a:rPr lang="en-US" sz="1200" dirty="0">
                          <a:solidFill>
                            <a:schemeClr val="tx1"/>
                          </a:solidFill>
                          <a:effectLst/>
                        </a:rPr>
                        <a:t>and Program Specific</a:t>
                      </a:r>
                      <a:r>
                        <a:rPr lang="en-US" sz="1200" spc="285" dirty="0">
                          <a:solidFill>
                            <a:schemeClr val="tx1"/>
                          </a:solidFill>
                          <a:effectLst/>
                        </a:rPr>
                        <a:t> </a:t>
                      </a:r>
                      <a:r>
                        <a:rPr lang="en-US" sz="1200" dirty="0">
                          <a:solidFill>
                            <a:schemeClr val="tx1"/>
                          </a:solidFill>
                          <a:effectLst/>
                        </a:rPr>
                        <a:t>Outcomes</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76835" algn="ctr">
                        <a:spcBef>
                          <a:spcPts val="390"/>
                        </a:spcBef>
                        <a:spcAft>
                          <a:spcPts val="0"/>
                        </a:spcAft>
                      </a:pPr>
                      <a:r>
                        <a:rPr lang="en-US" sz="1200" dirty="0">
                          <a:solidFill>
                            <a:schemeClr val="tx1"/>
                          </a:solidFill>
                          <a:effectLst/>
                        </a:rPr>
                        <a:t>75</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Aft>
                          <a:spcPts val="0"/>
                        </a:spcAft>
                      </a:pPr>
                      <a:r>
                        <a:rPr lang="en-US" sz="1200" dirty="0">
                          <a:solidFill>
                            <a:schemeClr val="tx1"/>
                          </a:solidFill>
                          <a:effectLst/>
                        </a:rPr>
                        <a:t> </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011205"/>
                  </a:ext>
                </a:extLst>
              </a:tr>
              <a:tr h="974597">
                <a:tc>
                  <a:txBody>
                    <a:bodyPr/>
                    <a:lstStyle/>
                    <a:p>
                      <a:pPr marL="393065" marR="76200" indent="-342900">
                        <a:spcBef>
                          <a:spcPts val="365"/>
                        </a:spcBef>
                        <a:spcAft>
                          <a:spcPts val="0"/>
                        </a:spcAft>
                      </a:pPr>
                      <a:r>
                        <a:rPr lang="en-US" sz="1200" b="1" dirty="0">
                          <a:solidFill>
                            <a:schemeClr val="tx1"/>
                          </a:solidFill>
                          <a:effectLst/>
                        </a:rPr>
                        <a:t>3.3.1.Describe assessment tools and processes used for assessing the attainment of each of the POs &amp; PSOs</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76835" algn="ctr">
                        <a:spcBef>
                          <a:spcPts val="365"/>
                        </a:spcBef>
                        <a:spcAft>
                          <a:spcPts val="0"/>
                        </a:spcAft>
                      </a:pPr>
                      <a:r>
                        <a:rPr lang="en-US" sz="1200" b="1" dirty="0">
                          <a:solidFill>
                            <a:schemeClr val="tx1"/>
                          </a:solidFill>
                          <a:effectLst/>
                        </a:rPr>
                        <a:t>10</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250825">
                        <a:spcBef>
                          <a:spcPts val="365"/>
                        </a:spcBef>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List of assessment tools &amp; processes</a:t>
                      </a:r>
                      <a:r>
                        <a:rPr lang="en-US" sz="1200" b="1" spc="290" dirty="0">
                          <a:solidFill>
                            <a:schemeClr val="tx1"/>
                          </a:solidFill>
                          <a:effectLst/>
                        </a:rPr>
                        <a:t> </a:t>
                      </a:r>
                      <a:r>
                        <a:rPr lang="en-US" sz="1200" b="1" spc="-15" dirty="0">
                          <a:solidFill>
                            <a:schemeClr val="tx1"/>
                          </a:solidFill>
                          <a:effectLst/>
                        </a:rPr>
                        <a:t>(5)</a:t>
                      </a:r>
                      <a:endParaRPr lang="en-IN" sz="1200" b="1" spc="-15" dirty="0">
                        <a:solidFill>
                          <a:schemeClr val="tx1"/>
                        </a:solidFill>
                        <a:effectLst/>
                      </a:endParaRPr>
                    </a:p>
                    <a:p>
                      <a:pPr marL="342900" lvl="0" indent="-250825">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The quality/relevance of assessment tools/processes used</a:t>
                      </a:r>
                      <a:r>
                        <a:rPr lang="en-US" sz="1200" b="1" spc="-5" dirty="0">
                          <a:solidFill>
                            <a:schemeClr val="tx1"/>
                          </a:solidFill>
                          <a:effectLst/>
                        </a:rPr>
                        <a:t> </a:t>
                      </a:r>
                      <a:r>
                        <a:rPr lang="en-US" sz="1200" b="1" spc="-15" dirty="0">
                          <a:solidFill>
                            <a:schemeClr val="tx1"/>
                          </a:solidFill>
                          <a:effectLst/>
                        </a:rPr>
                        <a:t>(5)</a:t>
                      </a:r>
                      <a:endParaRPr lang="en-IN" sz="1200" b="1" spc="-15"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089718"/>
                  </a:ext>
                </a:extLst>
              </a:tr>
              <a:tr h="1124712">
                <a:tc gridSpan="3">
                  <a:txBody>
                    <a:bodyPr/>
                    <a:lstStyle/>
                    <a:p>
                      <a:pPr marL="50165">
                        <a:spcBef>
                          <a:spcPts val="375"/>
                        </a:spcBef>
                        <a:spcAft>
                          <a:spcPts val="0"/>
                        </a:spcAft>
                      </a:pPr>
                      <a:r>
                        <a:rPr lang="en-US" sz="1200" b="1" dirty="0">
                          <a:solidFill>
                            <a:schemeClr val="tx1"/>
                          </a:solidFill>
                          <a:effectLst/>
                        </a:rPr>
                        <a:t>Exhibits/Context to be Observed/Assessed:</a:t>
                      </a:r>
                      <a:endParaRPr lang="en-IN" sz="1200" b="1" dirty="0">
                        <a:solidFill>
                          <a:schemeClr val="tx1"/>
                        </a:solidFill>
                        <a:effectLst/>
                      </a:endParaRPr>
                    </a:p>
                    <a:p>
                      <a:pPr marL="67945">
                        <a:spcBef>
                          <a:spcPts val="35"/>
                        </a:spcBef>
                        <a:spcAft>
                          <a:spcPts val="0"/>
                        </a:spcAft>
                      </a:pPr>
                      <a:r>
                        <a:rPr lang="en-US" sz="1200" b="1" dirty="0">
                          <a:solidFill>
                            <a:schemeClr val="tx1"/>
                          </a:solidFill>
                          <a:effectLst/>
                        </a:rPr>
                        <a:t> </a:t>
                      </a:r>
                      <a:endParaRPr lang="en-IN" sz="1200" b="1" dirty="0">
                        <a:solidFill>
                          <a:schemeClr val="tx1"/>
                        </a:solidFill>
                        <a:effectLst/>
                      </a:endParaRPr>
                    </a:p>
                    <a:p>
                      <a:pPr marL="50165" marR="223520">
                        <a:spcAft>
                          <a:spcPts val="0"/>
                        </a:spcAft>
                      </a:pPr>
                      <a:r>
                        <a:rPr lang="en-US" sz="1200" b="1" dirty="0">
                          <a:solidFill>
                            <a:schemeClr val="tx1"/>
                          </a:solidFill>
                          <a:effectLst/>
                        </a:rPr>
                        <a:t>A.&amp;B. Direct and indirect assessment tools &amp; processes ; effective compliance; direct assessment methodology, indirect assessment formats-collection- analysis; decision making based on direct and indirect assessment</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251868083"/>
                  </a:ext>
                </a:extLst>
              </a:tr>
              <a:tr h="859809">
                <a:tc>
                  <a:txBody>
                    <a:bodyPr/>
                    <a:lstStyle/>
                    <a:p>
                      <a:pPr marL="431165" marR="67310" indent="-381000">
                        <a:spcBef>
                          <a:spcPts val="355"/>
                        </a:spcBef>
                        <a:spcAft>
                          <a:spcPts val="0"/>
                        </a:spcAft>
                      </a:pPr>
                      <a:r>
                        <a:rPr lang="en-US" sz="1200" b="1" dirty="0">
                          <a:solidFill>
                            <a:schemeClr val="tx1"/>
                          </a:solidFill>
                          <a:effectLst/>
                        </a:rPr>
                        <a:t>3.3.2. Provide results of evaluation of each PO &amp; PSO</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76835" algn="ctr">
                        <a:spcBef>
                          <a:spcPts val="355"/>
                        </a:spcBef>
                        <a:spcAft>
                          <a:spcPts val="0"/>
                        </a:spcAft>
                      </a:pPr>
                      <a:r>
                        <a:rPr lang="en-US" sz="1200" b="1" dirty="0">
                          <a:solidFill>
                            <a:schemeClr val="tx1"/>
                          </a:solidFill>
                          <a:effectLst/>
                        </a:rPr>
                        <a:t>65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250825">
                        <a:spcBef>
                          <a:spcPts val="355"/>
                        </a:spcBef>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Verification of documents, results and level of attainment of each PO/PSO (50)</a:t>
                      </a:r>
                      <a:endParaRPr lang="en-IN" sz="1200" b="1" spc="-15" dirty="0">
                        <a:solidFill>
                          <a:schemeClr val="tx1"/>
                        </a:solidFill>
                        <a:effectLst/>
                      </a:endParaRPr>
                    </a:p>
                    <a:p>
                      <a:pPr marL="342900" lvl="0" indent="-250825">
                        <a:spcAft>
                          <a:spcPts val="0"/>
                        </a:spcAft>
                        <a:buSzPts val="900"/>
                        <a:buFont typeface="Times New Roman" panose="02020603050405020304" pitchFamily="18" charset="0"/>
                        <a:buAutoNum type="alphaUcPeriod"/>
                        <a:tabLst>
                          <a:tab pos="297180" algn="l"/>
                        </a:tabLst>
                      </a:pPr>
                      <a:r>
                        <a:rPr lang="en-US" sz="1200" b="1" spc="-15" dirty="0">
                          <a:solidFill>
                            <a:schemeClr val="tx1"/>
                          </a:solidFill>
                          <a:effectLst/>
                        </a:rPr>
                        <a:t>Overall levels of attainment</a:t>
                      </a:r>
                      <a:r>
                        <a:rPr lang="en-US" sz="1200" b="1" spc="10" dirty="0">
                          <a:solidFill>
                            <a:schemeClr val="tx1"/>
                          </a:solidFill>
                          <a:effectLst/>
                        </a:rPr>
                        <a:t> </a:t>
                      </a:r>
                      <a:r>
                        <a:rPr lang="en-US" sz="1200" b="1" spc="-15" dirty="0">
                          <a:solidFill>
                            <a:schemeClr val="tx1"/>
                          </a:solidFill>
                          <a:effectLst/>
                        </a:rPr>
                        <a:t>(15)</a:t>
                      </a:r>
                      <a:endParaRPr lang="en-IN" sz="1200" b="1" spc="-15"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0687153"/>
                  </a:ext>
                </a:extLst>
              </a:tr>
              <a:tr h="1051219">
                <a:tc gridSpan="3">
                  <a:txBody>
                    <a:bodyPr/>
                    <a:lstStyle/>
                    <a:p>
                      <a:pPr marL="50165">
                        <a:spcBef>
                          <a:spcPts val="390"/>
                        </a:spcBef>
                        <a:spcAft>
                          <a:spcPts val="0"/>
                        </a:spcAft>
                      </a:pPr>
                      <a:r>
                        <a:rPr lang="en-US" sz="1200" b="1" dirty="0">
                          <a:solidFill>
                            <a:schemeClr val="tx1"/>
                          </a:solidFill>
                          <a:effectLst/>
                        </a:rPr>
                        <a:t>Exhibits/Context to be Observed/Assessed:</a:t>
                      </a:r>
                      <a:endParaRPr lang="en-IN" sz="1200" b="1" dirty="0">
                        <a:solidFill>
                          <a:schemeClr val="tx1"/>
                        </a:solidFill>
                        <a:effectLst/>
                      </a:endParaRPr>
                    </a:p>
                    <a:p>
                      <a:pPr marL="67945">
                        <a:spcBef>
                          <a:spcPts val="30"/>
                        </a:spcBef>
                        <a:spcAft>
                          <a:spcPts val="0"/>
                        </a:spcAft>
                      </a:pPr>
                      <a:r>
                        <a:rPr lang="en-US" sz="1200" b="1" dirty="0">
                          <a:solidFill>
                            <a:schemeClr val="tx1"/>
                          </a:solidFill>
                          <a:effectLst/>
                        </a:rPr>
                        <a:t> </a:t>
                      </a:r>
                      <a:endParaRPr lang="en-IN" sz="1200" b="1" dirty="0">
                        <a:solidFill>
                          <a:schemeClr val="tx1"/>
                        </a:solidFill>
                        <a:effectLst/>
                      </a:endParaRPr>
                    </a:p>
                    <a:p>
                      <a:pPr marL="92075" marR="223520" indent="0">
                        <a:spcBef>
                          <a:spcPts val="5"/>
                        </a:spcBef>
                        <a:spcAft>
                          <a:spcPts val="0"/>
                        </a:spcAft>
                      </a:pPr>
                      <a:r>
                        <a:rPr lang="en-US" sz="1200" b="1" dirty="0">
                          <a:solidFill>
                            <a:schemeClr val="tx1"/>
                          </a:solidFill>
                          <a:effectLst/>
                        </a:rPr>
                        <a:t>A. &amp; B. Appropriate attainment level and documentary evidences; details for POs &amp; PSOs attainment from core courses to be verified. Also atleast two POs &amp; two PSOs attainment levels shall be verified</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014379667"/>
                  </a:ext>
                </a:extLst>
              </a:tr>
              <a:tr h="633867">
                <a:tc>
                  <a:txBody>
                    <a:bodyPr/>
                    <a:lstStyle/>
                    <a:p>
                      <a:pPr marL="50165">
                        <a:spcBef>
                          <a:spcPts val="375"/>
                        </a:spcBef>
                        <a:spcAft>
                          <a:spcPts val="0"/>
                        </a:spcAft>
                      </a:pPr>
                      <a:r>
                        <a:rPr lang="en-US" sz="1200" dirty="0">
                          <a:solidFill>
                            <a:schemeClr val="tx1"/>
                          </a:solidFill>
                          <a:effectLst/>
                        </a:rPr>
                        <a:t>Total</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76835" algn="ctr">
                        <a:spcBef>
                          <a:spcPts val="375"/>
                        </a:spcBef>
                        <a:spcAft>
                          <a:spcPts val="0"/>
                        </a:spcAft>
                      </a:pPr>
                      <a:r>
                        <a:rPr lang="en-US" sz="1200" b="1" dirty="0">
                          <a:solidFill>
                            <a:schemeClr val="tx1"/>
                          </a:solidFill>
                          <a:effectLst/>
                        </a:rPr>
                        <a:t>175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Aft>
                          <a:spcPts val="0"/>
                        </a:spcAft>
                      </a:pPr>
                      <a:r>
                        <a:rPr lang="en-US" sz="1200" dirty="0">
                          <a:solidFill>
                            <a:schemeClr val="tx1"/>
                          </a:solidFill>
                          <a:effectLst/>
                        </a:rPr>
                        <a:t> </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950091"/>
                  </a:ext>
                </a:extLst>
              </a:tr>
            </a:tbl>
          </a:graphicData>
        </a:graphic>
      </p:graphicFrame>
    </p:spTree>
    <p:extLst>
      <p:ext uri="{BB962C8B-B14F-4D97-AF65-F5344CB8AC3E}">
        <p14:creationId xmlns:p14="http://schemas.microsoft.com/office/powerpoint/2010/main" val="17551977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9D7F3F-74DD-4831-A728-4A0678175364}"/>
              </a:ext>
            </a:extLst>
          </p:cNvPr>
          <p:cNvSpPr/>
          <p:nvPr/>
        </p:nvSpPr>
        <p:spPr>
          <a:xfrm>
            <a:off x="0" y="98798"/>
            <a:ext cx="4892040" cy="369332"/>
          </a:xfrm>
          <a:prstGeom prst="rect">
            <a:avLst/>
          </a:prstGeom>
        </p:spPr>
        <p:txBody>
          <a:bodyPr wrap="square">
            <a:spAutoFit/>
          </a:bodyPr>
          <a:lstStyle/>
          <a:p>
            <a:pPr marL="375285">
              <a:spcBef>
                <a:spcPts val="450"/>
              </a:spcBef>
              <a:spcAft>
                <a:spcPts val="0"/>
              </a:spcAft>
            </a:pPr>
            <a:r>
              <a:rPr lang="en-US" b="1" dirty="0">
                <a:latin typeface="+mj-lt"/>
                <a:ea typeface="Times New Roman" panose="02020603050405020304" pitchFamily="18" charset="0"/>
              </a:rPr>
              <a:t>Criterion 7: Continuous Improvement (75)</a:t>
            </a:r>
            <a:endParaRPr lang="en-IN" b="1" dirty="0">
              <a:latin typeface="+mj-lt"/>
              <a:ea typeface="Times New Roman" panose="02020603050405020304" pitchFamily="18" charset="0"/>
            </a:endParaRPr>
          </a:p>
        </p:txBody>
      </p:sp>
      <p:graphicFrame>
        <p:nvGraphicFramePr>
          <p:cNvPr id="5" name="Table 4">
            <a:extLst>
              <a:ext uri="{FF2B5EF4-FFF2-40B4-BE49-F238E27FC236}">
                <a16:creationId xmlns:a16="http://schemas.microsoft.com/office/drawing/2014/main" id="{818C747F-6331-482A-ADBF-5995EF2F9C2C}"/>
              </a:ext>
            </a:extLst>
          </p:cNvPr>
          <p:cNvGraphicFramePr>
            <a:graphicFrameLocks noGrp="1"/>
          </p:cNvGraphicFramePr>
          <p:nvPr/>
        </p:nvGraphicFramePr>
        <p:xfrm>
          <a:off x="431378" y="468130"/>
          <a:ext cx="11519829" cy="5634487"/>
        </p:xfrm>
        <a:graphic>
          <a:graphicData uri="http://schemas.openxmlformats.org/drawingml/2006/table">
            <a:tbl>
              <a:tblPr firstRow="1" firstCol="1" lastRow="1" lastCol="1" bandRow="1" bandCol="1">
                <a:tableStyleId>{5C22544A-7EE6-4342-B048-85BDC9FD1C3A}</a:tableStyleId>
              </a:tblPr>
              <a:tblGrid>
                <a:gridCol w="3201391">
                  <a:extLst>
                    <a:ext uri="{9D8B030D-6E8A-4147-A177-3AD203B41FA5}">
                      <a16:colId xmlns:a16="http://schemas.microsoft.com/office/drawing/2014/main" val="4221941890"/>
                    </a:ext>
                  </a:extLst>
                </a:gridCol>
                <a:gridCol w="754836">
                  <a:extLst>
                    <a:ext uri="{9D8B030D-6E8A-4147-A177-3AD203B41FA5}">
                      <a16:colId xmlns:a16="http://schemas.microsoft.com/office/drawing/2014/main" val="1216786492"/>
                    </a:ext>
                  </a:extLst>
                </a:gridCol>
                <a:gridCol w="7563602">
                  <a:extLst>
                    <a:ext uri="{9D8B030D-6E8A-4147-A177-3AD203B41FA5}">
                      <a16:colId xmlns:a16="http://schemas.microsoft.com/office/drawing/2014/main" val="204200118"/>
                    </a:ext>
                  </a:extLst>
                </a:gridCol>
              </a:tblGrid>
              <a:tr h="290822">
                <a:tc>
                  <a:txBody>
                    <a:bodyPr/>
                    <a:lstStyle/>
                    <a:p>
                      <a:pPr marL="911860" marR="908050" algn="ctr">
                        <a:spcBef>
                          <a:spcPts val="355"/>
                        </a:spcBef>
                        <a:spcAft>
                          <a:spcPts val="0"/>
                        </a:spcAft>
                      </a:pPr>
                      <a:r>
                        <a:rPr lang="en-US" sz="1200" dirty="0">
                          <a:solidFill>
                            <a:schemeClr val="tx1"/>
                          </a:solidFill>
                          <a:effectLst/>
                        </a:rPr>
                        <a:t>Sub Criteria</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455" marR="81280" algn="ctr">
                        <a:spcBef>
                          <a:spcPts val="355"/>
                        </a:spcBef>
                        <a:spcAft>
                          <a:spcPts val="0"/>
                        </a:spcAft>
                      </a:pPr>
                      <a:r>
                        <a:rPr lang="en-US" sz="1200" dirty="0">
                          <a:solidFill>
                            <a:schemeClr val="tx1"/>
                          </a:solidFill>
                          <a:effectLst/>
                        </a:rPr>
                        <a:t>Marks</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416810" marR="2412365" algn="ctr">
                        <a:spcBef>
                          <a:spcPts val="355"/>
                        </a:spcBef>
                        <a:spcAft>
                          <a:spcPts val="0"/>
                        </a:spcAft>
                      </a:pPr>
                      <a:r>
                        <a:rPr lang="en-US" sz="1200" dirty="0">
                          <a:solidFill>
                            <a:schemeClr val="tx1"/>
                          </a:solidFill>
                          <a:effectLst/>
                        </a:rPr>
                        <a:t>Evaluation Guidelines</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5728288"/>
                  </a:ext>
                </a:extLst>
              </a:tr>
              <a:tr h="576072">
                <a:tc>
                  <a:txBody>
                    <a:bodyPr/>
                    <a:lstStyle/>
                    <a:p>
                      <a:pPr marL="287655" indent="-220345">
                        <a:spcAft>
                          <a:spcPts val="0"/>
                        </a:spcAft>
                      </a:pPr>
                      <a:r>
                        <a:rPr lang="en-US" sz="1200" b="1" dirty="0">
                          <a:solidFill>
                            <a:schemeClr val="tx1"/>
                          </a:solidFill>
                          <a:effectLst/>
                        </a:rPr>
                        <a:t>7.1.Actions taken based on the results of evaluation of each of the POs and PSOs</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455" marR="79375" algn="ctr">
                        <a:lnSpc>
                          <a:spcPts val="1340"/>
                        </a:lnSpc>
                        <a:spcAft>
                          <a:spcPts val="0"/>
                        </a:spcAft>
                      </a:pPr>
                      <a:r>
                        <a:rPr lang="en-US" sz="1200" b="1" dirty="0">
                          <a:solidFill>
                            <a:schemeClr val="tx1"/>
                          </a:solidFill>
                          <a:effectLst/>
                        </a:rPr>
                        <a:t>30</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250825">
                        <a:lnSpc>
                          <a:spcPts val="1340"/>
                        </a:lnSpc>
                        <a:spcAft>
                          <a:spcPts val="0"/>
                        </a:spcAft>
                        <a:buSzPts val="1200"/>
                        <a:buFont typeface="Times New Roman" panose="02020603050405020304" pitchFamily="18" charset="0"/>
                        <a:buAutoNum type="alphaUcPeriod"/>
                        <a:tabLst>
                          <a:tab pos="265113" algn="l"/>
                        </a:tabLst>
                      </a:pPr>
                      <a:r>
                        <a:rPr lang="en-US" sz="1200" b="1" spc="-5" dirty="0">
                          <a:solidFill>
                            <a:schemeClr val="tx1"/>
                          </a:solidFill>
                          <a:effectLst/>
                        </a:rPr>
                        <a:t>Documentary evidences of POs and PSOs attainment levels</a:t>
                      </a:r>
                      <a:r>
                        <a:rPr lang="en-US" sz="1200" b="1" spc="295" dirty="0">
                          <a:solidFill>
                            <a:schemeClr val="tx1"/>
                          </a:solidFill>
                          <a:effectLst/>
                        </a:rPr>
                        <a:t> </a:t>
                      </a:r>
                      <a:r>
                        <a:rPr lang="en-US" sz="1200" b="1" spc="-5" dirty="0">
                          <a:solidFill>
                            <a:schemeClr val="tx1"/>
                          </a:solidFill>
                          <a:effectLst/>
                        </a:rPr>
                        <a:t>(15)</a:t>
                      </a:r>
                      <a:endParaRPr lang="en-IN" sz="1200" b="1" spc="-5" dirty="0">
                        <a:solidFill>
                          <a:schemeClr val="tx1"/>
                        </a:solidFill>
                        <a:effectLst/>
                      </a:endParaRPr>
                    </a:p>
                    <a:p>
                      <a:pPr marL="342900" lvl="0" indent="-250825">
                        <a:spcAft>
                          <a:spcPts val="0"/>
                        </a:spcAft>
                        <a:buSzPts val="1200"/>
                        <a:buFont typeface="Times New Roman" panose="02020603050405020304" pitchFamily="18" charset="0"/>
                        <a:buAutoNum type="alphaUcPeriod"/>
                        <a:tabLst>
                          <a:tab pos="265113" algn="l"/>
                        </a:tabLst>
                      </a:pPr>
                      <a:r>
                        <a:rPr lang="en-US" sz="1200" b="1" spc="-5" dirty="0">
                          <a:solidFill>
                            <a:schemeClr val="tx1"/>
                          </a:solidFill>
                          <a:effectLst/>
                        </a:rPr>
                        <a:t>Identification of gaps/shortfalls</a:t>
                      </a:r>
                      <a:r>
                        <a:rPr lang="en-US" sz="1200" b="1" spc="5" dirty="0">
                          <a:solidFill>
                            <a:schemeClr val="tx1"/>
                          </a:solidFill>
                          <a:effectLst/>
                        </a:rPr>
                        <a:t> </a:t>
                      </a:r>
                      <a:r>
                        <a:rPr lang="en-US" sz="1200" b="1" spc="-5" dirty="0">
                          <a:solidFill>
                            <a:schemeClr val="tx1"/>
                          </a:solidFill>
                          <a:effectLst/>
                        </a:rPr>
                        <a:t>(05)</a:t>
                      </a:r>
                      <a:endParaRPr lang="en-IN" sz="1200" b="1" spc="-5" dirty="0">
                        <a:solidFill>
                          <a:schemeClr val="tx1"/>
                        </a:solidFill>
                        <a:effectLst/>
                      </a:endParaRPr>
                    </a:p>
                    <a:p>
                      <a:pPr marL="342900" lvl="0" indent="-250825">
                        <a:spcAft>
                          <a:spcPts val="0"/>
                        </a:spcAft>
                        <a:buSzPts val="1200"/>
                        <a:buFont typeface="Times New Roman" panose="02020603050405020304" pitchFamily="18" charset="0"/>
                        <a:buAutoNum type="alphaUcPeriod"/>
                        <a:tabLst>
                          <a:tab pos="265113" algn="l"/>
                        </a:tabLst>
                      </a:pPr>
                      <a:r>
                        <a:rPr lang="en-US" sz="1200" b="1" spc="-5" dirty="0">
                          <a:solidFill>
                            <a:schemeClr val="tx1"/>
                          </a:solidFill>
                          <a:effectLst/>
                        </a:rPr>
                        <a:t>Plan of action to bridge the gap and its Implementation</a:t>
                      </a:r>
                      <a:r>
                        <a:rPr lang="en-US" sz="1200" b="1" spc="285" dirty="0">
                          <a:solidFill>
                            <a:schemeClr val="tx1"/>
                          </a:solidFill>
                          <a:effectLst/>
                        </a:rPr>
                        <a:t> </a:t>
                      </a:r>
                      <a:r>
                        <a:rPr lang="en-US" sz="1200" b="1" spc="-5" dirty="0">
                          <a:solidFill>
                            <a:schemeClr val="tx1"/>
                          </a:solidFill>
                          <a:effectLst/>
                        </a:rPr>
                        <a:t>(10)</a:t>
                      </a:r>
                      <a:endParaRPr lang="en-IN" sz="1200" b="1" spc="-5"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915871"/>
                  </a:ext>
                </a:extLst>
              </a:tr>
              <a:tr h="452629">
                <a:tc gridSpan="3">
                  <a:txBody>
                    <a:bodyPr/>
                    <a:lstStyle/>
                    <a:p>
                      <a:pPr marL="67945">
                        <a:lnSpc>
                          <a:spcPts val="1365"/>
                        </a:lnSpc>
                        <a:spcAft>
                          <a:spcPts val="0"/>
                        </a:spcAft>
                      </a:pPr>
                      <a:r>
                        <a:rPr lang="en-US" sz="1200" b="1" dirty="0">
                          <a:solidFill>
                            <a:schemeClr val="tx1"/>
                          </a:solidFill>
                          <a:effectLst/>
                        </a:rPr>
                        <a:t>Exhibits/Context to be Observed/Assessed: </a:t>
                      </a:r>
                      <a:endParaRPr lang="en-IN" sz="1200" b="1" dirty="0">
                        <a:solidFill>
                          <a:schemeClr val="tx1"/>
                        </a:solidFill>
                        <a:effectLst/>
                      </a:endParaRPr>
                    </a:p>
                    <a:p>
                      <a:pPr marL="342900" lvl="0" indent="-250825">
                        <a:lnSpc>
                          <a:spcPts val="1395"/>
                        </a:lnSpc>
                        <a:spcAft>
                          <a:spcPts val="0"/>
                        </a:spcAft>
                        <a:buSzPts val="1200"/>
                        <a:buFont typeface="Symbol" panose="05050102010706020507" pitchFamily="18" charset="2"/>
                        <a:buChar char=""/>
                        <a:tabLst>
                          <a:tab pos="286385" algn="l"/>
                          <a:tab pos="287020" algn="l"/>
                        </a:tabLst>
                      </a:pPr>
                      <a:r>
                        <a:rPr lang="en-US" sz="1200" b="1" i="1" dirty="0">
                          <a:solidFill>
                            <a:schemeClr val="tx1"/>
                          </a:solidFill>
                          <a:effectLst/>
                        </a:rPr>
                        <a:t>Documentary evidence in respect of each of the</a:t>
                      </a:r>
                      <a:r>
                        <a:rPr lang="en-US" sz="1200" b="1" i="1" spc="10" dirty="0">
                          <a:solidFill>
                            <a:schemeClr val="tx1"/>
                          </a:solidFill>
                          <a:effectLst/>
                        </a:rPr>
                        <a:t> </a:t>
                      </a:r>
                      <a:r>
                        <a:rPr lang="en-US" sz="1200" b="1" i="1" dirty="0">
                          <a:solidFill>
                            <a:schemeClr val="tx1"/>
                          </a:solidFill>
                          <a:effectLst/>
                        </a:rPr>
                        <a:t>Pos</a:t>
                      </a:r>
                      <a:endParaRPr lang="en-IN" sz="1200" b="1" i="1" dirty="0">
                        <a:solidFill>
                          <a:schemeClr val="tx1"/>
                        </a:solidFill>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160053906"/>
                  </a:ext>
                </a:extLst>
              </a:tr>
              <a:tr h="508111">
                <a:tc>
                  <a:txBody>
                    <a:bodyPr/>
                    <a:lstStyle/>
                    <a:p>
                      <a:pPr marL="373380" indent="-305435">
                        <a:spcAft>
                          <a:spcPts val="0"/>
                        </a:spcAft>
                      </a:pPr>
                      <a:r>
                        <a:rPr lang="en-US" sz="1200" b="1" dirty="0">
                          <a:solidFill>
                            <a:schemeClr val="tx1"/>
                          </a:solidFill>
                          <a:effectLst/>
                        </a:rPr>
                        <a:t>7.2 Academic Audit and actions taken during the period of Assessment</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455" marR="79375" algn="ctr">
                        <a:lnSpc>
                          <a:spcPts val="1340"/>
                        </a:lnSpc>
                        <a:spcAft>
                          <a:spcPts val="0"/>
                        </a:spcAft>
                      </a:pPr>
                      <a:r>
                        <a:rPr lang="en-US" sz="1200" b="1" dirty="0">
                          <a:solidFill>
                            <a:schemeClr val="tx1"/>
                          </a:solidFill>
                          <a:effectLst/>
                        </a:rPr>
                        <a:t>15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7180" marR="63500" indent="-228600">
                        <a:spcAft>
                          <a:spcPts val="0"/>
                        </a:spcAft>
                      </a:pPr>
                      <a:r>
                        <a:rPr lang="en-US" sz="1200" b="1" dirty="0">
                          <a:solidFill>
                            <a:schemeClr val="tx1"/>
                          </a:solidFill>
                          <a:effectLst/>
                        </a:rPr>
                        <a:t>A. Assessment shall be based on conduct and actions taken in relation to continuous improvement (15)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5659775"/>
                  </a:ext>
                </a:extLst>
              </a:tr>
              <a:tr h="669274">
                <a:tc gridSpan="3">
                  <a:txBody>
                    <a:bodyPr/>
                    <a:lstStyle/>
                    <a:p>
                      <a:pPr marL="67945">
                        <a:lnSpc>
                          <a:spcPts val="1365"/>
                        </a:lnSpc>
                        <a:spcAft>
                          <a:spcPts val="0"/>
                        </a:spcAft>
                      </a:pPr>
                      <a:r>
                        <a:rPr lang="en-US" sz="1200" b="1" i="0" dirty="0">
                          <a:solidFill>
                            <a:schemeClr val="tx1"/>
                          </a:solidFill>
                          <a:effectLst/>
                        </a:rPr>
                        <a:t>Exhibits/Context to be Observed/Assessed:</a:t>
                      </a:r>
                      <a:endParaRPr lang="en-IN" sz="1200" b="1" i="0" dirty="0">
                        <a:solidFill>
                          <a:schemeClr val="tx1"/>
                        </a:solidFill>
                        <a:effectLst/>
                      </a:endParaRPr>
                    </a:p>
                    <a:p>
                      <a:pPr marL="67945">
                        <a:spcBef>
                          <a:spcPts val="325"/>
                        </a:spcBef>
                        <a:spcAft>
                          <a:spcPts val="0"/>
                        </a:spcAft>
                      </a:pPr>
                      <a:r>
                        <a:rPr lang="en-US" sz="1200" b="1" i="1" dirty="0">
                          <a:solidFill>
                            <a:schemeClr val="tx1"/>
                          </a:solidFill>
                          <a:effectLst/>
                        </a:rPr>
                        <a:t>A. Academic Audit assessment criteria, frequency, conduct mechanism, action plan based on audit, implementation and effectiveness</a:t>
                      </a:r>
                      <a:endParaRPr lang="en-IN" sz="1200" b="1" i="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722277647"/>
                  </a:ext>
                </a:extLst>
              </a:tr>
              <a:tr h="1052741">
                <a:tc>
                  <a:txBody>
                    <a:bodyPr/>
                    <a:lstStyle/>
                    <a:p>
                      <a:pPr marL="67945">
                        <a:lnSpc>
                          <a:spcPts val="1340"/>
                        </a:lnSpc>
                        <a:spcAft>
                          <a:spcPts val="0"/>
                        </a:spcAft>
                      </a:pPr>
                      <a:r>
                        <a:rPr lang="en-US" sz="1200" b="1" dirty="0">
                          <a:solidFill>
                            <a:schemeClr val="tx1"/>
                          </a:solidFill>
                          <a:effectLst/>
                        </a:rPr>
                        <a:t>7.3. Improvement in Placement,</a:t>
                      </a:r>
                      <a:endParaRPr lang="en-IN" sz="1200" b="1" dirty="0">
                        <a:solidFill>
                          <a:schemeClr val="tx1"/>
                        </a:solidFill>
                        <a:effectLst/>
                      </a:endParaRPr>
                    </a:p>
                    <a:p>
                      <a:pPr marL="297180">
                        <a:spcAft>
                          <a:spcPts val="0"/>
                        </a:spcAft>
                      </a:pPr>
                      <a:r>
                        <a:rPr lang="en-US" sz="1200" b="1" dirty="0">
                          <a:solidFill>
                            <a:schemeClr val="tx1"/>
                          </a:solidFill>
                          <a:effectLst/>
                        </a:rPr>
                        <a:t>Higher Studies and Entrepreneurship</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455" marR="79375" algn="ctr">
                        <a:lnSpc>
                          <a:spcPts val="1340"/>
                        </a:lnSpc>
                        <a:spcAft>
                          <a:spcPts val="0"/>
                        </a:spcAft>
                      </a:pPr>
                      <a:r>
                        <a:rPr lang="en-US" sz="1200" b="1" dirty="0">
                          <a:solidFill>
                            <a:schemeClr val="tx1"/>
                          </a:solidFill>
                          <a:effectLst/>
                        </a:rPr>
                        <a:t>10</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nSpc>
                          <a:spcPts val="1340"/>
                        </a:lnSpc>
                        <a:spcAft>
                          <a:spcPts val="0"/>
                        </a:spcAft>
                      </a:pPr>
                      <a:r>
                        <a:rPr lang="en-US" sz="1200" b="1" dirty="0">
                          <a:solidFill>
                            <a:schemeClr val="tx1"/>
                          </a:solidFill>
                          <a:effectLst/>
                        </a:rPr>
                        <a:t>Assessment is based on improvement in: (Refer placement index 4.5)</a:t>
                      </a:r>
                      <a:endParaRPr lang="en-IN" sz="1200" b="1" dirty="0">
                        <a:solidFill>
                          <a:schemeClr val="tx1"/>
                        </a:solidFill>
                        <a:effectLst/>
                      </a:endParaRPr>
                    </a:p>
                    <a:p>
                      <a:pPr marL="342900" lvl="0" indent="-250825">
                        <a:spcAft>
                          <a:spcPts val="0"/>
                        </a:spcAft>
                        <a:buSzPts val="1200"/>
                        <a:buFont typeface="Times New Roman" panose="02020603050405020304" pitchFamily="18" charset="0"/>
                        <a:buAutoNum type="alphaUcPeriod"/>
                        <a:tabLst>
                          <a:tab pos="297815" algn="l"/>
                        </a:tabLst>
                      </a:pPr>
                      <a:r>
                        <a:rPr lang="en-US" sz="1200" b="1" spc="-5" dirty="0">
                          <a:solidFill>
                            <a:schemeClr val="tx1"/>
                          </a:solidFill>
                          <a:effectLst/>
                        </a:rPr>
                        <a:t>Improvement in Placement numbers, quality, core hiring industry and pay packages</a:t>
                      </a:r>
                      <a:r>
                        <a:rPr lang="en-US" sz="1200" b="1" spc="-75" dirty="0">
                          <a:solidFill>
                            <a:schemeClr val="tx1"/>
                          </a:solidFill>
                          <a:effectLst/>
                        </a:rPr>
                        <a:t> </a:t>
                      </a:r>
                      <a:r>
                        <a:rPr lang="en-US" sz="1200" b="1" spc="-5" dirty="0">
                          <a:solidFill>
                            <a:schemeClr val="tx1"/>
                          </a:solidFill>
                          <a:effectLst/>
                        </a:rPr>
                        <a:t>(5)</a:t>
                      </a:r>
                      <a:endParaRPr lang="en-IN" sz="1200" b="1" spc="-5" dirty="0">
                        <a:solidFill>
                          <a:schemeClr val="tx1"/>
                        </a:solidFill>
                        <a:effectLst/>
                      </a:endParaRPr>
                    </a:p>
                    <a:p>
                      <a:pPr marL="342900" lvl="0" indent="-250825">
                        <a:spcAft>
                          <a:spcPts val="0"/>
                        </a:spcAft>
                        <a:buSzPts val="1200"/>
                        <a:buFont typeface="Times New Roman" panose="02020603050405020304" pitchFamily="18" charset="0"/>
                        <a:buAutoNum type="alphaUcPeriod"/>
                        <a:tabLst>
                          <a:tab pos="297815" algn="l"/>
                        </a:tabLst>
                      </a:pPr>
                      <a:r>
                        <a:rPr lang="en-US" sz="1200" b="1" spc="-5" dirty="0">
                          <a:solidFill>
                            <a:schemeClr val="tx1"/>
                          </a:solidFill>
                          <a:effectLst/>
                        </a:rPr>
                        <a:t>Improvement in Higher Studies admissions for pursuing PhD. in premier</a:t>
                      </a:r>
                      <a:r>
                        <a:rPr lang="en-US" sz="1200" b="1" spc="-70" dirty="0">
                          <a:solidFill>
                            <a:schemeClr val="tx1"/>
                          </a:solidFill>
                          <a:effectLst/>
                        </a:rPr>
                        <a:t> </a:t>
                      </a:r>
                      <a:r>
                        <a:rPr lang="en-US" sz="1200" b="1" spc="-5" dirty="0">
                          <a:solidFill>
                            <a:schemeClr val="tx1"/>
                          </a:solidFill>
                          <a:effectLst/>
                        </a:rPr>
                        <a:t>institutions(3)</a:t>
                      </a:r>
                      <a:endParaRPr lang="en-IN" sz="1200" b="1" spc="-5" dirty="0">
                        <a:solidFill>
                          <a:schemeClr val="tx1"/>
                        </a:solidFill>
                        <a:effectLst/>
                      </a:endParaRPr>
                    </a:p>
                    <a:p>
                      <a:pPr marL="342900" lvl="0" indent="-250825">
                        <a:spcAft>
                          <a:spcPts val="0"/>
                        </a:spcAft>
                        <a:buSzPts val="1200"/>
                        <a:buFont typeface="Times New Roman" panose="02020603050405020304" pitchFamily="18" charset="0"/>
                        <a:buAutoNum type="alphaUcPeriod"/>
                        <a:tabLst>
                          <a:tab pos="297815" algn="l"/>
                        </a:tabLst>
                      </a:pPr>
                      <a:r>
                        <a:rPr lang="en-US" sz="1200" b="1" spc="-5" dirty="0">
                          <a:solidFill>
                            <a:schemeClr val="tx1"/>
                          </a:solidFill>
                          <a:effectLst/>
                        </a:rPr>
                        <a:t>Improvement in number of Entrepreneurs</a:t>
                      </a:r>
                      <a:r>
                        <a:rPr lang="en-US" sz="1200" b="1" spc="-10" dirty="0">
                          <a:solidFill>
                            <a:schemeClr val="tx1"/>
                          </a:solidFill>
                          <a:effectLst/>
                        </a:rPr>
                        <a:t> </a:t>
                      </a:r>
                      <a:r>
                        <a:rPr lang="en-US" sz="1200" b="1" spc="-5" dirty="0">
                          <a:solidFill>
                            <a:schemeClr val="tx1"/>
                          </a:solidFill>
                          <a:effectLst/>
                        </a:rPr>
                        <a:t>(2)</a:t>
                      </a:r>
                      <a:endParaRPr lang="en-IN" sz="1200" b="1" spc="-5" dirty="0">
                        <a:solidFill>
                          <a:schemeClr val="tx1"/>
                        </a:solidFill>
                        <a:effectLst/>
                      </a:endParaRPr>
                    </a:p>
                    <a:p>
                      <a:pPr marL="106680">
                        <a:lnSpc>
                          <a:spcPts val="1320"/>
                        </a:lnSpc>
                        <a:spcAft>
                          <a:spcPts val="0"/>
                        </a:spcAft>
                      </a:pPr>
                      <a:r>
                        <a:rPr lang="en-US" sz="1200" b="1" dirty="0">
                          <a:solidFill>
                            <a:schemeClr val="tx1"/>
                          </a:solidFill>
                          <a:effectLst/>
                        </a:rPr>
                        <a:t>(Marks to be given proportionately considering nos. in the base year CAYm3)</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8234933"/>
                  </a:ext>
                </a:extLst>
              </a:tr>
              <a:tr h="497831">
                <a:tc gridSpan="3">
                  <a:txBody>
                    <a:bodyPr/>
                    <a:lstStyle/>
                    <a:p>
                      <a:pPr marL="67945">
                        <a:lnSpc>
                          <a:spcPts val="1365"/>
                        </a:lnSpc>
                        <a:spcAft>
                          <a:spcPts val="0"/>
                        </a:spcAft>
                      </a:pPr>
                      <a:r>
                        <a:rPr lang="en-US" sz="1200" b="1" dirty="0">
                          <a:solidFill>
                            <a:schemeClr val="tx1"/>
                          </a:solidFill>
                          <a:effectLst/>
                        </a:rPr>
                        <a:t>Exhibits/Context to be Observed/Assessed:</a:t>
                      </a:r>
                      <a:endParaRPr lang="en-IN" sz="1200" b="1" dirty="0">
                        <a:solidFill>
                          <a:schemeClr val="tx1"/>
                        </a:solidFill>
                        <a:effectLst/>
                      </a:endParaRPr>
                    </a:p>
                    <a:p>
                      <a:pPr marL="67945">
                        <a:spcBef>
                          <a:spcPts val="325"/>
                        </a:spcBef>
                        <a:spcAft>
                          <a:spcPts val="0"/>
                        </a:spcAft>
                      </a:pPr>
                      <a:r>
                        <a:rPr lang="en-US" sz="1200" b="1" i="1" dirty="0">
                          <a:solidFill>
                            <a:schemeClr val="tx1"/>
                          </a:solidFill>
                          <a:effectLst/>
                        </a:rPr>
                        <a:t>A. B. &amp; C. Nos. in each year of the assessment; improvement considering CAYm3 as a base year</a:t>
                      </a:r>
                      <a:endParaRPr lang="en-IN" sz="1200" b="1" i="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706167000"/>
                  </a:ext>
                </a:extLst>
              </a:tr>
              <a:tr h="644651">
                <a:tc>
                  <a:txBody>
                    <a:bodyPr/>
                    <a:lstStyle/>
                    <a:p>
                      <a:pPr marL="335280" marR="307975" indent="-267335">
                        <a:spcAft>
                          <a:spcPts val="0"/>
                        </a:spcAft>
                      </a:pPr>
                      <a:r>
                        <a:rPr lang="en-US" sz="1200" b="1" dirty="0">
                          <a:solidFill>
                            <a:schemeClr val="tx1"/>
                          </a:solidFill>
                          <a:effectLst/>
                        </a:rPr>
                        <a:t>7.4. Improvement in the quality of students admitted to the program</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455" marR="79375" algn="ctr">
                        <a:lnSpc>
                          <a:spcPts val="1350"/>
                        </a:lnSpc>
                        <a:spcAft>
                          <a:spcPts val="0"/>
                        </a:spcAft>
                      </a:pPr>
                      <a:r>
                        <a:rPr lang="en-US" sz="1200" b="1" dirty="0">
                          <a:solidFill>
                            <a:schemeClr val="tx1"/>
                          </a:solidFill>
                          <a:effectLst/>
                        </a:rPr>
                        <a:t>20</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7180" marR="278765" indent="-228600" algn="just">
                        <a:spcAft>
                          <a:spcPts val="0"/>
                        </a:spcAft>
                      </a:pPr>
                      <a:r>
                        <a:rPr lang="en-US" sz="1200" b="1" dirty="0">
                          <a:solidFill>
                            <a:schemeClr val="tx1"/>
                          </a:solidFill>
                          <a:effectLst/>
                        </a:rPr>
                        <a:t>A. Assessment is based on improvement in terms of ranks/score in qualifying state level/national level entrances tests, percentage Physics, Chemistry and Mathematics marks in 12th Standard and percentage marks of the lateral entry students</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4367923"/>
                  </a:ext>
                </a:extLst>
              </a:tr>
              <a:tr h="702850">
                <a:tc gridSpan="3">
                  <a:txBody>
                    <a:bodyPr/>
                    <a:lstStyle/>
                    <a:p>
                      <a:pPr marL="67945">
                        <a:lnSpc>
                          <a:spcPts val="1375"/>
                        </a:lnSpc>
                        <a:spcAft>
                          <a:spcPts val="0"/>
                        </a:spcAft>
                      </a:pPr>
                      <a:r>
                        <a:rPr lang="en-US" sz="1200" b="1" dirty="0">
                          <a:solidFill>
                            <a:schemeClr val="tx1"/>
                          </a:solidFill>
                          <a:effectLst/>
                        </a:rPr>
                        <a:t>Exhibits/Context to be Observed/Assessed:</a:t>
                      </a:r>
                      <a:endParaRPr lang="en-IN" sz="1200" b="1" dirty="0">
                        <a:solidFill>
                          <a:schemeClr val="tx1"/>
                        </a:solidFill>
                        <a:effectLst/>
                      </a:endParaRPr>
                    </a:p>
                    <a:p>
                      <a:pPr marL="297180" marR="157480" indent="-229235">
                        <a:lnSpc>
                          <a:spcPts val="1350"/>
                        </a:lnSpc>
                        <a:spcBef>
                          <a:spcPts val="540"/>
                        </a:spcBef>
                        <a:spcAft>
                          <a:spcPts val="0"/>
                        </a:spcAft>
                      </a:pPr>
                      <a:r>
                        <a:rPr lang="en-US" sz="1200" b="1" i="1" dirty="0">
                          <a:solidFill>
                            <a:schemeClr val="tx1"/>
                          </a:solidFill>
                          <a:effectLst/>
                        </a:rPr>
                        <a:t>A. Documentary evidence – list of students admitted; admission authority guidelines; ranks/scores; comparative status considering CAYm3 as a base year</a:t>
                      </a:r>
                      <a:endParaRPr lang="en-IN" sz="1200" b="1" i="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871904403"/>
                  </a:ext>
                </a:extLst>
              </a:tr>
              <a:tr h="239506">
                <a:tc>
                  <a:txBody>
                    <a:bodyPr/>
                    <a:lstStyle/>
                    <a:p>
                      <a:pPr marL="67945">
                        <a:lnSpc>
                          <a:spcPts val="1375"/>
                        </a:lnSpc>
                        <a:spcAft>
                          <a:spcPts val="0"/>
                        </a:spcAft>
                      </a:pPr>
                      <a:r>
                        <a:rPr lang="en-US" sz="1200" dirty="0">
                          <a:solidFill>
                            <a:schemeClr val="tx1"/>
                          </a:solidFill>
                          <a:effectLst/>
                        </a:rPr>
                        <a:t>Total:</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4455" marR="79375" algn="ctr">
                        <a:lnSpc>
                          <a:spcPts val="1375"/>
                        </a:lnSpc>
                        <a:spcAft>
                          <a:spcPts val="0"/>
                        </a:spcAft>
                      </a:pPr>
                      <a:r>
                        <a:rPr lang="en-US" sz="1200" dirty="0">
                          <a:solidFill>
                            <a:schemeClr val="tx1"/>
                          </a:solidFill>
                          <a:effectLst/>
                        </a:rPr>
                        <a:t>75</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Aft>
                          <a:spcPts val="0"/>
                        </a:spcAft>
                      </a:pPr>
                      <a:r>
                        <a:rPr lang="en-US" sz="1200" dirty="0">
                          <a:solidFill>
                            <a:schemeClr val="tx1"/>
                          </a:solidFill>
                          <a:effectLst/>
                        </a:rPr>
                        <a:t> </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900939"/>
                  </a:ext>
                </a:extLst>
              </a:tr>
            </a:tbl>
          </a:graphicData>
        </a:graphic>
      </p:graphicFrame>
    </p:spTree>
    <p:extLst>
      <p:ext uri="{BB962C8B-B14F-4D97-AF65-F5344CB8AC3E}">
        <p14:creationId xmlns:p14="http://schemas.microsoft.com/office/powerpoint/2010/main" val="34170857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D3C51D-E865-4BBF-88AF-B2C32A6B7EFE}"/>
              </a:ext>
            </a:extLst>
          </p:cNvPr>
          <p:cNvSpPr/>
          <p:nvPr/>
        </p:nvSpPr>
        <p:spPr>
          <a:xfrm>
            <a:off x="356670" y="86360"/>
            <a:ext cx="3527184" cy="369332"/>
          </a:xfrm>
          <a:prstGeom prst="rect">
            <a:avLst/>
          </a:prstGeom>
        </p:spPr>
        <p:txBody>
          <a:bodyPr wrap="none">
            <a:spAutoFit/>
          </a:bodyPr>
          <a:lstStyle/>
          <a:p>
            <a:r>
              <a:rPr lang="en-US" b="1" dirty="0">
                <a:latin typeface="+mj-lt"/>
                <a:ea typeface="Times New Roman" panose="02020603050405020304" pitchFamily="18" charset="0"/>
              </a:rPr>
              <a:t>Criterion 8: First Year Academics (50)</a:t>
            </a:r>
            <a:endParaRPr lang="en-IN" b="1" dirty="0">
              <a:latin typeface="+mj-lt"/>
            </a:endParaRPr>
          </a:p>
        </p:txBody>
      </p:sp>
      <p:graphicFrame>
        <p:nvGraphicFramePr>
          <p:cNvPr id="5" name="Table 4">
            <a:extLst>
              <a:ext uri="{FF2B5EF4-FFF2-40B4-BE49-F238E27FC236}">
                <a16:creationId xmlns:a16="http://schemas.microsoft.com/office/drawing/2014/main" id="{465D2814-A246-4EA5-BA06-DC417FD3C9CC}"/>
              </a:ext>
            </a:extLst>
          </p:cNvPr>
          <p:cNvGraphicFramePr>
            <a:graphicFrameLocks noGrp="1"/>
          </p:cNvGraphicFramePr>
          <p:nvPr/>
        </p:nvGraphicFramePr>
        <p:xfrm>
          <a:off x="356670" y="455692"/>
          <a:ext cx="11649401" cy="6257790"/>
        </p:xfrm>
        <a:graphic>
          <a:graphicData uri="http://schemas.openxmlformats.org/drawingml/2006/table">
            <a:tbl>
              <a:tblPr firstRow="1" firstCol="1" lastRow="1" lastCol="1" bandRow="1" bandCol="1">
                <a:tableStyleId>{5C22544A-7EE6-4342-B048-85BDC9FD1C3A}</a:tableStyleId>
              </a:tblPr>
              <a:tblGrid>
                <a:gridCol w="3211769">
                  <a:extLst>
                    <a:ext uri="{9D8B030D-6E8A-4147-A177-3AD203B41FA5}">
                      <a16:colId xmlns:a16="http://schemas.microsoft.com/office/drawing/2014/main" val="3319910448"/>
                    </a:ext>
                  </a:extLst>
                </a:gridCol>
                <a:gridCol w="789463">
                  <a:extLst>
                    <a:ext uri="{9D8B030D-6E8A-4147-A177-3AD203B41FA5}">
                      <a16:colId xmlns:a16="http://schemas.microsoft.com/office/drawing/2014/main" val="2943148229"/>
                    </a:ext>
                  </a:extLst>
                </a:gridCol>
                <a:gridCol w="7648169">
                  <a:extLst>
                    <a:ext uri="{9D8B030D-6E8A-4147-A177-3AD203B41FA5}">
                      <a16:colId xmlns:a16="http://schemas.microsoft.com/office/drawing/2014/main" val="3246953468"/>
                    </a:ext>
                  </a:extLst>
                </a:gridCol>
              </a:tblGrid>
              <a:tr h="356811">
                <a:tc>
                  <a:txBody>
                    <a:bodyPr/>
                    <a:lstStyle/>
                    <a:p>
                      <a:pPr marL="67945" algn="ctr">
                        <a:spcBef>
                          <a:spcPts val="700"/>
                        </a:spcBef>
                        <a:spcAft>
                          <a:spcPts val="0"/>
                        </a:spcAft>
                      </a:pPr>
                      <a:r>
                        <a:rPr lang="en-US" sz="1200" dirty="0">
                          <a:solidFill>
                            <a:schemeClr val="tx1"/>
                          </a:solidFill>
                          <a:effectLst/>
                        </a:rPr>
                        <a:t>Sub Criteria</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ctr">
                        <a:spcBef>
                          <a:spcPts val="700"/>
                        </a:spcBef>
                        <a:spcAft>
                          <a:spcPts val="0"/>
                        </a:spcAft>
                      </a:pPr>
                      <a:r>
                        <a:rPr lang="en-US" sz="1200" dirty="0">
                          <a:solidFill>
                            <a:schemeClr val="tx1"/>
                          </a:solidFill>
                          <a:effectLst/>
                        </a:rPr>
                        <a:t>Marks</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401445" algn="ctr">
                        <a:spcBef>
                          <a:spcPts val="5"/>
                        </a:spcBef>
                        <a:spcAft>
                          <a:spcPts val="0"/>
                        </a:spcAft>
                      </a:pPr>
                      <a:r>
                        <a:rPr lang="en-US" sz="1200" dirty="0">
                          <a:solidFill>
                            <a:schemeClr val="tx1"/>
                          </a:solidFill>
                          <a:effectLst/>
                        </a:rPr>
                        <a:t>Evaluation Guidelines</a:t>
                      </a:r>
                      <a:endParaRPr lang="en-IN" sz="12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2091385"/>
                  </a:ext>
                </a:extLst>
              </a:tr>
              <a:tr h="702107">
                <a:tc>
                  <a:txBody>
                    <a:bodyPr/>
                    <a:lstStyle/>
                    <a:p>
                      <a:pPr marL="67945">
                        <a:spcBef>
                          <a:spcPts val="10"/>
                        </a:spcBef>
                        <a:spcAft>
                          <a:spcPts val="0"/>
                        </a:spcAft>
                      </a:pPr>
                      <a:r>
                        <a:rPr lang="en-US" sz="1200" b="1" dirty="0">
                          <a:solidFill>
                            <a:schemeClr val="tx1"/>
                          </a:solidFill>
                          <a:effectLst/>
                        </a:rPr>
                        <a:t> </a:t>
                      </a:r>
                      <a:endParaRPr lang="en-IN" sz="1200" b="1" dirty="0">
                        <a:solidFill>
                          <a:schemeClr val="tx1"/>
                        </a:solidFill>
                        <a:effectLst/>
                      </a:endParaRPr>
                    </a:p>
                    <a:p>
                      <a:pPr marL="335280" marR="101600" indent="-267335">
                        <a:spcAft>
                          <a:spcPts val="0"/>
                        </a:spcAft>
                      </a:pPr>
                      <a:r>
                        <a:rPr lang="en-US" sz="1200" b="1" dirty="0">
                          <a:solidFill>
                            <a:schemeClr val="tx1"/>
                          </a:solidFill>
                          <a:effectLst/>
                        </a:rPr>
                        <a:t>8.1. First Year Student- Faculty Ratio (FYSFR)</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ctr">
                        <a:spcAft>
                          <a:spcPts val="0"/>
                        </a:spcAft>
                      </a:pPr>
                      <a:r>
                        <a:rPr lang="en-US" sz="1200" b="1" dirty="0">
                          <a:solidFill>
                            <a:schemeClr val="tx1"/>
                          </a:solidFill>
                          <a:effectLst/>
                        </a:rPr>
                        <a:t> </a:t>
                      </a:r>
                      <a:endParaRPr lang="en-IN" sz="1200" b="1" dirty="0">
                        <a:solidFill>
                          <a:schemeClr val="tx1"/>
                        </a:solidFill>
                        <a:effectLst/>
                      </a:endParaRPr>
                    </a:p>
                    <a:p>
                      <a:pPr marL="67945" algn="ctr">
                        <a:spcBef>
                          <a:spcPts val="970"/>
                        </a:spcBef>
                        <a:spcAft>
                          <a:spcPts val="0"/>
                        </a:spcAft>
                      </a:pPr>
                      <a:r>
                        <a:rPr lang="en-US" sz="1200" b="1" dirty="0">
                          <a:solidFill>
                            <a:schemeClr val="tx1"/>
                          </a:solidFill>
                          <a:effectLst/>
                        </a:rPr>
                        <a:t>05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nSpc>
                          <a:spcPts val="1340"/>
                        </a:lnSpc>
                        <a:spcAft>
                          <a:spcPts val="0"/>
                        </a:spcAft>
                      </a:pPr>
                      <a:r>
                        <a:rPr lang="en-US" sz="1200" b="1" dirty="0">
                          <a:solidFill>
                            <a:schemeClr val="tx1"/>
                          </a:solidFill>
                          <a:effectLst/>
                        </a:rPr>
                        <a:t>For each year of assessment = (5 × 20)/ FYSFR</a:t>
                      </a:r>
                      <a:endParaRPr lang="en-IN" sz="1200" b="1" dirty="0">
                        <a:solidFill>
                          <a:schemeClr val="tx1"/>
                        </a:solidFill>
                        <a:effectLst/>
                      </a:endParaRPr>
                    </a:p>
                    <a:p>
                      <a:pPr marL="106045">
                        <a:spcAft>
                          <a:spcPts val="0"/>
                        </a:spcAft>
                      </a:pPr>
                      <a:r>
                        <a:rPr lang="en-US" sz="1200" b="1" dirty="0">
                          <a:solidFill>
                            <a:schemeClr val="tx1"/>
                          </a:solidFill>
                          <a:effectLst/>
                        </a:rPr>
                        <a:t>(Limited to Max. 5) Average of Assessment of data in CAY, CAYm1 and CAYm2</a:t>
                      </a:r>
                      <a:endParaRPr lang="en-IN" sz="1200" b="1" dirty="0">
                        <a:solidFill>
                          <a:schemeClr val="tx1"/>
                        </a:solidFill>
                        <a:effectLst/>
                      </a:endParaRPr>
                    </a:p>
                    <a:p>
                      <a:pPr marL="67945">
                        <a:spcBef>
                          <a:spcPts val="5"/>
                        </a:spcBef>
                        <a:spcAft>
                          <a:spcPts val="0"/>
                        </a:spcAft>
                      </a:pPr>
                      <a:r>
                        <a:rPr lang="en-US" sz="1200" b="1" dirty="0">
                          <a:solidFill>
                            <a:schemeClr val="tx1"/>
                          </a:solidFill>
                          <a:effectLst/>
                        </a:rPr>
                        <a:t> </a:t>
                      </a:r>
                      <a:endParaRPr lang="en-IN" sz="1200" b="1" dirty="0">
                        <a:solidFill>
                          <a:schemeClr val="tx1"/>
                        </a:solidFill>
                        <a:effectLst/>
                      </a:endParaRPr>
                    </a:p>
                    <a:p>
                      <a:pPr marL="67945">
                        <a:spcAft>
                          <a:spcPts val="0"/>
                        </a:spcAft>
                      </a:pPr>
                      <a:r>
                        <a:rPr lang="en-US" sz="1200" b="1" dirty="0">
                          <a:solidFill>
                            <a:schemeClr val="tx1"/>
                          </a:solidFill>
                          <a:effectLst/>
                        </a:rPr>
                        <a:t>*Note: If FYSFR is greater than 25, then assessment equal to zero.</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8583570"/>
                  </a:ext>
                </a:extLst>
              </a:tr>
              <a:tr h="722004">
                <a:tc gridSpan="3">
                  <a:txBody>
                    <a:bodyPr/>
                    <a:lstStyle/>
                    <a:p>
                      <a:pPr marL="67945">
                        <a:lnSpc>
                          <a:spcPts val="1365"/>
                        </a:lnSpc>
                        <a:spcAft>
                          <a:spcPts val="0"/>
                        </a:spcAft>
                      </a:pPr>
                      <a:r>
                        <a:rPr lang="en-US" sz="1200" b="1" dirty="0">
                          <a:solidFill>
                            <a:schemeClr val="tx1"/>
                          </a:solidFill>
                          <a:effectLst/>
                        </a:rPr>
                        <a:t>Exhibits/Context to be Observed/Assessed: </a:t>
                      </a:r>
                      <a:endParaRPr lang="en-IN" sz="1200" b="1" dirty="0">
                        <a:solidFill>
                          <a:schemeClr val="tx1"/>
                        </a:solidFill>
                        <a:effectLst/>
                      </a:endParaRPr>
                    </a:p>
                    <a:p>
                      <a:pPr marL="342900" lvl="0" indent="-250825">
                        <a:lnSpc>
                          <a:spcPts val="1465"/>
                        </a:lnSpc>
                        <a:spcAft>
                          <a:spcPts val="0"/>
                        </a:spcAft>
                        <a:buSzPts val="1200"/>
                        <a:buFont typeface="Symbol" panose="05050102010706020507" pitchFamily="18" charset="2"/>
                        <a:buChar char=""/>
                        <a:tabLst>
                          <a:tab pos="297180" algn="l"/>
                          <a:tab pos="297815" algn="l"/>
                        </a:tabLst>
                      </a:pPr>
                      <a:r>
                        <a:rPr lang="en-US" sz="1200" b="1" i="1" dirty="0">
                          <a:solidFill>
                            <a:schemeClr val="tx1"/>
                          </a:solidFill>
                          <a:effectLst/>
                        </a:rPr>
                        <a:t>No. of Regular faculty calculation considering Regular faculty definition and fractional load; Faculty appointment letters; Salary</a:t>
                      </a:r>
                      <a:r>
                        <a:rPr lang="en-US" sz="1200" b="1" i="1" spc="-55" dirty="0">
                          <a:solidFill>
                            <a:schemeClr val="tx1"/>
                          </a:solidFill>
                          <a:effectLst/>
                        </a:rPr>
                        <a:t> </a:t>
                      </a:r>
                      <a:r>
                        <a:rPr lang="en-US" sz="1200" b="1" i="1" dirty="0">
                          <a:solidFill>
                            <a:schemeClr val="tx1"/>
                          </a:solidFill>
                          <a:effectLst/>
                        </a:rPr>
                        <a:t>statements</a:t>
                      </a:r>
                      <a:endParaRPr lang="en-IN" sz="1200" b="1" i="1" dirty="0">
                        <a:solidFill>
                          <a:schemeClr val="tx1"/>
                        </a:solidFill>
                        <a:effectLst/>
                      </a:endParaRPr>
                    </a:p>
                    <a:p>
                      <a:pPr marL="342900" lvl="0" indent="-250825">
                        <a:lnSpc>
                          <a:spcPts val="1465"/>
                        </a:lnSpc>
                        <a:spcAft>
                          <a:spcPts val="0"/>
                        </a:spcAft>
                        <a:buSzPts val="1200"/>
                        <a:buFont typeface="Symbol" panose="05050102010706020507" pitchFamily="18" charset="2"/>
                        <a:buChar char=""/>
                        <a:tabLst>
                          <a:tab pos="297180" algn="l"/>
                          <a:tab pos="297815" algn="l"/>
                        </a:tabLst>
                      </a:pPr>
                      <a:r>
                        <a:rPr lang="en-US" sz="1200" b="1" i="1" dirty="0">
                          <a:solidFill>
                            <a:schemeClr val="tx1"/>
                          </a:solidFill>
                          <a:effectLst/>
                        </a:rPr>
                        <a:t>No. of students calculation as mentioned in the</a:t>
                      </a:r>
                      <a:r>
                        <a:rPr lang="en-US" sz="1200" b="1" i="1" spc="-5" dirty="0">
                          <a:solidFill>
                            <a:schemeClr val="tx1"/>
                          </a:solidFill>
                          <a:effectLst/>
                        </a:rPr>
                        <a:t> </a:t>
                      </a:r>
                      <a:r>
                        <a:rPr lang="en-US" sz="1200" b="1" i="1" dirty="0">
                          <a:solidFill>
                            <a:schemeClr val="tx1"/>
                          </a:solidFill>
                          <a:effectLst/>
                        </a:rPr>
                        <a:t>SAR</a:t>
                      </a:r>
                      <a:endParaRPr lang="en-IN" sz="1200" b="1" i="1" dirty="0">
                        <a:solidFill>
                          <a:schemeClr val="tx1"/>
                        </a:solidFill>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27879434"/>
                  </a:ext>
                </a:extLst>
              </a:tr>
              <a:tr h="560513">
                <a:tc>
                  <a:txBody>
                    <a:bodyPr/>
                    <a:lstStyle/>
                    <a:p>
                      <a:pPr marL="335280" marR="105410" indent="-267335">
                        <a:spcBef>
                          <a:spcPts val="700"/>
                        </a:spcBef>
                        <a:spcAft>
                          <a:spcPts val="0"/>
                        </a:spcAft>
                      </a:pPr>
                      <a:r>
                        <a:rPr lang="en-US" sz="1200" b="1" dirty="0">
                          <a:solidFill>
                            <a:schemeClr val="tx1"/>
                          </a:solidFill>
                          <a:effectLst/>
                        </a:rPr>
                        <a:t>8.2. Qualification of Faculty Teaching First Year Common Courses</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ctr">
                        <a:spcBef>
                          <a:spcPts val="50"/>
                        </a:spcBef>
                        <a:spcAft>
                          <a:spcPts val="0"/>
                        </a:spcAft>
                      </a:pPr>
                      <a:r>
                        <a:rPr lang="en-US" sz="1200" b="1" dirty="0">
                          <a:solidFill>
                            <a:schemeClr val="tx1"/>
                          </a:solidFill>
                          <a:effectLst/>
                        </a:rPr>
                        <a:t> </a:t>
                      </a:r>
                      <a:endParaRPr lang="en-IN" sz="1200" b="1" dirty="0">
                        <a:solidFill>
                          <a:schemeClr val="tx1"/>
                        </a:solidFill>
                        <a:effectLst/>
                      </a:endParaRPr>
                    </a:p>
                    <a:p>
                      <a:pPr marL="67945" algn="ctr">
                        <a:spcAft>
                          <a:spcPts val="0"/>
                        </a:spcAft>
                      </a:pPr>
                      <a:r>
                        <a:rPr lang="en-US" sz="1200" b="1" dirty="0">
                          <a:solidFill>
                            <a:schemeClr val="tx1"/>
                          </a:solidFill>
                          <a:effectLst/>
                        </a:rPr>
                        <a:t>05</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250825">
                        <a:lnSpc>
                          <a:spcPts val="1375"/>
                        </a:lnSpc>
                        <a:spcAft>
                          <a:spcPts val="0"/>
                        </a:spcAft>
                        <a:buFont typeface="+mj-lt"/>
                        <a:buAutoNum type="alphaUcPeriod"/>
                        <a:tabLst>
                          <a:tab pos="525780" algn="l"/>
                        </a:tabLst>
                      </a:pPr>
                      <a:r>
                        <a:rPr lang="en-US" sz="1200" b="1" spc="-5" dirty="0">
                          <a:solidFill>
                            <a:schemeClr val="tx1"/>
                          </a:solidFill>
                          <a:effectLst/>
                        </a:rPr>
                        <a:t>Assessment of faculty qualification (5x +</a:t>
                      </a:r>
                      <a:r>
                        <a:rPr lang="en-US" sz="1200" b="1" spc="-30" dirty="0">
                          <a:solidFill>
                            <a:schemeClr val="tx1"/>
                          </a:solidFill>
                          <a:effectLst/>
                        </a:rPr>
                        <a:t> </a:t>
                      </a:r>
                      <a:r>
                        <a:rPr lang="en-US" sz="1200" b="1" spc="-5" dirty="0">
                          <a:solidFill>
                            <a:schemeClr val="tx1"/>
                          </a:solidFill>
                          <a:effectLst/>
                        </a:rPr>
                        <a:t>3y)/RF</a:t>
                      </a:r>
                      <a:endParaRPr lang="en-IN" sz="1200" b="1" spc="-5" dirty="0">
                        <a:solidFill>
                          <a:schemeClr val="tx1"/>
                        </a:solidFill>
                        <a:effectLst/>
                      </a:endParaRPr>
                    </a:p>
                    <a:p>
                      <a:pPr marL="342900" lvl="0" indent="-250825">
                        <a:spcAft>
                          <a:spcPts val="0"/>
                        </a:spcAft>
                        <a:buFont typeface="+mj-lt"/>
                        <a:buAutoNum type="alphaUcPeriod"/>
                        <a:tabLst>
                          <a:tab pos="525780" algn="l"/>
                        </a:tabLst>
                      </a:pPr>
                      <a:r>
                        <a:rPr lang="en-US" sz="1200" b="1" spc="-5" dirty="0">
                          <a:solidFill>
                            <a:schemeClr val="tx1"/>
                          </a:solidFill>
                          <a:effectLst/>
                        </a:rPr>
                        <a:t>Average of Assessment of previous three academic years including current academic</a:t>
                      </a:r>
                      <a:r>
                        <a:rPr lang="en-US" sz="1200" b="1" spc="-60" dirty="0">
                          <a:solidFill>
                            <a:schemeClr val="tx1"/>
                          </a:solidFill>
                          <a:effectLst/>
                        </a:rPr>
                        <a:t> </a:t>
                      </a:r>
                      <a:r>
                        <a:rPr lang="en-US" sz="1200" b="1" spc="-5" dirty="0">
                          <a:solidFill>
                            <a:schemeClr val="tx1"/>
                          </a:solidFill>
                          <a:effectLst/>
                        </a:rPr>
                        <a:t>year.</a:t>
                      </a:r>
                      <a:endParaRPr lang="en-IN" sz="1200" b="1" spc="-5" dirty="0">
                        <a:solidFill>
                          <a:schemeClr val="tx1"/>
                        </a:solidFill>
                        <a:effectLst/>
                      </a:endParaRPr>
                    </a:p>
                    <a:p>
                      <a:pPr marL="342900" indent="14288">
                        <a:lnSpc>
                          <a:spcPts val="1355"/>
                        </a:lnSpc>
                        <a:spcAft>
                          <a:spcPts val="0"/>
                        </a:spcAft>
                      </a:pPr>
                      <a:r>
                        <a:rPr lang="en-US" sz="1200" b="1" dirty="0">
                          <a:solidFill>
                            <a:schemeClr val="tx1"/>
                          </a:solidFill>
                          <a:effectLst/>
                        </a:rPr>
                        <a:t>(Refer 8.2. for x, y and RF)</a:t>
                      </a:r>
                      <a:endParaRPr lang="en-IN" sz="1200" b="1"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324467"/>
                  </a:ext>
                </a:extLst>
              </a:tr>
              <a:tr h="441088">
                <a:tc gridSpan="3">
                  <a:txBody>
                    <a:bodyPr/>
                    <a:lstStyle/>
                    <a:p>
                      <a:pPr marL="67945">
                        <a:lnSpc>
                          <a:spcPts val="1365"/>
                        </a:lnSpc>
                        <a:spcAft>
                          <a:spcPts val="0"/>
                        </a:spcAft>
                      </a:pPr>
                      <a:r>
                        <a:rPr lang="en-US" sz="1200" b="1" dirty="0">
                          <a:solidFill>
                            <a:schemeClr val="tx1"/>
                          </a:solidFill>
                          <a:effectLst/>
                        </a:rPr>
                        <a:t>Exhibits/Context to be Observed/Assessed: </a:t>
                      </a:r>
                      <a:endParaRPr lang="en-IN" sz="1200" b="1" dirty="0">
                        <a:solidFill>
                          <a:schemeClr val="tx1"/>
                        </a:solidFill>
                        <a:effectLst/>
                      </a:endParaRPr>
                    </a:p>
                    <a:p>
                      <a:pPr marL="342900" lvl="0" indent="-250825">
                        <a:spcAft>
                          <a:spcPts val="0"/>
                        </a:spcAft>
                        <a:buSzPts val="1200"/>
                        <a:buFont typeface="Symbol" panose="05050102010706020507" pitchFamily="18" charset="2"/>
                        <a:buChar char=""/>
                        <a:tabLst>
                          <a:tab pos="286385" algn="l"/>
                          <a:tab pos="287020" algn="l"/>
                        </a:tabLst>
                      </a:pPr>
                      <a:r>
                        <a:rPr lang="en-US" sz="1200" b="1" dirty="0">
                          <a:solidFill>
                            <a:schemeClr val="tx1"/>
                          </a:solidFill>
                          <a:effectLst/>
                        </a:rPr>
                        <a:t>Documentary evidence – Faculty</a:t>
                      </a:r>
                      <a:r>
                        <a:rPr lang="en-US" sz="1200" b="1" spc="-35" dirty="0">
                          <a:solidFill>
                            <a:schemeClr val="tx1"/>
                          </a:solidFill>
                          <a:effectLst/>
                        </a:rPr>
                        <a:t> </a:t>
                      </a:r>
                      <a:r>
                        <a:rPr lang="en-US" sz="1200" b="1" dirty="0">
                          <a:solidFill>
                            <a:schemeClr val="tx1"/>
                          </a:solidFill>
                          <a:effectLst/>
                        </a:rPr>
                        <a:t>Qualification</a:t>
                      </a:r>
                      <a:endParaRPr lang="en-IN" sz="1200" b="1" dirty="0">
                        <a:solidFill>
                          <a:schemeClr val="tx1"/>
                        </a:solidFill>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94491460"/>
                  </a:ext>
                </a:extLst>
              </a:tr>
              <a:tr h="727346">
                <a:tc>
                  <a:txBody>
                    <a:bodyPr/>
                    <a:lstStyle/>
                    <a:p>
                      <a:pPr marL="67945">
                        <a:spcBef>
                          <a:spcPts val="30"/>
                        </a:spcBef>
                        <a:spcAft>
                          <a:spcPts val="0"/>
                        </a:spcAft>
                      </a:pPr>
                      <a:r>
                        <a:rPr lang="en-US" sz="1200" b="1" dirty="0">
                          <a:solidFill>
                            <a:schemeClr val="tx1"/>
                          </a:solidFill>
                          <a:effectLst/>
                          <a:latin typeface="+mn-lt"/>
                        </a:rPr>
                        <a:t> </a:t>
                      </a:r>
                      <a:endParaRPr lang="en-IN" sz="1200" b="1" dirty="0">
                        <a:solidFill>
                          <a:schemeClr val="tx1"/>
                        </a:solidFill>
                        <a:effectLst/>
                        <a:latin typeface="+mn-lt"/>
                      </a:endParaRPr>
                    </a:p>
                    <a:p>
                      <a:pPr marL="67945">
                        <a:spcBef>
                          <a:spcPts val="5"/>
                        </a:spcBef>
                        <a:spcAft>
                          <a:spcPts val="0"/>
                        </a:spcAft>
                      </a:pPr>
                      <a:r>
                        <a:rPr lang="en-US" sz="1200" b="1" dirty="0">
                          <a:solidFill>
                            <a:schemeClr val="tx1"/>
                          </a:solidFill>
                          <a:effectLst/>
                          <a:latin typeface="+mn-lt"/>
                        </a:rPr>
                        <a:t>8.3. First Year Academic Performance</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ctr">
                        <a:spcBef>
                          <a:spcPts val="10"/>
                        </a:spcBef>
                        <a:spcAft>
                          <a:spcPts val="0"/>
                        </a:spcAft>
                      </a:pPr>
                      <a:r>
                        <a:rPr lang="en-US" sz="1200" b="1" dirty="0">
                          <a:solidFill>
                            <a:schemeClr val="tx1"/>
                          </a:solidFill>
                          <a:effectLst/>
                          <a:latin typeface="+mn-lt"/>
                        </a:rPr>
                        <a:t> </a:t>
                      </a:r>
                      <a:endParaRPr lang="en-IN" sz="1200" b="1" dirty="0">
                        <a:solidFill>
                          <a:schemeClr val="tx1"/>
                        </a:solidFill>
                        <a:effectLst/>
                        <a:latin typeface="+mn-lt"/>
                      </a:endParaRPr>
                    </a:p>
                    <a:p>
                      <a:pPr marL="67945" algn="ctr">
                        <a:spcAft>
                          <a:spcPts val="0"/>
                        </a:spcAft>
                      </a:pPr>
                      <a:r>
                        <a:rPr lang="en-US" sz="1200" b="1" dirty="0">
                          <a:solidFill>
                            <a:schemeClr val="tx1"/>
                          </a:solidFill>
                          <a:effectLst/>
                          <a:latin typeface="+mn-lt"/>
                        </a:rPr>
                        <a:t>10</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63500">
                        <a:spcAft>
                          <a:spcPts val="0"/>
                        </a:spcAft>
                      </a:pPr>
                      <a:r>
                        <a:rPr lang="en-US" sz="1200" b="1" dirty="0">
                          <a:solidFill>
                            <a:schemeClr val="tx1"/>
                          </a:solidFill>
                          <a:effectLst/>
                          <a:latin typeface="+mn-lt"/>
                        </a:rPr>
                        <a:t>Academic Performance = ((Mean of 1st Year Grade Point Average of all successful Students on a 10 point scale) or (Mean of the percentage of marks in First Year of all successful students/10)) x (successful students/number of students appeared in the examination)</a:t>
                      </a:r>
                      <a:endParaRPr lang="en-IN" sz="1200" b="1" dirty="0">
                        <a:solidFill>
                          <a:schemeClr val="tx1"/>
                        </a:solidFill>
                        <a:effectLst/>
                        <a:latin typeface="+mn-lt"/>
                      </a:endParaRPr>
                    </a:p>
                    <a:p>
                      <a:pPr marL="67945">
                        <a:lnSpc>
                          <a:spcPts val="1320"/>
                        </a:lnSpc>
                        <a:spcAft>
                          <a:spcPts val="0"/>
                        </a:spcAft>
                      </a:pPr>
                      <a:r>
                        <a:rPr lang="en-US" sz="1200" b="1" dirty="0">
                          <a:solidFill>
                            <a:schemeClr val="tx1"/>
                          </a:solidFill>
                          <a:effectLst/>
                          <a:latin typeface="+mn-lt"/>
                        </a:rPr>
                        <a:t>(Successful students are those who are permitted to proceed to the Second year)</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3567867"/>
                  </a:ext>
                </a:extLst>
              </a:tr>
              <a:tr h="426920">
                <a:tc gridSpan="3">
                  <a:txBody>
                    <a:bodyPr/>
                    <a:lstStyle/>
                    <a:p>
                      <a:pPr marL="67945">
                        <a:lnSpc>
                          <a:spcPts val="1365"/>
                        </a:lnSpc>
                        <a:spcAft>
                          <a:spcPts val="0"/>
                        </a:spcAft>
                      </a:pPr>
                      <a:r>
                        <a:rPr lang="en-US" sz="1200" b="1" dirty="0">
                          <a:solidFill>
                            <a:schemeClr val="tx1"/>
                          </a:solidFill>
                          <a:effectLst/>
                          <a:latin typeface="+mn-lt"/>
                        </a:rPr>
                        <a:t>Exhibits/Context to be Observed/Assessed: </a:t>
                      </a:r>
                      <a:endParaRPr lang="en-IN" sz="1200" b="1" dirty="0">
                        <a:solidFill>
                          <a:schemeClr val="tx1"/>
                        </a:solidFill>
                        <a:effectLst/>
                        <a:latin typeface="+mn-lt"/>
                      </a:endParaRPr>
                    </a:p>
                    <a:p>
                      <a:pPr marL="67945">
                        <a:spcAft>
                          <a:spcPts val="0"/>
                        </a:spcAft>
                      </a:pPr>
                      <a:r>
                        <a:rPr lang="en-US" sz="1200" b="1" i="1" dirty="0">
                          <a:solidFill>
                            <a:schemeClr val="tx1"/>
                          </a:solidFill>
                          <a:effectLst/>
                          <a:latin typeface="+mn-lt"/>
                        </a:rPr>
                        <a:t>Data to be verified for atleast one of the assessment years</a:t>
                      </a:r>
                      <a:endParaRPr lang="en-IN" sz="1200" b="1" i="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33675472"/>
                  </a:ext>
                </a:extLst>
              </a:tr>
              <a:tr h="347472">
                <a:tc>
                  <a:txBody>
                    <a:bodyPr/>
                    <a:lstStyle/>
                    <a:p>
                      <a:pPr marL="335280" marR="190500" indent="-267335">
                        <a:spcBef>
                          <a:spcPts val="715"/>
                        </a:spcBef>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8.4. Attainment of Course Outcomes of first year courses</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ctr">
                        <a:spcBef>
                          <a:spcPts val="15"/>
                        </a:spcBef>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 </a:t>
                      </a:r>
                      <a:endParaRPr lang="en-IN" sz="1200" b="1" dirty="0">
                        <a:solidFill>
                          <a:schemeClr val="tx1"/>
                        </a:solidFill>
                        <a:effectLst/>
                        <a:latin typeface="+mn-lt"/>
                        <a:ea typeface="Times New Roman" panose="02020603050405020304" pitchFamily="18" charset="0"/>
                        <a:cs typeface="Mangal" panose="02040503050203030202" pitchFamily="18" charset="0"/>
                      </a:endParaRPr>
                    </a:p>
                    <a:p>
                      <a:pPr marL="67945" algn="ctr">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10</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200" b="1" dirty="0">
                          <a:solidFill>
                            <a:schemeClr val="tx1"/>
                          </a:solidFill>
                          <a:effectLst/>
                          <a:latin typeface="+mn-lt"/>
                          <a:ea typeface="Times New Roman" panose="02020603050405020304" pitchFamily="18" charset="0"/>
                          <a:cs typeface="Mangal" panose="02040503050203030202"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4535430"/>
                  </a:ext>
                </a:extLst>
              </a:tr>
              <a:tr h="702174">
                <a:tc>
                  <a:txBody>
                    <a:bodyPr/>
                    <a:lstStyle/>
                    <a:p>
                      <a:pPr marL="449580" marR="67310" indent="-381635">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8.4.1. Describe the assessment processes used to gather the data upon </a:t>
                      </a:r>
                      <a:r>
                        <a:rPr lang="en-US" sz="1200" b="1" spc="-20" dirty="0">
                          <a:solidFill>
                            <a:schemeClr val="tx1"/>
                          </a:solidFill>
                          <a:effectLst/>
                          <a:latin typeface="+mn-lt"/>
                          <a:ea typeface="Times New Roman" panose="02020603050405020304" pitchFamily="18" charset="0"/>
                          <a:cs typeface="Mangal" panose="02040503050203030202" pitchFamily="18" charset="0"/>
                        </a:rPr>
                        <a:t>which </a:t>
                      </a:r>
                      <a:r>
                        <a:rPr lang="en-US" sz="1200" b="1" dirty="0">
                          <a:solidFill>
                            <a:schemeClr val="tx1"/>
                          </a:solidFill>
                          <a:effectLst/>
                          <a:latin typeface="+mn-lt"/>
                          <a:ea typeface="Times New Roman" panose="02020603050405020304" pitchFamily="18" charset="0"/>
                          <a:cs typeface="Mangal" panose="02040503050203030202" pitchFamily="18" charset="0"/>
                        </a:rPr>
                        <a:t>the evaluation of Course Outcomes of first year is</a:t>
                      </a:r>
                      <a:r>
                        <a:rPr lang="en-US" sz="1200" b="1" spc="-20" dirty="0">
                          <a:solidFill>
                            <a:schemeClr val="tx1"/>
                          </a:solidFill>
                          <a:effectLst/>
                          <a:latin typeface="+mn-lt"/>
                          <a:ea typeface="Times New Roman" panose="02020603050405020304" pitchFamily="18" charset="0"/>
                          <a:cs typeface="Mangal" panose="02040503050203030202" pitchFamily="18" charset="0"/>
                        </a:rPr>
                        <a:t> </a:t>
                      </a:r>
                      <a:r>
                        <a:rPr lang="en-US" sz="1200" b="1" dirty="0">
                          <a:solidFill>
                            <a:schemeClr val="tx1"/>
                          </a:solidFill>
                          <a:effectLst/>
                          <a:latin typeface="+mn-lt"/>
                          <a:ea typeface="Times New Roman" panose="02020603050405020304" pitchFamily="18" charset="0"/>
                          <a:cs typeface="Mangal" panose="02040503050203030202" pitchFamily="18" charset="0"/>
                        </a:rPr>
                        <a:t>based</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ctr">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 </a:t>
                      </a:r>
                      <a:endParaRPr lang="en-IN" sz="1200" b="1" dirty="0">
                        <a:solidFill>
                          <a:schemeClr val="tx1"/>
                        </a:solidFill>
                        <a:effectLst/>
                        <a:latin typeface="+mn-lt"/>
                        <a:ea typeface="Times New Roman" panose="02020603050405020304" pitchFamily="18" charset="0"/>
                        <a:cs typeface="Mangal" panose="02040503050203030202" pitchFamily="18" charset="0"/>
                      </a:endParaRPr>
                    </a:p>
                    <a:p>
                      <a:pPr marL="67945" algn="ctr">
                        <a:spcBef>
                          <a:spcPts val="15"/>
                        </a:spcBef>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 </a:t>
                      </a:r>
                      <a:endParaRPr lang="en-IN" sz="1200" b="1" dirty="0">
                        <a:solidFill>
                          <a:schemeClr val="tx1"/>
                        </a:solidFill>
                        <a:effectLst/>
                        <a:latin typeface="+mn-lt"/>
                        <a:ea typeface="Times New Roman" panose="02020603050405020304" pitchFamily="18" charset="0"/>
                        <a:cs typeface="Mangal" panose="02040503050203030202" pitchFamily="18" charset="0"/>
                      </a:endParaRPr>
                    </a:p>
                    <a:p>
                      <a:pPr marL="67945" algn="ctr">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05</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52425" lvl="0" indent="-228600">
                        <a:buFont typeface="+mj-lt"/>
                        <a:buAutoNum type="alphaUcPeriod"/>
                      </a:pPr>
                      <a:r>
                        <a:rPr lang="en-US" sz="1200" b="1" kern="1200" dirty="0">
                          <a:solidFill>
                            <a:schemeClr val="tx1"/>
                          </a:solidFill>
                          <a:effectLst/>
                          <a:latin typeface="+mn-lt"/>
                          <a:ea typeface="+mn-ea"/>
                          <a:cs typeface="+mn-cs"/>
                        </a:rPr>
                        <a:t>List of assessment processes (1)</a:t>
                      </a:r>
                      <a:endParaRPr lang="en-IN" sz="1200" b="1" kern="1200" dirty="0">
                        <a:solidFill>
                          <a:schemeClr val="tx1"/>
                        </a:solidFill>
                        <a:effectLst/>
                        <a:latin typeface="+mn-lt"/>
                        <a:ea typeface="+mn-ea"/>
                        <a:cs typeface="+mn-cs"/>
                      </a:endParaRPr>
                    </a:p>
                    <a:p>
                      <a:pPr marL="352425" indent="-228600">
                        <a:buFont typeface="+mj-lt"/>
                        <a:buAutoNum type="alphaUcPeriod"/>
                      </a:pPr>
                      <a:r>
                        <a:rPr lang="en-US" sz="1200" b="1" kern="1200" dirty="0">
                          <a:solidFill>
                            <a:schemeClr val="tx1"/>
                          </a:solidFill>
                          <a:effectLst/>
                          <a:latin typeface="+mn-lt"/>
                          <a:ea typeface="+mn-ea"/>
                          <a:cs typeface="+mn-cs"/>
                        </a:rPr>
                        <a:t>The relevance of assessment tools used (4)</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5071229"/>
                  </a:ext>
                </a:extLst>
              </a:tr>
              <a:tr h="384048">
                <a:tc gridSpan="3">
                  <a:txBody>
                    <a:bodyPr/>
                    <a:lstStyle/>
                    <a:p>
                      <a:pPr marL="67945">
                        <a:lnSpc>
                          <a:spcPts val="1375"/>
                        </a:lnSpc>
                        <a:spcAft>
                          <a:spcPts val="0"/>
                        </a:spcAft>
                      </a:pPr>
                      <a:r>
                        <a:rPr lang="en-US" sz="1200" b="1" i="0" dirty="0">
                          <a:solidFill>
                            <a:schemeClr val="tx1"/>
                          </a:solidFill>
                          <a:effectLst/>
                          <a:latin typeface="+mn-lt"/>
                          <a:ea typeface="Times New Roman" panose="02020603050405020304" pitchFamily="18" charset="0"/>
                          <a:cs typeface="Mangal" panose="02040503050203030202" pitchFamily="18" charset="0"/>
                        </a:rPr>
                        <a:t>Exhibits/Context to be Observed/Assessed</a:t>
                      </a:r>
                    </a:p>
                    <a:p>
                      <a:pPr marL="67945">
                        <a:lnSpc>
                          <a:spcPts val="1375"/>
                        </a:lnSpc>
                        <a:spcAft>
                          <a:spcPts val="0"/>
                        </a:spcAft>
                      </a:pPr>
                      <a:r>
                        <a:rPr lang="en-US" sz="1100" b="1" i="1" dirty="0">
                          <a:solidFill>
                            <a:schemeClr val="tx1"/>
                          </a:solidFill>
                          <a:effectLst/>
                          <a:latin typeface="+mn-lt"/>
                          <a:ea typeface="Times New Roman" panose="02020603050405020304" pitchFamily="18" charset="0"/>
                          <a:cs typeface="Mangal" panose="02040503050203030202" pitchFamily="18" charset="0"/>
                        </a:rPr>
                        <a:t>A. &amp; B. Direct and indirect assessment(if applicable), tools &amp; processes; effective compliance; direct assessment methodology, indirect assessment formats-collection-analysis; decision making</a:t>
                      </a:r>
                      <a:endParaRPr lang="en-IN" sz="11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2182836"/>
                  </a:ext>
                </a:extLst>
              </a:tr>
              <a:tr h="338328">
                <a:tc>
                  <a:txBody>
                    <a:bodyPr/>
                    <a:lstStyle/>
                    <a:p>
                      <a:pPr marL="449580" marR="198755" indent="-381635">
                        <a:lnSpc>
                          <a:spcPts val="1380"/>
                        </a:lnSpc>
                        <a:spcBef>
                          <a:spcPts val="10"/>
                        </a:spcBef>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8.4.2. Record the attainment of Course Outcomes of all first year courses</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ctr">
                        <a:spcBef>
                          <a:spcPts val="50"/>
                        </a:spcBef>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 </a:t>
                      </a:r>
                      <a:endParaRPr lang="en-IN" sz="1200" b="1" dirty="0">
                        <a:solidFill>
                          <a:schemeClr val="tx1"/>
                        </a:solidFill>
                        <a:effectLst/>
                        <a:latin typeface="+mn-lt"/>
                        <a:ea typeface="Times New Roman" panose="02020603050405020304" pitchFamily="18" charset="0"/>
                        <a:cs typeface="Mangal" panose="02040503050203030202" pitchFamily="18" charset="0"/>
                      </a:endParaRPr>
                    </a:p>
                    <a:p>
                      <a:pPr marL="67945" algn="ctr">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05</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IN" sz="1200" b="1" dirty="0">
                          <a:solidFill>
                            <a:schemeClr val="tx1"/>
                          </a:solidFill>
                          <a:effectLst/>
                          <a:latin typeface="+mn-lt"/>
                          <a:ea typeface="Times New Roman" panose="02020603050405020304" pitchFamily="18" charset="0"/>
                          <a:cs typeface="Mangal" panose="02040503050203030202" pitchFamily="18" charset="0"/>
                        </a:rPr>
                        <a:t> </a:t>
                      </a:r>
                      <a:r>
                        <a:rPr lang="en-US" sz="1200" b="1" kern="1200" dirty="0">
                          <a:solidFill>
                            <a:schemeClr val="tx1"/>
                          </a:solidFill>
                          <a:effectLst/>
                          <a:latin typeface="+mn-lt"/>
                          <a:ea typeface="+mn-ea"/>
                          <a:cs typeface="+mn-cs"/>
                        </a:rPr>
                        <a:t>A. Verify the records as per the benchmark set for the courses (5)</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310872"/>
                  </a:ext>
                </a:extLst>
              </a:tr>
              <a:tr h="365760">
                <a:tc gridSpan="3">
                  <a:txBody>
                    <a:bodyPr/>
                    <a:lstStyle/>
                    <a:p>
                      <a:pPr marL="67945">
                        <a:lnSpc>
                          <a:spcPts val="1365"/>
                        </a:lnSpc>
                        <a:spcAft>
                          <a:spcPts val="0"/>
                        </a:spcAft>
                      </a:pPr>
                      <a:r>
                        <a:rPr lang="en-US" sz="1200" b="1" i="0" dirty="0">
                          <a:solidFill>
                            <a:schemeClr val="tx1"/>
                          </a:solidFill>
                          <a:effectLst/>
                          <a:latin typeface="+mn-lt"/>
                          <a:ea typeface="Times New Roman" panose="02020603050405020304" pitchFamily="18" charset="0"/>
                          <a:cs typeface="Mangal" panose="02040503050203030202" pitchFamily="18" charset="0"/>
                        </a:rPr>
                        <a:t>Exhibits/Context to be Observed/Assessed:</a:t>
                      </a:r>
                      <a:endParaRPr lang="en-IN" sz="1200" b="1" i="0" dirty="0">
                        <a:solidFill>
                          <a:schemeClr val="tx1"/>
                        </a:solidFill>
                        <a:effectLst/>
                        <a:latin typeface="+mn-lt"/>
                        <a:ea typeface="Times New Roman" panose="02020603050405020304" pitchFamily="18" charset="0"/>
                        <a:cs typeface="Mangal" panose="02040503050203030202" pitchFamily="18" charset="0"/>
                      </a:endParaRPr>
                    </a:p>
                    <a:p>
                      <a:pPr marL="67945">
                        <a:spcBef>
                          <a:spcPts val="780"/>
                        </a:spcBef>
                        <a:spcAft>
                          <a:spcPts val="0"/>
                        </a:spcAft>
                        <a:tabLst>
                          <a:tab pos="377825" algn="l"/>
                        </a:tabLst>
                      </a:pPr>
                      <a:r>
                        <a:rPr lang="en-US" sz="1200" b="1" i="1" dirty="0">
                          <a:solidFill>
                            <a:schemeClr val="tx1"/>
                          </a:solidFill>
                          <a:effectLst/>
                          <a:latin typeface="+mn-lt"/>
                          <a:ea typeface="Times New Roman" panose="02020603050405020304" pitchFamily="18" charset="0"/>
                          <a:cs typeface="Mangal" panose="02040503050203030202" pitchFamily="18" charset="0"/>
                        </a:rPr>
                        <a:t>A.	Documentary evidence – Attainment for atleast 3</a:t>
                      </a:r>
                      <a:r>
                        <a:rPr lang="en-US" sz="1200" b="1" i="1" spc="20" dirty="0">
                          <a:solidFill>
                            <a:schemeClr val="tx1"/>
                          </a:solidFill>
                          <a:effectLst/>
                          <a:latin typeface="+mn-lt"/>
                          <a:ea typeface="Times New Roman" panose="02020603050405020304" pitchFamily="18" charset="0"/>
                          <a:cs typeface="Mangal" panose="02040503050203030202" pitchFamily="18" charset="0"/>
                        </a:rPr>
                        <a:t> </a:t>
                      </a:r>
                      <a:r>
                        <a:rPr lang="en-US" sz="1200" b="1" i="1" dirty="0">
                          <a:solidFill>
                            <a:schemeClr val="tx1"/>
                          </a:solidFill>
                          <a:effectLst/>
                          <a:latin typeface="+mn-lt"/>
                          <a:ea typeface="Times New Roman" panose="02020603050405020304" pitchFamily="18" charset="0"/>
                          <a:cs typeface="Mangal" panose="02040503050203030202" pitchFamily="18" charset="0"/>
                        </a:rPr>
                        <a:t>courses</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6958630"/>
                  </a:ext>
                </a:extLst>
              </a:tr>
            </a:tbl>
          </a:graphicData>
        </a:graphic>
      </p:graphicFrame>
    </p:spTree>
    <p:extLst>
      <p:ext uri="{BB962C8B-B14F-4D97-AF65-F5344CB8AC3E}">
        <p14:creationId xmlns:p14="http://schemas.microsoft.com/office/powerpoint/2010/main" val="1353798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C133D2C-06BF-4821-8FD9-685274F0FDE0}"/>
              </a:ext>
            </a:extLst>
          </p:cNvPr>
          <p:cNvGraphicFramePr>
            <a:graphicFrameLocks noGrp="1"/>
          </p:cNvGraphicFramePr>
          <p:nvPr/>
        </p:nvGraphicFramePr>
        <p:xfrm>
          <a:off x="297116" y="250285"/>
          <a:ext cx="11763820" cy="2977547"/>
        </p:xfrm>
        <a:graphic>
          <a:graphicData uri="http://schemas.openxmlformats.org/drawingml/2006/table">
            <a:tbl>
              <a:tblPr firstRow="1" firstCol="1" lastRow="1" lastCol="1" bandRow="1" bandCol="1">
                <a:tableStyleId>{5C22544A-7EE6-4342-B048-85BDC9FD1C3A}</a:tableStyleId>
              </a:tblPr>
              <a:tblGrid>
                <a:gridCol w="3243314">
                  <a:extLst>
                    <a:ext uri="{9D8B030D-6E8A-4147-A177-3AD203B41FA5}">
                      <a16:colId xmlns:a16="http://schemas.microsoft.com/office/drawing/2014/main" val="2924702397"/>
                    </a:ext>
                  </a:extLst>
                </a:gridCol>
                <a:gridCol w="797218">
                  <a:extLst>
                    <a:ext uri="{9D8B030D-6E8A-4147-A177-3AD203B41FA5}">
                      <a16:colId xmlns:a16="http://schemas.microsoft.com/office/drawing/2014/main" val="1205425477"/>
                    </a:ext>
                  </a:extLst>
                </a:gridCol>
                <a:gridCol w="7723288">
                  <a:extLst>
                    <a:ext uri="{9D8B030D-6E8A-4147-A177-3AD203B41FA5}">
                      <a16:colId xmlns:a16="http://schemas.microsoft.com/office/drawing/2014/main" val="3539845557"/>
                    </a:ext>
                  </a:extLst>
                </a:gridCol>
              </a:tblGrid>
              <a:tr h="426351">
                <a:tc>
                  <a:txBody>
                    <a:bodyPr/>
                    <a:lstStyle/>
                    <a:p>
                      <a:pPr marL="335280" marR="122555" indent="-267335">
                        <a:spcBef>
                          <a:spcPts val="270"/>
                        </a:spcBef>
                        <a:spcAft>
                          <a:spcPts val="0"/>
                        </a:spcAft>
                      </a:pPr>
                      <a:r>
                        <a:rPr lang="en-US" sz="1200" b="1" dirty="0">
                          <a:solidFill>
                            <a:schemeClr val="tx1"/>
                          </a:solidFill>
                          <a:effectLst/>
                          <a:latin typeface="+mn-lt"/>
                        </a:rPr>
                        <a:t>8.5. Attainment of Program Outcomes of all first year courses</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ctr">
                        <a:spcBef>
                          <a:spcPts val="965"/>
                        </a:spcBef>
                        <a:spcAft>
                          <a:spcPts val="0"/>
                        </a:spcAft>
                      </a:pPr>
                      <a:r>
                        <a:rPr lang="en-US" sz="1200" b="1" dirty="0">
                          <a:solidFill>
                            <a:schemeClr val="tx1"/>
                          </a:solidFill>
                          <a:effectLst/>
                          <a:latin typeface="+mn-lt"/>
                        </a:rPr>
                        <a:t>20</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Aft>
                          <a:spcPts val="0"/>
                        </a:spcAft>
                      </a:pPr>
                      <a:r>
                        <a:rPr lang="en-US" sz="1200" b="1" dirty="0">
                          <a:solidFill>
                            <a:schemeClr val="tx1"/>
                          </a:solidFill>
                          <a:effectLst/>
                          <a:latin typeface="+mn-lt"/>
                        </a:rPr>
                        <a:t> </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575878"/>
                  </a:ext>
                </a:extLst>
              </a:tr>
              <a:tr h="535965">
                <a:tc>
                  <a:txBody>
                    <a:bodyPr/>
                    <a:lstStyle/>
                    <a:p>
                      <a:pPr marL="449580" marR="257810" indent="-381635">
                        <a:spcBef>
                          <a:spcPts val="675"/>
                        </a:spcBef>
                        <a:spcAft>
                          <a:spcPts val="0"/>
                        </a:spcAft>
                      </a:pPr>
                      <a:r>
                        <a:rPr lang="en-US" sz="1200" b="1" dirty="0">
                          <a:solidFill>
                            <a:schemeClr val="tx1"/>
                          </a:solidFill>
                          <a:effectLst/>
                          <a:latin typeface="+mn-lt"/>
                        </a:rPr>
                        <a:t>8.5.1. Indicate results of evaluation </a:t>
                      </a:r>
                      <a:r>
                        <a:rPr lang="en-US" sz="1200" b="1" spc="-30" dirty="0">
                          <a:solidFill>
                            <a:schemeClr val="tx1"/>
                          </a:solidFill>
                          <a:effectLst/>
                          <a:latin typeface="+mn-lt"/>
                        </a:rPr>
                        <a:t>of </a:t>
                      </a:r>
                      <a:r>
                        <a:rPr lang="en-US" sz="1200" b="1" dirty="0">
                          <a:solidFill>
                            <a:schemeClr val="tx1"/>
                          </a:solidFill>
                          <a:effectLst/>
                          <a:latin typeface="+mn-lt"/>
                        </a:rPr>
                        <a:t>each relevant</a:t>
                      </a:r>
                      <a:r>
                        <a:rPr lang="en-US" sz="1200" b="1" spc="295" dirty="0">
                          <a:solidFill>
                            <a:schemeClr val="tx1"/>
                          </a:solidFill>
                          <a:effectLst/>
                          <a:latin typeface="+mn-lt"/>
                        </a:rPr>
                        <a:t> </a:t>
                      </a:r>
                      <a:r>
                        <a:rPr lang="en-US" sz="1200" b="1" dirty="0">
                          <a:solidFill>
                            <a:schemeClr val="tx1"/>
                          </a:solidFill>
                          <a:effectLst/>
                          <a:latin typeface="+mn-lt"/>
                        </a:rPr>
                        <a:t>PO/PSO</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ctr">
                        <a:spcBef>
                          <a:spcPts val="50"/>
                        </a:spcBef>
                        <a:spcAft>
                          <a:spcPts val="0"/>
                        </a:spcAft>
                      </a:pPr>
                      <a:r>
                        <a:rPr lang="en-US" sz="1200" b="1" dirty="0">
                          <a:solidFill>
                            <a:schemeClr val="tx1"/>
                          </a:solidFill>
                          <a:effectLst/>
                          <a:latin typeface="+mn-lt"/>
                        </a:rPr>
                        <a:t> </a:t>
                      </a:r>
                      <a:endParaRPr lang="en-IN" sz="1200" b="1" dirty="0">
                        <a:solidFill>
                          <a:schemeClr val="tx1"/>
                        </a:solidFill>
                        <a:effectLst/>
                        <a:latin typeface="+mn-lt"/>
                      </a:endParaRPr>
                    </a:p>
                    <a:p>
                      <a:pPr marL="67945" algn="ctr">
                        <a:spcAft>
                          <a:spcPts val="0"/>
                        </a:spcAft>
                      </a:pPr>
                      <a:r>
                        <a:rPr lang="en-US" sz="1200" b="1" dirty="0">
                          <a:solidFill>
                            <a:schemeClr val="tx1"/>
                          </a:solidFill>
                          <a:effectLst/>
                          <a:latin typeface="+mn-lt"/>
                        </a:rPr>
                        <a:t>10</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250825">
                        <a:spcBef>
                          <a:spcPts val="675"/>
                        </a:spcBef>
                        <a:spcAft>
                          <a:spcPts val="0"/>
                        </a:spcAft>
                        <a:buSzPct val="100000"/>
                        <a:buFont typeface="Times New Roman" panose="02020603050405020304" pitchFamily="18" charset="0"/>
                        <a:buAutoNum type="alphaUcPeriod"/>
                        <a:tabLst>
                          <a:tab pos="354965" algn="l"/>
                        </a:tabLst>
                      </a:pPr>
                      <a:r>
                        <a:rPr lang="en-US" sz="1200" b="1" spc="-15" dirty="0">
                          <a:solidFill>
                            <a:schemeClr val="tx1"/>
                          </a:solidFill>
                          <a:effectLst/>
                          <a:latin typeface="+mn-lt"/>
                        </a:rPr>
                        <a:t>Process of computing POs/PSOs attainment level from the COs of related first year courses</a:t>
                      </a:r>
                      <a:r>
                        <a:rPr lang="en-US" sz="1200" b="1" spc="-75" dirty="0">
                          <a:solidFill>
                            <a:schemeClr val="tx1"/>
                          </a:solidFill>
                          <a:effectLst/>
                          <a:latin typeface="+mn-lt"/>
                        </a:rPr>
                        <a:t> </a:t>
                      </a:r>
                      <a:r>
                        <a:rPr lang="en-US" sz="1200" b="1" spc="-15" dirty="0">
                          <a:solidFill>
                            <a:schemeClr val="tx1"/>
                          </a:solidFill>
                          <a:effectLst/>
                          <a:latin typeface="+mn-lt"/>
                        </a:rPr>
                        <a:t>(5)</a:t>
                      </a:r>
                      <a:endParaRPr lang="en-IN" sz="1200" b="1" spc="-15" dirty="0">
                        <a:solidFill>
                          <a:schemeClr val="tx1"/>
                        </a:solidFill>
                        <a:effectLst/>
                        <a:latin typeface="+mn-lt"/>
                      </a:endParaRPr>
                    </a:p>
                    <a:p>
                      <a:pPr marL="342900" lvl="0" indent="-250825">
                        <a:spcAft>
                          <a:spcPts val="0"/>
                        </a:spcAft>
                        <a:buSzPct val="100000"/>
                        <a:buFont typeface="Times New Roman" panose="02020603050405020304" pitchFamily="18" charset="0"/>
                        <a:buAutoNum type="alphaUcPeriod"/>
                        <a:tabLst>
                          <a:tab pos="354965" algn="l"/>
                        </a:tabLst>
                      </a:pPr>
                      <a:r>
                        <a:rPr lang="en-US" sz="1200" b="1" spc="-15" dirty="0">
                          <a:solidFill>
                            <a:schemeClr val="tx1"/>
                          </a:solidFill>
                          <a:effectLst/>
                          <a:latin typeface="+mn-lt"/>
                        </a:rPr>
                        <a:t>Verification of documents validating the above process</a:t>
                      </a:r>
                      <a:r>
                        <a:rPr lang="en-US" sz="1200" b="1" spc="-25" dirty="0">
                          <a:solidFill>
                            <a:schemeClr val="tx1"/>
                          </a:solidFill>
                          <a:effectLst/>
                          <a:latin typeface="+mn-lt"/>
                        </a:rPr>
                        <a:t> </a:t>
                      </a:r>
                      <a:r>
                        <a:rPr lang="en-US" sz="1200" b="1" spc="-15" dirty="0">
                          <a:solidFill>
                            <a:schemeClr val="tx1"/>
                          </a:solidFill>
                          <a:effectLst/>
                          <a:latin typeface="+mn-lt"/>
                        </a:rPr>
                        <a:t>(5)</a:t>
                      </a:r>
                      <a:endParaRPr lang="en-IN" sz="1200" b="1" spc="-15"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1294502"/>
                  </a:ext>
                </a:extLst>
              </a:tr>
              <a:tr h="541064">
                <a:tc gridSpan="3">
                  <a:txBody>
                    <a:bodyPr/>
                    <a:lstStyle/>
                    <a:p>
                      <a:pPr marL="67945">
                        <a:lnSpc>
                          <a:spcPts val="1365"/>
                        </a:lnSpc>
                        <a:spcAft>
                          <a:spcPts val="0"/>
                        </a:spcAft>
                      </a:pPr>
                      <a:r>
                        <a:rPr lang="en-US" sz="1200" b="1" dirty="0">
                          <a:solidFill>
                            <a:schemeClr val="tx1"/>
                          </a:solidFill>
                          <a:effectLst/>
                          <a:latin typeface="+mn-lt"/>
                        </a:rPr>
                        <a:t>Exhibits/Context to be Observed/Assessed:</a:t>
                      </a:r>
                      <a:endParaRPr lang="en-IN" sz="1200" b="1" dirty="0">
                        <a:solidFill>
                          <a:schemeClr val="tx1"/>
                        </a:solidFill>
                        <a:effectLst/>
                        <a:latin typeface="+mn-lt"/>
                      </a:endParaRPr>
                    </a:p>
                    <a:p>
                      <a:pPr marL="67945">
                        <a:spcBef>
                          <a:spcPts val="555"/>
                        </a:spcBef>
                        <a:spcAft>
                          <a:spcPts val="0"/>
                        </a:spcAft>
                      </a:pPr>
                      <a:r>
                        <a:rPr lang="en-US" sz="1200" b="1" i="1" dirty="0">
                          <a:solidFill>
                            <a:schemeClr val="tx1"/>
                          </a:solidFill>
                          <a:effectLst/>
                          <a:latin typeface="+mn-lt"/>
                        </a:rPr>
                        <a:t>A. &amp; B. Documentary evidence for each relevant PO/PSO</a:t>
                      </a:r>
                      <a:endParaRPr lang="en-IN" sz="1200" b="1" i="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439639696"/>
                  </a:ext>
                </a:extLst>
              </a:tr>
              <a:tr h="550623">
                <a:tc>
                  <a:txBody>
                    <a:bodyPr/>
                    <a:lstStyle/>
                    <a:p>
                      <a:pPr marL="67945" marR="101600">
                        <a:spcBef>
                          <a:spcPts val="690"/>
                        </a:spcBef>
                        <a:spcAft>
                          <a:spcPts val="0"/>
                        </a:spcAft>
                      </a:pPr>
                      <a:r>
                        <a:rPr lang="en-US" sz="1200" b="1" dirty="0">
                          <a:solidFill>
                            <a:schemeClr val="tx1"/>
                          </a:solidFill>
                          <a:effectLst/>
                          <a:latin typeface="+mn-lt"/>
                        </a:rPr>
                        <a:t>8.5.2. Actions taken based on the </a:t>
                      </a:r>
                      <a:r>
                        <a:rPr lang="en-US" sz="1200" b="1" spc="-15" dirty="0">
                          <a:solidFill>
                            <a:schemeClr val="tx1"/>
                          </a:solidFill>
                          <a:effectLst/>
                          <a:latin typeface="+mn-lt"/>
                        </a:rPr>
                        <a:t>results </a:t>
                      </a:r>
                      <a:r>
                        <a:rPr lang="en-US" sz="1200" b="1" dirty="0">
                          <a:solidFill>
                            <a:schemeClr val="tx1"/>
                          </a:solidFill>
                          <a:effectLst/>
                          <a:latin typeface="+mn-lt"/>
                        </a:rPr>
                        <a:t>of evaluation of relevant POs</a:t>
                      </a:r>
                      <a:r>
                        <a:rPr lang="en-US" sz="1200" b="1" spc="295" dirty="0">
                          <a:solidFill>
                            <a:schemeClr val="tx1"/>
                          </a:solidFill>
                          <a:effectLst/>
                          <a:latin typeface="+mn-lt"/>
                        </a:rPr>
                        <a:t> </a:t>
                      </a:r>
                      <a:r>
                        <a:rPr lang="en-US" sz="1200" b="1" dirty="0">
                          <a:solidFill>
                            <a:schemeClr val="tx1"/>
                          </a:solidFill>
                          <a:effectLst/>
                          <a:latin typeface="+mn-lt"/>
                        </a:rPr>
                        <a:t>/PSOs</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ctr">
                        <a:spcAft>
                          <a:spcPts val="0"/>
                        </a:spcAft>
                      </a:pPr>
                      <a:r>
                        <a:rPr lang="en-US" sz="1200" b="1" dirty="0">
                          <a:solidFill>
                            <a:schemeClr val="tx1"/>
                          </a:solidFill>
                          <a:effectLst/>
                          <a:latin typeface="+mn-lt"/>
                        </a:rPr>
                        <a:t>10</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20675" indent="-228600">
                        <a:spcBef>
                          <a:spcPts val="5"/>
                        </a:spcBef>
                        <a:spcAft>
                          <a:spcPts val="0"/>
                        </a:spcAft>
                        <a:buFont typeface="+mj-lt"/>
                        <a:buAutoNum type="alphaUcPeriod"/>
                      </a:pPr>
                      <a:r>
                        <a:rPr lang="en-US" sz="1200" b="1" dirty="0">
                          <a:solidFill>
                            <a:schemeClr val="tx1"/>
                          </a:solidFill>
                          <a:effectLst/>
                          <a:latin typeface="+mn-lt"/>
                        </a:rPr>
                        <a:t>Appropriate actions taken (10)</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919130"/>
                  </a:ext>
                </a:extLst>
              </a:tr>
              <a:tr h="550623">
                <a:tc gridSpan="3">
                  <a:txBody>
                    <a:bodyPr/>
                    <a:lstStyle/>
                    <a:p>
                      <a:pPr marL="67945">
                        <a:spcBef>
                          <a:spcPts val="90"/>
                        </a:spcBef>
                        <a:spcAft>
                          <a:spcPts val="0"/>
                        </a:spcAft>
                      </a:pPr>
                      <a:r>
                        <a:rPr lang="en-US" sz="1200" b="1" i="0" dirty="0">
                          <a:solidFill>
                            <a:schemeClr val="tx1"/>
                          </a:solidFill>
                          <a:effectLst/>
                          <a:latin typeface="+mn-lt"/>
                          <a:ea typeface="Times New Roman" panose="02020603050405020304" pitchFamily="18" charset="0"/>
                          <a:cs typeface="Mangal" panose="02040503050203030202" pitchFamily="18" charset="0"/>
                        </a:rPr>
                        <a:t>Exhibits/Context to be Observed/Assessed:</a:t>
                      </a:r>
                      <a:endParaRPr lang="en-IN" sz="1200" b="1" i="0" dirty="0">
                        <a:solidFill>
                          <a:schemeClr val="tx1"/>
                        </a:solidFill>
                        <a:effectLst/>
                        <a:latin typeface="+mn-lt"/>
                        <a:ea typeface="Times New Roman" panose="02020603050405020304" pitchFamily="18" charset="0"/>
                        <a:cs typeface="Mangal" panose="02040503050203030202" pitchFamily="18" charset="0"/>
                      </a:endParaRPr>
                    </a:p>
                    <a:p>
                      <a:pPr marL="67945">
                        <a:spcBef>
                          <a:spcPts val="430"/>
                        </a:spcBef>
                        <a:spcAft>
                          <a:spcPts val="0"/>
                        </a:spcAft>
                      </a:pPr>
                      <a:r>
                        <a:rPr lang="en-US" sz="1200" b="1" i="1" dirty="0">
                          <a:solidFill>
                            <a:schemeClr val="tx1"/>
                          </a:solidFill>
                          <a:effectLst/>
                          <a:latin typeface="+mn-lt"/>
                          <a:ea typeface="Times New Roman" panose="02020603050405020304" pitchFamily="18" charset="0"/>
                          <a:cs typeface="Mangal" panose="02040503050203030202" pitchFamily="18" charset="0"/>
                        </a:rPr>
                        <a:t>A. Documentary evidence for each relevant PO/PSO</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874760"/>
                  </a:ext>
                </a:extLst>
              </a:tr>
              <a:tr h="372921">
                <a:tc>
                  <a:txBody>
                    <a:bodyPr/>
                    <a:lstStyle/>
                    <a:p>
                      <a:pPr marL="67945">
                        <a:spcBef>
                          <a:spcPts val="210"/>
                        </a:spcBef>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Total:</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ctr">
                        <a:spcBef>
                          <a:spcPts val="210"/>
                        </a:spcBef>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50</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Aft>
                          <a:spcPts val="0"/>
                        </a:spcAft>
                      </a:pPr>
                      <a:r>
                        <a:rPr lang="en-US" sz="1200" b="1" dirty="0">
                          <a:solidFill>
                            <a:schemeClr val="tx1"/>
                          </a:solidFill>
                          <a:effectLst/>
                          <a:latin typeface="+mn-lt"/>
                          <a:ea typeface="Times New Roman" panose="02020603050405020304" pitchFamily="18" charset="0"/>
                          <a:cs typeface="Mangal" panose="02040503050203030202" pitchFamily="18" charset="0"/>
                        </a:rPr>
                        <a:t> </a:t>
                      </a:r>
                      <a:endParaRPr lang="en-IN" sz="1200" b="1" dirty="0">
                        <a:solidFill>
                          <a:schemeClr val="tx1"/>
                        </a:solidFill>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4081930"/>
                  </a:ext>
                </a:extLst>
              </a:tr>
            </a:tbl>
          </a:graphicData>
        </a:graphic>
      </p:graphicFrame>
    </p:spTree>
    <p:extLst>
      <p:ext uri="{BB962C8B-B14F-4D97-AF65-F5344CB8AC3E}">
        <p14:creationId xmlns:p14="http://schemas.microsoft.com/office/powerpoint/2010/main" val="7674538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A0E3E-4C03-40DD-824E-3429688BCABA}"/>
              </a:ext>
            </a:extLst>
          </p:cNvPr>
          <p:cNvSpPr>
            <a:spLocks noGrp="1"/>
          </p:cNvSpPr>
          <p:nvPr>
            <p:ph type="title"/>
          </p:nvPr>
        </p:nvSpPr>
        <p:spPr>
          <a:xfrm>
            <a:off x="838200" y="365126"/>
            <a:ext cx="10515600" cy="31591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BE156544-2FD3-4F67-A0D2-B85C1012BAEA}"/>
              </a:ext>
            </a:extLst>
          </p:cNvPr>
          <p:cNvSpPr>
            <a:spLocks noGrp="1"/>
          </p:cNvSpPr>
          <p:nvPr>
            <p:ph idx="1"/>
          </p:nvPr>
        </p:nvSpPr>
        <p:spPr>
          <a:xfrm>
            <a:off x="838200" y="874643"/>
            <a:ext cx="10515600" cy="5302320"/>
          </a:xfrm>
        </p:spPr>
        <p:txBody>
          <a:bodyPr/>
          <a:lstStyle/>
          <a:p>
            <a:endParaRPr lang="en-US" dirty="0"/>
          </a:p>
          <a:p>
            <a:endParaRPr lang="en-IN" dirty="0"/>
          </a:p>
          <a:p>
            <a:pPr marL="2286000" lvl="5" indent="0">
              <a:buNone/>
            </a:pPr>
            <a:r>
              <a:rPr lang="en-IN" sz="5400" dirty="0">
                <a:latin typeface="+mj-lt"/>
              </a:rPr>
              <a:t>Visit  --</a:t>
            </a:r>
          </a:p>
          <a:p>
            <a:pPr marL="2286000" lvl="5" indent="0">
              <a:buNone/>
            </a:pPr>
            <a:r>
              <a:rPr lang="en-IN" sz="5400" dirty="0">
                <a:latin typeface="+mj-lt"/>
              </a:rPr>
              <a:t>Preparation</a:t>
            </a:r>
          </a:p>
          <a:p>
            <a:pPr marL="2286000" lvl="5" indent="0">
              <a:buNone/>
            </a:pPr>
            <a:r>
              <a:rPr lang="en-IN" sz="5400" dirty="0">
                <a:latin typeface="+mj-lt"/>
              </a:rPr>
              <a:t>During the visit &amp;</a:t>
            </a:r>
          </a:p>
          <a:p>
            <a:pPr marL="2286000" lvl="5" indent="0">
              <a:buNone/>
            </a:pPr>
            <a:r>
              <a:rPr lang="en-IN" sz="5400" dirty="0">
                <a:latin typeface="+mj-lt"/>
              </a:rPr>
              <a:t>Report writing and </a:t>
            </a:r>
          </a:p>
          <a:p>
            <a:pPr marL="2286000" lvl="5" indent="0">
              <a:buNone/>
            </a:pPr>
            <a:r>
              <a:rPr lang="en-IN" sz="5400" dirty="0">
                <a:latin typeface="+mj-lt"/>
              </a:rPr>
              <a:t>Exit Meeting</a:t>
            </a:r>
          </a:p>
          <a:p>
            <a:pPr marL="2286000" lvl="5" indent="0">
              <a:buNone/>
            </a:pPr>
            <a:endParaRPr lang="en-IN" sz="5400" dirty="0">
              <a:latin typeface="+mj-lt"/>
            </a:endParaRPr>
          </a:p>
          <a:p>
            <a:pPr marL="2286000" lvl="5" indent="0">
              <a:buNone/>
            </a:pPr>
            <a:endParaRPr lang="en-IN" sz="5400" dirty="0">
              <a:latin typeface="+mj-lt"/>
            </a:endParaRPr>
          </a:p>
          <a:p>
            <a:pPr marL="2286000" lvl="5" indent="0">
              <a:buNone/>
            </a:pPr>
            <a:endParaRPr lang="en-IN" dirty="0"/>
          </a:p>
        </p:txBody>
      </p:sp>
      <p:sp>
        <p:nvSpPr>
          <p:cNvPr id="4" name="Rectangle 3">
            <a:extLst>
              <a:ext uri="{FF2B5EF4-FFF2-40B4-BE49-F238E27FC236}">
                <a16:creationId xmlns:a16="http://schemas.microsoft.com/office/drawing/2014/main" id="{C8E35D46-091F-4964-A2E5-E5BD6033166A}"/>
              </a:ext>
            </a:extLst>
          </p:cNvPr>
          <p:cNvSpPr/>
          <p:nvPr/>
        </p:nvSpPr>
        <p:spPr>
          <a:xfrm>
            <a:off x="2080591" y="1313416"/>
            <a:ext cx="8680174" cy="48635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8608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8560-9976-4963-A0B5-EFE06A79D606}"/>
              </a:ext>
            </a:extLst>
          </p:cNvPr>
          <p:cNvSpPr>
            <a:spLocks noGrp="1"/>
          </p:cNvSpPr>
          <p:nvPr>
            <p:ph type="title"/>
          </p:nvPr>
        </p:nvSpPr>
        <p:spPr>
          <a:xfrm>
            <a:off x="838200" y="172277"/>
            <a:ext cx="10515600" cy="572789"/>
          </a:xfrm>
        </p:spPr>
        <p:txBody>
          <a:bodyPr>
            <a:normAutofit fontScale="90000"/>
          </a:bodyPr>
          <a:lstStyle/>
          <a:p>
            <a:pPr algn="ctr"/>
            <a:r>
              <a:rPr lang="en-US" sz="4000" dirty="0"/>
              <a:t>What underpins complexity?</a:t>
            </a:r>
            <a:endParaRPr lang="en-IN" sz="4000" dirty="0"/>
          </a:p>
        </p:txBody>
      </p:sp>
      <p:sp>
        <p:nvSpPr>
          <p:cNvPr id="3" name="Content Placeholder 2">
            <a:extLst>
              <a:ext uri="{FF2B5EF4-FFF2-40B4-BE49-F238E27FC236}">
                <a16:creationId xmlns:a16="http://schemas.microsoft.com/office/drawing/2014/main" id="{1276C43E-3B09-4D27-B64E-66A1FBB76EF7}"/>
              </a:ext>
            </a:extLst>
          </p:cNvPr>
          <p:cNvSpPr>
            <a:spLocks noGrp="1"/>
          </p:cNvSpPr>
          <p:nvPr>
            <p:ph idx="1"/>
          </p:nvPr>
        </p:nvSpPr>
        <p:spPr>
          <a:xfrm>
            <a:off x="838200" y="745067"/>
            <a:ext cx="10515600" cy="5747808"/>
          </a:xfrm>
        </p:spPr>
        <p:txBody>
          <a:bodyPr>
            <a:normAutofit fontScale="92500" lnSpcReduction="20000"/>
          </a:bodyPr>
          <a:lstStyle/>
          <a:p>
            <a:r>
              <a:rPr lang="en-US" b="1" dirty="0">
                <a:latin typeface="+mj-lt"/>
              </a:rPr>
              <a:t>Non-linearity</a:t>
            </a:r>
          </a:p>
          <a:p>
            <a:r>
              <a:rPr lang="en-US" b="1" dirty="0">
                <a:latin typeface="+mj-lt"/>
              </a:rPr>
              <a:t>Dynamic equilibrium</a:t>
            </a:r>
          </a:p>
          <a:p>
            <a:r>
              <a:rPr lang="en-US" b="1" dirty="0">
                <a:latin typeface="+mj-lt"/>
              </a:rPr>
              <a:t>Operating range and characteristics/behaviour outside the OR</a:t>
            </a:r>
          </a:p>
          <a:p>
            <a:r>
              <a:rPr lang="en-US" b="1" dirty="0">
                <a:latin typeface="+mj-lt"/>
              </a:rPr>
              <a:t>Reliability/ fault-tolerance and recovery</a:t>
            </a:r>
          </a:p>
          <a:p>
            <a:r>
              <a:rPr lang="en-US" b="1" dirty="0">
                <a:latin typeface="+mj-lt"/>
              </a:rPr>
              <a:t>Transients/Time variance/ dynamic versus static</a:t>
            </a:r>
          </a:p>
          <a:p>
            <a:r>
              <a:rPr lang="en-US" b="1" dirty="0">
                <a:latin typeface="+mj-lt"/>
              </a:rPr>
              <a:t>Size/Scale</a:t>
            </a:r>
          </a:p>
          <a:p>
            <a:r>
              <a:rPr lang="en-US" b="1" dirty="0">
                <a:latin typeface="+mj-lt"/>
              </a:rPr>
              <a:t>Elemental versus System Complexity</a:t>
            </a:r>
          </a:p>
          <a:p>
            <a:r>
              <a:rPr lang="en-US" b="1" dirty="0">
                <a:latin typeface="+mj-lt"/>
              </a:rPr>
              <a:t>LIFE CYCLE ISSUES both for processes and products</a:t>
            </a:r>
          </a:p>
          <a:p>
            <a:r>
              <a:rPr lang="en-US" b="1" dirty="0">
                <a:latin typeface="+mj-lt"/>
              </a:rPr>
              <a:t>EVOLUTION – Maintainability, Serviceability (RAS)</a:t>
            </a:r>
          </a:p>
          <a:p>
            <a:r>
              <a:rPr lang="en-US" b="1" dirty="0">
                <a:latin typeface="+mj-lt"/>
              </a:rPr>
              <a:t>CONTEXT/Interconnection of parts or subsystems</a:t>
            </a:r>
          </a:p>
          <a:p>
            <a:r>
              <a:rPr lang="en-US" b="1" dirty="0">
                <a:latin typeface="+mj-lt"/>
              </a:rPr>
              <a:t>Functional and Non-functional specifications and partial specifications</a:t>
            </a:r>
          </a:p>
          <a:p>
            <a:r>
              <a:rPr lang="en-US" b="1" dirty="0">
                <a:latin typeface="+mj-lt"/>
              </a:rPr>
              <a:t>Open-endedness/in-completeness</a:t>
            </a:r>
          </a:p>
          <a:p>
            <a:r>
              <a:rPr lang="en-US" b="1" dirty="0">
                <a:latin typeface="+mj-lt"/>
              </a:rPr>
              <a:t>Have more than one (many) solutions</a:t>
            </a:r>
          </a:p>
          <a:p>
            <a:pPr marL="0" indent="0">
              <a:buNone/>
            </a:pPr>
            <a:r>
              <a:rPr lang="en-US" b="1" u="sng" dirty="0">
                <a:solidFill>
                  <a:srgbClr val="C00000"/>
                </a:solidFill>
                <a:latin typeface="+mj-lt"/>
              </a:rPr>
              <a:t>Essence captured in HOTS - </a:t>
            </a:r>
            <a:r>
              <a:rPr lang="en-US" sz="3200" b="1" u="sng" dirty="0">
                <a:solidFill>
                  <a:srgbClr val="C00000"/>
                </a:solidFill>
                <a:latin typeface="+mj-lt"/>
              </a:rPr>
              <a:t>higher-order thinking skills </a:t>
            </a:r>
            <a:r>
              <a:rPr lang="en-US" sz="2400" b="1" u="sng" dirty="0">
                <a:solidFill>
                  <a:srgbClr val="C00000"/>
                </a:solidFill>
                <a:latin typeface="+mj-lt"/>
              </a:rPr>
              <a:t>(BLOOMS TAXONOMY)</a:t>
            </a:r>
          </a:p>
          <a:p>
            <a:endParaRPr lang="en-US" sz="2000" b="1" dirty="0">
              <a:solidFill>
                <a:srgbClr val="C00000"/>
              </a:solidFill>
            </a:endParaRPr>
          </a:p>
          <a:p>
            <a:endParaRPr lang="en-IN" dirty="0"/>
          </a:p>
        </p:txBody>
      </p:sp>
      <p:sp>
        <p:nvSpPr>
          <p:cNvPr id="5" name="Rectangle 4">
            <a:extLst>
              <a:ext uri="{FF2B5EF4-FFF2-40B4-BE49-F238E27FC236}">
                <a16:creationId xmlns:a16="http://schemas.microsoft.com/office/drawing/2014/main" id="{1F871F87-BAD5-40CB-A372-63B2DC3A3D70}"/>
              </a:ext>
            </a:extLst>
          </p:cNvPr>
          <p:cNvSpPr/>
          <p:nvPr/>
        </p:nvSpPr>
        <p:spPr>
          <a:xfrm>
            <a:off x="437322" y="172278"/>
            <a:ext cx="10800521" cy="63205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8477453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9FE2A-571A-4021-A47D-CD658C2919AA}"/>
              </a:ext>
            </a:extLst>
          </p:cNvPr>
          <p:cNvSpPr>
            <a:spLocks noGrp="1"/>
          </p:cNvSpPr>
          <p:nvPr>
            <p:ph type="title"/>
          </p:nvPr>
        </p:nvSpPr>
        <p:spPr>
          <a:xfrm>
            <a:off x="838200" y="365125"/>
            <a:ext cx="10515600" cy="549275"/>
          </a:xfrm>
        </p:spPr>
        <p:txBody>
          <a:bodyPr>
            <a:normAutofit fontScale="90000"/>
          </a:bodyPr>
          <a:lstStyle/>
          <a:p>
            <a:r>
              <a:rPr lang="en-US" dirty="0"/>
              <a:t>		Preparation  - for the visit</a:t>
            </a:r>
            <a:endParaRPr lang="en-IN" dirty="0"/>
          </a:p>
        </p:txBody>
      </p:sp>
      <p:sp>
        <p:nvSpPr>
          <p:cNvPr id="3" name="Content Placeholder 2">
            <a:extLst>
              <a:ext uri="{FF2B5EF4-FFF2-40B4-BE49-F238E27FC236}">
                <a16:creationId xmlns:a16="http://schemas.microsoft.com/office/drawing/2014/main" id="{F5E50B01-BE95-4EDB-96C8-5620616F1CC6}"/>
              </a:ext>
            </a:extLst>
          </p:cNvPr>
          <p:cNvSpPr>
            <a:spLocks noGrp="1"/>
          </p:cNvSpPr>
          <p:nvPr>
            <p:ph idx="1"/>
          </p:nvPr>
        </p:nvSpPr>
        <p:spPr>
          <a:xfrm>
            <a:off x="838200" y="914400"/>
            <a:ext cx="10515600" cy="5578475"/>
          </a:xfrm>
        </p:spPr>
        <p:txBody>
          <a:bodyPr/>
          <a:lstStyle/>
          <a:p>
            <a:pPr marL="0" indent="0">
              <a:buNone/>
            </a:pPr>
            <a:r>
              <a:rPr lang="en-US" b="1" dirty="0">
                <a:latin typeface="+mj-lt"/>
              </a:rPr>
              <a:t> </a:t>
            </a:r>
          </a:p>
          <a:p>
            <a:r>
              <a:rPr lang="en-US" b="1" dirty="0">
                <a:latin typeface="+mj-lt"/>
              </a:rPr>
              <a:t>Peruse PQ and note points to verify, if any, during the visit</a:t>
            </a:r>
          </a:p>
          <a:p>
            <a:r>
              <a:rPr lang="en-US" b="1" dirty="0">
                <a:latin typeface="+mj-lt"/>
              </a:rPr>
              <a:t>Study of SAR – make notes</a:t>
            </a:r>
          </a:p>
          <a:p>
            <a:r>
              <a:rPr lang="en-US" b="1" dirty="0">
                <a:latin typeface="+mj-lt"/>
              </a:rPr>
              <a:t>Browsing the website of the institute – make notes</a:t>
            </a:r>
          </a:p>
          <a:p>
            <a:r>
              <a:rPr lang="en-US" b="1" dirty="0">
                <a:latin typeface="+mj-lt"/>
              </a:rPr>
              <a:t>Institute/Department marks vis-a vis your marking with notes</a:t>
            </a:r>
          </a:p>
          <a:p>
            <a:r>
              <a:rPr lang="en-US" b="1" dirty="0">
                <a:latin typeface="+mj-lt"/>
              </a:rPr>
              <a:t>Completing the Pre-visit report and mailing it to Team Chairperson</a:t>
            </a:r>
          </a:p>
          <a:p>
            <a:r>
              <a:rPr lang="en-US" b="1" dirty="0">
                <a:latin typeface="+mj-lt"/>
              </a:rPr>
              <a:t>Points to focus in interactions   and documents to see during the visit – </a:t>
            </a:r>
          </a:p>
          <a:p>
            <a:r>
              <a:rPr lang="en-US" b="1" dirty="0">
                <a:latin typeface="+mj-lt"/>
              </a:rPr>
              <a:t>Filling facts/data in the Report- draft </a:t>
            </a:r>
          </a:p>
          <a:p>
            <a:r>
              <a:rPr lang="en-US" b="1" dirty="0">
                <a:latin typeface="+mj-lt"/>
              </a:rPr>
              <a:t>Draft Part-B of PEV report with tentative Y W C D and justifications</a:t>
            </a:r>
          </a:p>
          <a:p>
            <a:r>
              <a:rPr lang="en-US" b="1" dirty="0">
                <a:latin typeface="+mj-lt"/>
              </a:rPr>
              <a:t>Harmonizing  - work-sharing on Day1 and 2 - with colleague PEV during the Pre-visit meeting</a:t>
            </a:r>
          </a:p>
          <a:p>
            <a:endParaRPr lang="en-IN" dirty="0"/>
          </a:p>
        </p:txBody>
      </p:sp>
      <p:sp>
        <p:nvSpPr>
          <p:cNvPr id="5" name="Rectangle 4">
            <a:extLst>
              <a:ext uri="{FF2B5EF4-FFF2-40B4-BE49-F238E27FC236}">
                <a16:creationId xmlns:a16="http://schemas.microsoft.com/office/drawing/2014/main" id="{8F303F45-72BA-45F1-8B8B-9685807C7D08}"/>
              </a:ext>
            </a:extLst>
          </p:cNvPr>
          <p:cNvSpPr/>
          <p:nvPr/>
        </p:nvSpPr>
        <p:spPr>
          <a:xfrm>
            <a:off x="198783" y="251791"/>
            <a:ext cx="11330608" cy="6467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7118853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A69B-1014-4D12-AF7A-7A2501EF3E53}"/>
              </a:ext>
            </a:extLst>
          </p:cNvPr>
          <p:cNvSpPr>
            <a:spLocks noGrp="1"/>
          </p:cNvSpPr>
          <p:nvPr>
            <p:ph type="title"/>
          </p:nvPr>
        </p:nvSpPr>
        <p:spPr>
          <a:xfrm>
            <a:off x="838200" y="365125"/>
            <a:ext cx="10515600" cy="402519"/>
          </a:xfrm>
        </p:spPr>
        <p:txBody>
          <a:bodyPr>
            <a:normAutofit fontScale="90000"/>
          </a:bodyPr>
          <a:lstStyle/>
          <a:p>
            <a:r>
              <a:rPr lang="en-US" dirty="0"/>
              <a:t>			During the visit</a:t>
            </a:r>
            <a:endParaRPr lang="en-IN" dirty="0"/>
          </a:p>
        </p:txBody>
      </p:sp>
      <p:sp>
        <p:nvSpPr>
          <p:cNvPr id="3" name="Content Placeholder 2">
            <a:extLst>
              <a:ext uri="{FF2B5EF4-FFF2-40B4-BE49-F238E27FC236}">
                <a16:creationId xmlns:a16="http://schemas.microsoft.com/office/drawing/2014/main" id="{77B27416-73A3-48A3-BCC1-4D9ED42FA59E}"/>
              </a:ext>
            </a:extLst>
          </p:cNvPr>
          <p:cNvSpPr>
            <a:spLocks noGrp="1"/>
          </p:cNvSpPr>
          <p:nvPr>
            <p:ph idx="1"/>
          </p:nvPr>
        </p:nvSpPr>
        <p:spPr>
          <a:xfrm>
            <a:off x="838200" y="869244"/>
            <a:ext cx="10515600" cy="5307719"/>
          </a:xfrm>
        </p:spPr>
        <p:txBody>
          <a:bodyPr>
            <a:normAutofit lnSpcReduction="10000"/>
          </a:bodyPr>
          <a:lstStyle/>
          <a:p>
            <a:r>
              <a:rPr lang="en-US" dirty="0"/>
              <a:t>Keep working notes</a:t>
            </a:r>
          </a:p>
          <a:p>
            <a:r>
              <a:rPr lang="en-US" dirty="0"/>
              <a:t>Collect Faculty Information in the NBA-prescribed format from the department at the start</a:t>
            </a:r>
          </a:p>
          <a:p>
            <a:r>
              <a:rPr lang="en-US" dirty="0"/>
              <a:t>Making  effective use of team meetings at lunch and in the evening on Day 1 and Day 2.</a:t>
            </a:r>
          </a:p>
          <a:p>
            <a:r>
              <a:rPr lang="en-US" dirty="0"/>
              <a:t>As it is not feasible to be exhaustive, we need to sample – for e.g., student projects, course files, Test Q-Papers, Script Evaluation  etc.</a:t>
            </a:r>
          </a:p>
          <a:p>
            <a:r>
              <a:rPr lang="en-US" dirty="0"/>
              <a:t>Interaction with faculty – ascertain if they are conversant with CO,</a:t>
            </a:r>
          </a:p>
          <a:p>
            <a:pPr marL="0" indent="0">
              <a:buNone/>
            </a:pPr>
            <a:r>
              <a:rPr lang="en-US" dirty="0"/>
              <a:t>   PO/PSO, CO-PO mapping, Blooms Taxonomy, assessment rubrics</a:t>
            </a:r>
          </a:p>
          <a:p>
            <a:r>
              <a:rPr lang="en-US" dirty="0"/>
              <a:t>Sampling can be on the Best-Average-Rest basis – the identification may be in consultation with HoD with choice by PEVs</a:t>
            </a:r>
          </a:p>
          <a:p>
            <a:r>
              <a:rPr lang="en-US" dirty="0"/>
              <a:t>Interaction with students/class(Lecture and Lab) preferably year-wise.</a:t>
            </a:r>
          </a:p>
          <a:p>
            <a:endParaRPr lang="en-US" dirty="0"/>
          </a:p>
          <a:p>
            <a:pPr marL="0" indent="0">
              <a:buNone/>
            </a:pPr>
            <a:endParaRPr lang="en-IN" dirty="0"/>
          </a:p>
        </p:txBody>
      </p:sp>
      <p:sp>
        <p:nvSpPr>
          <p:cNvPr id="4" name="Rectangle 3">
            <a:extLst>
              <a:ext uri="{FF2B5EF4-FFF2-40B4-BE49-F238E27FC236}">
                <a16:creationId xmlns:a16="http://schemas.microsoft.com/office/drawing/2014/main" id="{796482CF-B78D-42AC-A4F4-996802BE38AF}"/>
              </a:ext>
            </a:extLst>
          </p:cNvPr>
          <p:cNvSpPr/>
          <p:nvPr/>
        </p:nvSpPr>
        <p:spPr>
          <a:xfrm>
            <a:off x="609600" y="145774"/>
            <a:ext cx="11171583" cy="61490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5491173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7568-44D3-4AFB-9891-DBCC0B96D694}"/>
              </a:ext>
            </a:extLst>
          </p:cNvPr>
          <p:cNvSpPr>
            <a:spLocks noGrp="1"/>
          </p:cNvSpPr>
          <p:nvPr>
            <p:ph type="title"/>
          </p:nvPr>
        </p:nvSpPr>
        <p:spPr>
          <a:xfrm>
            <a:off x="838200" y="342548"/>
            <a:ext cx="10515600" cy="315912"/>
          </a:xfrm>
        </p:spPr>
        <p:txBody>
          <a:bodyPr>
            <a:normAutofit fontScale="90000"/>
          </a:bodyPr>
          <a:lstStyle/>
          <a:p>
            <a:r>
              <a:rPr lang="en-US" dirty="0"/>
              <a:t>	</a:t>
            </a:r>
            <a:r>
              <a:rPr lang="en-US" sz="3100" dirty="0"/>
              <a:t>Report writing – towards the end of Day 2 and Exit meeting</a:t>
            </a:r>
            <a:endParaRPr lang="en-IN" dirty="0"/>
          </a:p>
        </p:txBody>
      </p:sp>
      <p:sp>
        <p:nvSpPr>
          <p:cNvPr id="3" name="Content Placeholder 2">
            <a:extLst>
              <a:ext uri="{FF2B5EF4-FFF2-40B4-BE49-F238E27FC236}">
                <a16:creationId xmlns:a16="http://schemas.microsoft.com/office/drawing/2014/main" id="{0CFF22A4-94F6-4C5D-AE46-3C24E10ACECA}"/>
              </a:ext>
            </a:extLst>
          </p:cNvPr>
          <p:cNvSpPr>
            <a:spLocks noGrp="1"/>
          </p:cNvSpPr>
          <p:nvPr>
            <p:ph idx="1"/>
          </p:nvPr>
        </p:nvSpPr>
        <p:spPr>
          <a:xfrm>
            <a:off x="838200" y="880533"/>
            <a:ext cx="10515600" cy="5757334"/>
          </a:xfrm>
        </p:spPr>
        <p:txBody>
          <a:bodyPr/>
          <a:lstStyle/>
          <a:p>
            <a:pPr marL="0" indent="0">
              <a:buNone/>
            </a:pPr>
            <a:r>
              <a:rPr lang="en-US" sz="2400" b="1" dirty="0">
                <a:latin typeface="Calibri Light" panose="020F0302020204030204" pitchFamily="34" charset="0"/>
                <a:ea typeface="Calibri" panose="020F0502020204030204" pitchFamily="34" charset="0"/>
                <a:cs typeface="Calibri Light" panose="020F0302020204030204" pitchFamily="34" charset="0"/>
              </a:rPr>
              <a:t>Mention </a:t>
            </a:r>
            <a:r>
              <a:rPr lang="en-US" sz="2400" b="1" dirty="0">
                <a:effectLst/>
                <a:latin typeface="Calibri Light" panose="020F0302020204030204" pitchFamily="34" charset="0"/>
                <a:ea typeface="Calibri" panose="020F0502020204030204" pitchFamily="34" charset="0"/>
                <a:cs typeface="Calibri Light" panose="020F0302020204030204" pitchFamily="34" charset="0"/>
              </a:rPr>
              <a:t> reasons for scoring of criteria clearly and unambiguously, especially at the overall-</a:t>
            </a:r>
            <a:r>
              <a:rPr lang="en-US" sz="2400" b="1" dirty="0">
                <a:latin typeface="Calibri Light" panose="020F0302020204030204" pitchFamily="34" charset="0"/>
                <a:ea typeface="Calibri" panose="020F0502020204030204" pitchFamily="34" charset="0"/>
                <a:cs typeface="Calibri Light" panose="020F0302020204030204" pitchFamily="34" charset="0"/>
              </a:rPr>
              <a:t>Criterion-level </a:t>
            </a:r>
            <a:r>
              <a:rPr lang="en-US" sz="2400" b="1" dirty="0">
                <a:effectLst/>
                <a:latin typeface="Calibri Light" panose="020F0302020204030204" pitchFamily="34" charset="0"/>
                <a:ea typeface="Calibri" panose="020F0502020204030204" pitchFamily="34" charset="0"/>
                <a:cs typeface="Calibri Light" panose="020F0302020204030204" pitchFamily="34" charset="0"/>
              </a:rPr>
              <a:t>for Y,C,W,D as the case may be.</a:t>
            </a:r>
          </a:p>
          <a:p>
            <a:pPr marL="0" indent="0">
              <a:buNone/>
            </a:pPr>
            <a:r>
              <a:rPr lang="en-US" sz="2400" b="1" dirty="0">
                <a:effectLst/>
                <a:latin typeface="Calibri Light" panose="020F0302020204030204" pitchFamily="34" charset="0"/>
                <a:ea typeface="Calibri" panose="020F0502020204030204" pitchFamily="34" charset="0"/>
                <a:cs typeface="Calibri Light" panose="020F0302020204030204" pitchFamily="34" charset="0"/>
              </a:rPr>
              <a:t>Note Factual deviations – e.g.,  faculty counting.</a:t>
            </a:r>
          </a:p>
          <a:p>
            <a:pPr marL="0" indent="0">
              <a:buNone/>
            </a:pPr>
            <a:r>
              <a:rPr lang="en-US" sz="2400" b="1" dirty="0">
                <a:latin typeface="Calibri Light" panose="020F0302020204030204" pitchFamily="34" charset="0"/>
                <a:ea typeface="Calibri" panose="020F0502020204030204" pitchFamily="34" charset="0"/>
                <a:cs typeface="Calibri Light" panose="020F0302020204030204" pitchFamily="34" charset="0"/>
              </a:rPr>
              <a:t>Note data that may have gaps or variations – e.g., placement/higher-studies</a:t>
            </a:r>
            <a:endParaRPr lang="en-US" sz="2400" b="1"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buNone/>
            </a:pPr>
            <a:r>
              <a:rPr lang="en-US" sz="2400" b="1" dirty="0">
                <a:latin typeface="Calibri Light" panose="020F0302020204030204" pitchFamily="34" charset="0"/>
                <a:ea typeface="Calibri" panose="020F0502020204030204" pitchFamily="34" charset="0"/>
                <a:cs typeface="Calibri Light" panose="020F0302020204030204" pitchFamily="34" charset="0"/>
              </a:rPr>
              <a:t>Capture essence/gist  of interaction with faculty and students and have it in written</a:t>
            </a:r>
          </a:p>
          <a:p>
            <a:pPr marL="0" indent="0">
              <a:buNone/>
            </a:pPr>
            <a:r>
              <a:rPr lang="en-US" sz="2400" b="1" dirty="0">
                <a:effectLst/>
                <a:latin typeface="Calibri Light" panose="020F0302020204030204" pitchFamily="34" charset="0"/>
                <a:ea typeface="Calibri" panose="020F0502020204030204" pitchFamily="34" charset="0"/>
                <a:cs typeface="Calibri Light" panose="020F0302020204030204" pitchFamily="34" charset="0"/>
              </a:rPr>
              <a:t>Doin</a:t>
            </a:r>
            <a:r>
              <a:rPr lang="en-US" sz="2400" b="1" dirty="0">
                <a:latin typeface="Calibri Light" panose="020F0302020204030204" pitchFamily="34" charset="0"/>
                <a:ea typeface="Calibri" panose="020F0502020204030204" pitchFamily="34" charset="0"/>
                <a:cs typeface="Calibri Light" panose="020F0302020204030204" pitchFamily="34" charset="0"/>
              </a:rPr>
              <a:t>g more of something, for e.g., consultancy is generally a suggestion – indication of a capacity/possibility and is distinct from doing something  better – moving up the value chain from routine-consultancy</a:t>
            </a:r>
            <a:endParaRPr lang="en-US" sz="2400" b="1"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buNone/>
            </a:pPr>
            <a:r>
              <a:rPr lang="en-US" sz="2400" b="1" dirty="0">
                <a:latin typeface="Calibri Light" panose="020F0302020204030204" pitchFamily="34" charset="0"/>
                <a:ea typeface="Calibri" panose="020F0502020204030204" pitchFamily="34" charset="0"/>
                <a:cs typeface="Calibri Light" panose="020F0302020204030204" pitchFamily="34" charset="0"/>
              </a:rPr>
              <a:t>Mention documents requested and not produced.</a:t>
            </a:r>
          </a:p>
          <a:p>
            <a:pPr marL="0" indent="0">
              <a:buNone/>
            </a:pPr>
            <a:r>
              <a:rPr lang="en-US" sz="2400" b="1" dirty="0">
                <a:effectLst/>
                <a:latin typeface="Calibri Light" panose="020F0302020204030204" pitchFamily="34" charset="0"/>
                <a:ea typeface="Calibri" panose="020F0502020204030204" pitchFamily="34" charset="0"/>
                <a:cs typeface="Calibri Light" panose="020F0302020204030204" pitchFamily="34" charset="0"/>
              </a:rPr>
              <a:t>Draw attention in a nuanced way to some of the above in strengths and weaknesses in the exit meeting – it helps to prepare the exit meeting points/notes with the report at the end of Day-2.</a:t>
            </a:r>
          </a:p>
          <a:p>
            <a:pPr marL="0" indent="0">
              <a:buNone/>
            </a:pPr>
            <a:r>
              <a:rPr lang="en-US" sz="2400" b="1" dirty="0">
                <a:latin typeface="Calibri Light" panose="020F0302020204030204" pitchFamily="34" charset="0"/>
                <a:ea typeface="Calibri" panose="020F0502020204030204" pitchFamily="34" charset="0"/>
                <a:cs typeface="Calibri Light" panose="020F0302020204030204" pitchFamily="34" charset="0"/>
              </a:rPr>
              <a:t>Note that the exit meeting is one way – no room for discussions. If any discussion crops up from institute side, let the team chair handle it.</a:t>
            </a:r>
            <a:endParaRPr lang="en-IN" sz="2400" b="1"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IN" dirty="0"/>
          </a:p>
        </p:txBody>
      </p:sp>
      <p:sp>
        <p:nvSpPr>
          <p:cNvPr id="4" name="Rectangle 3">
            <a:extLst>
              <a:ext uri="{FF2B5EF4-FFF2-40B4-BE49-F238E27FC236}">
                <a16:creationId xmlns:a16="http://schemas.microsoft.com/office/drawing/2014/main" id="{AF05CB63-8C2C-41E8-8235-8591599D5260}"/>
              </a:ext>
            </a:extLst>
          </p:cNvPr>
          <p:cNvSpPr/>
          <p:nvPr/>
        </p:nvSpPr>
        <p:spPr>
          <a:xfrm>
            <a:off x="371061" y="159026"/>
            <a:ext cx="11237843" cy="64788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4364385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49C0-B1A0-4CEC-9BCC-55AB1B3B24F2}"/>
              </a:ext>
            </a:extLst>
          </p:cNvPr>
          <p:cNvSpPr>
            <a:spLocks noGrp="1"/>
          </p:cNvSpPr>
          <p:nvPr>
            <p:ph type="title"/>
          </p:nvPr>
        </p:nvSpPr>
        <p:spPr>
          <a:xfrm>
            <a:off x="838200" y="365126"/>
            <a:ext cx="10515600" cy="31591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A95C39D7-3A14-4D38-96FB-CBFD59F1B2E6}"/>
              </a:ext>
            </a:extLst>
          </p:cNvPr>
          <p:cNvSpPr>
            <a:spLocks noGrp="1"/>
          </p:cNvSpPr>
          <p:nvPr>
            <p:ph idx="1"/>
          </p:nvPr>
        </p:nvSpPr>
        <p:spPr>
          <a:xfrm>
            <a:off x="838200" y="808383"/>
            <a:ext cx="10515600" cy="5368580"/>
          </a:xfrm>
        </p:spPr>
        <p:txBody>
          <a:bodyPr>
            <a:normAutofit/>
          </a:bodyPr>
          <a:lstStyle/>
          <a:p>
            <a:endParaRPr lang="en-US" sz="7200" dirty="0">
              <a:latin typeface="+mj-lt"/>
            </a:endParaRPr>
          </a:p>
          <a:p>
            <a:endParaRPr lang="en-US" sz="7200" dirty="0">
              <a:latin typeface="+mj-lt"/>
            </a:endParaRPr>
          </a:p>
          <a:p>
            <a:pPr marL="0" indent="0" algn="ctr">
              <a:buNone/>
            </a:pPr>
            <a:r>
              <a:rPr lang="en-US" sz="7200" dirty="0">
                <a:latin typeface="+mj-lt"/>
              </a:rPr>
              <a:t>Thank you and Q&amp;A</a:t>
            </a:r>
            <a:endParaRPr lang="en-IN" sz="7200" dirty="0">
              <a:latin typeface="+mj-lt"/>
            </a:endParaRPr>
          </a:p>
        </p:txBody>
      </p:sp>
      <p:sp>
        <p:nvSpPr>
          <p:cNvPr id="4" name="Rectangle 3">
            <a:extLst>
              <a:ext uri="{FF2B5EF4-FFF2-40B4-BE49-F238E27FC236}">
                <a16:creationId xmlns:a16="http://schemas.microsoft.com/office/drawing/2014/main" id="{71BDA429-C874-4C0A-B8CB-ACC89A00EDBB}"/>
              </a:ext>
            </a:extLst>
          </p:cNvPr>
          <p:cNvSpPr/>
          <p:nvPr/>
        </p:nvSpPr>
        <p:spPr>
          <a:xfrm>
            <a:off x="1497496" y="993913"/>
            <a:ext cx="9130747" cy="5368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311435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8" name="Google Shape;558;p61"/>
          <p:cNvSpPr txBox="1"/>
          <p:nvPr/>
        </p:nvSpPr>
        <p:spPr>
          <a:xfrm>
            <a:off x="1084000" y="4346088"/>
            <a:ext cx="10024000" cy="184800"/>
          </a:xfrm>
          <a:prstGeom prst="rect">
            <a:avLst/>
          </a:prstGeom>
          <a:noFill/>
          <a:ln>
            <a:noFill/>
          </a:ln>
        </p:spPr>
        <p:txBody>
          <a:bodyPr spcFirstLastPara="1" wrap="square" lIns="0" tIns="16933" rIns="0" bIns="0" anchor="t" anchorCtr="0">
            <a:noAutofit/>
          </a:bodyPr>
          <a:lstStyle/>
          <a:p>
            <a:pPr marL="1693" algn="ctr"/>
            <a:r>
              <a:rPr lang="en" sz="1333" b="1" dirty="0">
                <a:solidFill>
                  <a:srgbClr val="231F20"/>
                </a:solidFill>
                <a:latin typeface="Arial"/>
                <a:ea typeface="Arial"/>
                <a:cs typeface="Arial"/>
                <a:sym typeface="Arial"/>
              </a:rPr>
              <a:t> Revised  Bloom’s Taxonomy</a:t>
            </a:r>
            <a:endParaRPr sz="1333" b="1" dirty="0">
              <a:solidFill>
                <a:srgbClr val="231F20"/>
              </a:solidFill>
              <a:latin typeface="Arial"/>
              <a:ea typeface="Arial"/>
              <a:cs typeface="Arial"/>
              <a:sym typeface="Arial"/>
            </a:endParaRPr>
          </a:p>
          <a:p>
            <a:pPr marL="1693" algn="ctr"/>
            <a:endParaRPr sz="1333" b="1" dirty="0">
              <a:solidFill>
                <a:srgbClr val="231F20"/>
              </a:solidFill>
            </a:endParaRPr>
          </a:p>
          <a:p>
            <a:pPr marL="1693"/>
            <a:endParaRPr sz="933" dirty="0">
              <a:latin typeface="Arial"/>
              <a:ea typeface="Arial"/>
              <a:cs typeface="Arial"/>
              <a:sym typeface="Arial"/>
            </a:endParaRPr>
          </a:p>
        </p:txBody>
      </p:sp>
      <p:sp>
        <p:nvSpPr>
          <p:cNvPr id="559" name="Google Shape;559;p61"/>
          <p:cNvSpPr/>
          <p:nvPr/>
        </p:nvSpPr>
        <p:spPr>
          <a:xfrm>
            <a:off x="4447822" y="383822"/>
            <a:ext cx="3330222" cy="381564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dirty="0"/>
          </a:p>
        </p:txBody>
      </p:sp>
      <p:sp>
        <p:nvSpPr>
          <p:cNvPr id="561" name="Google Shape;561;p61"/>
          <p:cNvSpPr txBox="1"/>
          <p:nvPr/>
        </p:nvSpPr>
        <p:spPr>
          <a:xfrm>
            <a:off x="742800" y="5198233"/>
            <a:ext cx="10365200" cy="988078"/>
          </a:xfrm>
          <a:prstGeom prst="rect">
            <a:avLst/>
          </a:prstGeom>
          <a:noFill/>
          <a:ln>
            <a:noFill/>
          </a:ln>
        </p:spPr>
        <p:txBody>
          <a:bodyPr spcFirstLastPara="1" wrap="square" lIns="121900" tIns="121900" rIns="121900" bIns="121900" anchor="t" anchorCtr="0">
            <a:noAutofit/>
          </a:bodyPr>
          <a:lstStyle/>
          <a:p>
            <a:pPr algn="just"/>
            <a:r>
              <a:rPr lang="en" sz="2000" b="1" dirty="0"/>
              <a:t>Bloom’s taxonomy is hierarchical, meaning that learning at the higher level requires </a:t>
            </a:r>
          </a:p>
          <a:p>
            <a:pPr algn="just"/>
            <a:r>
              <a:rPr lang="en" sz="2000" b="1" dirty="0"/>
              <a:t>skills at a lower level to be attained.</a:t>
            </a:r>
            <a:endParaRPr sz="2000" b="1" dirty="0"/>
          </a:p>
        </p:txBody>
      </p:sp>
      <p:sp>
        <p:nvSpPr>
          <p:cNvPr id="2" name="Rectangle 1">
            <a:extLst>
              <a:ext uri="{FF2B5EF4-FFF2-40B4-BE49-F238E27FC236}">
                <a16:creationId xmlns:a16="http://schemas.microsoft.com/office/drawing/2014/main" id="{9A399DE3-755B-4EDF-87E9-B085CA6115E8}"/>
              </a:ext>
            </a:extLst>
          </p:cNvPr>
          <p:cNvSpPr/>
          <p:nvPr/>
        </p:nvSpPr>
        <p:spPr>
          <a:xfrm>
            <a:off x="450574" y="198783"/>
            <a:ext cx="10998626" cy="62753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21D9-3DB4-4606-8E09-07D5F61A834B}"/>
              </a:ext>
            </a:extLst>
          </p:cNvPr>
          <p:cNvSpPr>
            <a:spLocks noGrp="1"/>
          </p:cNvSpPr>
          <p:nvPr>
            <p:ph type="title"/>
          </p:nvPr>
        </p:nvSpPr>
        <p:spPr>
          <a:xfrm>
            <a:off x="838200" y="365125"/>
            <a:ext cx="10515600" cy="549275"/>
          </a:xfrm>
        </p:spPr>
        <p:txBody>
          <a:bodyPr>
            <a:normAutofit fontScale="90000"/>
          </a:bodyPr>
          <a:lstStyle/>
          <a:p>
            <a:r>
              <a:rPr lang="en-US" dirty="0"/>
              <a:t> 		</a:t>
            </a:r>
            <a:r>
              <a:rPr lang="en-US" sz="3600" dirty="0"/>
              <a:t>BLOOMS TAXONOMY AND ASSESSMENT</a:t>
            </a:r>
            <a:endParaRPr lang="en-IN" dirty="0"/>
          </a:p>
        </p:txBody>
      </p:sp>
      <p:sp>
        <p:nvSpPr>
          <p:cNvPr id="3" name="Content Placeholder 2">
            <a:extLst>
              <a:ext uri="{FF2B5EF4-FFF2-40B4-BE49-F238E27FC236}">
                <a16:creationId xmlns:a16="http://schemas.microsoft.com/office/drawing/2014/main" id="{FAEA353E-A374-4295-86A6-066A52268D42}"/>
              </a:ext>
            </a:extLst>
          </p:cNvPr>
          <p:cNvSpPr>
            <a:spLocks noGrp="1"/>
          </p:cNvSpPr>
          <p:nvPr>
            <p:ph idx="1"/>
          </p:nvPr>
        </p:nvSpPr>
        <p:spPr>
          <a:xfrm>
            <a:off x="838200" y="914400"/>
            <a:ext cx="10515600" cy="5262563"/>
          </a:xfrm>
        </p:spPr>
        <p:txBody>
          <a:bodyPr>
            <a:normAutofit lnSpcReduction="10000"/>
          </a:bodyPr>
          <a:lstStyle/>
          <a:p>
            <a:pPr marL="16933" marR="6773" indent="0">
              <a:lnSpc>
                <a:spcPct val="150000"/>
              </a:lnSpc>
              <a:buNone/>
            </a:pPr>
            <a:r>
              <a:rPr lang="en-US" dirty="0">
                <a:solidFill>
                  <a:srgbClr val="231F20"/>
                </a:solidFill>
                <a:latin typeface="Arial"/>
                <a:ea typeface="Arial"/>
                <a:cs typeface="Arial"/>
                <a:sym typeface="Arial"/>
              </a:rPr>
              <a:t> </a:t>
            </a:r>
            <a:r>
              <a:rPr lang="en-US" sz="2400" b="1" dirty="0">
                <a:solidFill>
                  <a:srgbClr val="231F20"/>
                </a:solidFill>
                <a:latin typeface="+mj-lt"/>
                <a:ea typeface="Arial"/>
                <a:cs typeface="Arial"/>
                <a:sym typeface="Arial"/>
              </a:rPr>
              <a:t>In Using  Bloom’s taxonomy framework in planning and designing of assessment of student  learning, following points need to be considered:</a:t>
            </a:r>
            <a:endParaRPr lang="en-US" sz="2400" b="1" dirty="0">
              <a:latin typeface="+mj-lt"/>
              <a:ea typeface="Arial"/>
              <a:cs typeface="Arial"/>
              <a:sym typeface="Arial"/>
            </a:endParaRPr>
          </a:p>
          <a:p>
            <a:pPr marL="0" marR="7620" indent="0">
              <a:lnSpc>
                <a:spcPct val="150000"/>
              </a:lnSpc>
              <a:spcBef>
                <a:spcPts val="1133"/>
              </a:spcBef>
              <a:buNone/>
            </a:pPr>
            <a:r>
              <a:rPr lang="en-US" sz="2400" b="1" dirty="0">
                <a:solidFill>
                  <a:srgbClr val="231F20"/>
                </a:solidFill>
                <a:latin typeface="+mj-lt"/>
                <a:ea typeface="Arial"/>
                <a:cs typeface="Arial"/>
                <a:sym typeface="Arial"/>
              </a:rPr>
              <a:t>1. Normally  the  first three  learning levels, namely,  </a:t>
            </a:r>
            <a:r>
              <a:rPr lang="en-US" sz="2400" b="1" i="1" u="sng" dirty="0">
                <a:solidFill>
                  <a:srgbClr val="231F20"/>
                </a:solidFill>
                <a:latin typeface="+mj-lt"/>
                <a:ea typeface="Arial"/>
                <a:cs typeface="Arial"/>
                <a:sym typeface="Arial"/>
              </a:rPr>
              <a:t>remembering,  understanding  and  applying </a:t>
            </a:r>
            <a:r>
              <a:rPr lang="en-US" sz="2400" b="1" dirty="0">
                <a:solidFill>
                  <a:srgbClr val="231F20"/>
                </a:solidFill>
                <a:latin typeface="+mj-lt"/>
                <a:ea typeface="Arial"/>
                <a:cs typeface="Arial"/>
                <a:sym typeface="Arial"/>
              </a:rPr>
              <a:t>and  to some extent the fourth level - </a:t>
            </a:r>
            <a:r>
              <a:rPr lang="en-US" sz="2400" b="1" i="1" u="sng" dirty="0">
                <a:solidFill>
                  <a:srgbClr val="231F20"/>
                </a:solidFill>
                <a:latin typeface="+mj-lt"/>
                <a:ea typeface="Arial"/>
                <a:cs typeface="Arial"/>
                <a:sym typeface="Arial"/>
              </a:rPr>
              <a:t>analyzing </a:t>
            </a:r>
            <a:r>
              <a:rPr lang="en-US" sz="2400" b="1" dirty="0">
                <a:solidFill>
                  <a:srgbClr val="231F20"/>
                </a:solidFill>
                <a:latin typeface="+mj-lt"/>
                <a:ea typeface="Arial"/>
                <a:cs typeface="Arial"/>
                <a:sym typeface="Arial"/>
              </a:rPr>
              <a:t> are   assessed in the  Continuous  Internal  Evaluation (CIE) and Semester End </a:t>
            </a:r>
            <a:r>
              <a:rPr lang="en-US" sz="2400" b="1" dirty="0">
                <a:solidFill>
                  <a:schemeClr val="tx1">
                    <a:lumMod val="95000"/>
                    <a:lumOff val="5000"/>
                  </a:schemeClr>
                </a:solidFill>
                <a:latin typeface="+mj-lt"/>
              </a:rPr>
              <a:t>Examinations (SEE), where students are given a limited amount of time. </a:t>
            </a:r>
          </a:p>
          <a:p>
            <a:pPr marL="0" marR="7620" indent="0">
              <a:lnSpc>
                <a:spcPct val="150000"/>
              </a:lnSpc>
              <a:spcBef>
                <a:spcPts val="1133"/>
              </a:spcBef>
              <a:buNone/>
            </a:pPr>
            <a:r>
              <a:rPr lang="en-US" sz="2400" b="1" dirty="0">
                <a:solidFill>
                  <a:schemeClr val="tx1">
                    <a:lumMod val="95000"/>
                    <a:lumOff val="5000"/>
                  </a:schemeClr>
                </a:solidFill>
                <a:latin typeface="+mj-lt"/>
              </a:rPr>
              <a:t>2. Higher Bloom Levels , namely, </a:t>
            </a:r>
            <a:r>
              <a:rPr lang="en-US" sz="2400" b="1" i="1" u="sng" dirty="0">
                <a:solidFill>
                  <a:schemeClr val="tx1">
                    <a:lumMod val="95000"/>
                    <a:lumOff val="5000"/>
                  </a:schemeClr>
                </a:solidFill>
                <a:latin typeface="+mj-lt"/>
              </a:rPr>
              <a:t>analysis, evaluation  and creation </a:t>
            </a:r>
            <a:r>
              <a:rPr lang="en-US" sz="2400" b="1" dirty="0">
                <a:solidFill>
                  <a:schemeClr val="tx1">
                    <a:lumMod val="95000"/>
                    <a:lumOff val="5000"/>
                  </a:schemeClr>
                </a:solidFill>
                <a:latin typeface="+mj-lt"/>
              </a:rPr>
              <a:t>can be assessed in extended course works or in a variety of student works like course  projects, mini/ minor projects, internship experience and final year projects.</a:t>
            </a:r>
            <a:endParaRPr lang="en-US" sz="2400" b="1" dirty="0">
              <a:solidFill>
                <a:schemeClr val="tx1">
                  <a:lumMod val="95000"/>
                  <a:lumOff val="5000"/>
                </a:schemeClr>
              </a:solidFill>
              <a:latin typeface="+mj-lt"/>
              <a:ea typeface="Arial"/>
              <a:cs typeface="Arial"/>
              <a:sym typeface="Arial"/>
            </a:endParaRPr>
          </a:p>
          <a:p>
            <a:endParaRPr lang="en-IN" dirty="0"/>
          </a:p>
        </p:txBody>
      </p:sp>
      <p:sp>
        <p:nvSpPr>
          <p:cNvPr id="5" name="Rectangle 4">
            <a:extLst>
              <a:ext uri="{FF2B5EF4-FFF2-40B4-BE49-F238E27FC236}">
                <a16:creationId xmlns:a16="http://schemas.microsoft.com/office/drawing/2014/main" id="{C5E66A1F-9CB5-4108-9ED1-F3AE011DA8FF}"/>
              </a:ext>
            </a:extLst>
          </p:cNvPr>
          <p:cNvSpPr/>
          <p:nvPr/>
        </p:nvSpPr>
        <p:spPr>
          <a:xfrm>
            <a:off x="622852" y="119270"/>
            <a:ext cx="11211339" cy="6480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664070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4" name="Google Shape;604;p65"/>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608" name="Google Shape;608;p65"/>
          <p:cNvSpPr txBox="1"/>
          <p:nvPr/>
        </p:nvSpPr>
        <p:spPr>
          <a:xfrm>
            <a:off x="879200" y="835567"/>
            <a:ext cx="10447200" cy="2187200"/>
          </a:xfrm>
          <a:prstGeom prst="rect">
            <a:avLst/>
          </a:prstGeom>
          <a:noFill/>
          <a:ln>
            <a:noFill/>
          </a:ln>
        </p:spPr>
        <p:txBody>
          <a:bodyPr spcFirstLastPara="1" wrap="square" lIns="0" tIns="16933" rIns="0" bIns="0" anchor="t" anchorCtr="0">
            <a:noAutofit/>
          </a:bodyPr>
          <a:lstStyle/>
          <a:p>
            <a:pPr marL="16933" marR="6773" indent="609585">
              <a:lnSpc>
                <a:spcPct val="150000"/>
              </a:lnSpc>
            </a:pPr>
            <a:endParaRPr sz="1333" dirty="0">
              <a:latin typeface="Arial"/>
              <a:ea typeface="Arial"/>
              <a:cs typeface="Arial"/>
              <a:sym typeface="Arial"/>
            </a:endParaRPr>
          </a:p>
        </p:txBody>
      </p:sp>
      <p:sp>
        <p:nvSpPr>
          <p:cNvPr id="609" name="Google Shape;609;p65"/>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610" name="Google Shape;610;p65"/>
          <p:cNvSpPr/>
          <p:nvPr/>
        </p:nvSpPr>
        <p:spPr>
          <a:xfrm>
            <a:off x="1557867" y="1038578"/>
            <a:ext cx="8466665" cy="516201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000" dirty="0"/>
          </a:p>
        </p:txBody>
      </p:sp>
      <p:sp>
        <p:nvSpPr>
          <p:cNvPr id="2" name="Rectangle 1">
            <a:extLst>
              <a:ext uri="{FF2B5EF4-FFF2-40B4-BE49-F238E27FC236}">
                <a16:creationId xmlns:a16="http://schemas.microsoft.com/office/drawing/2014/main" id="{AFE8FD21-6DB3-4992-80F5-30ED378C5DFF}"/>
              </a:ext>
            </a:extLst>
          </p:cNvPr>
          <p:cNvSpPr/>
          <p:nvPr/>
        </p:nvSpPr>
        <p:spPr>
          <a:xfrm>
            <a:off x="251791" y="275610"/>
            <a:ext cx="11136535" cy="6482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3334-4664-4140-ADC3-71E7E30C4A2C}"/>
              </a:ext>
            </a:extLst>
          </p:cNvPr>
          <p:cNvSpPr>
            <a:spLocks noGrp="1"/>
          </p:cNvSpPr>
          <p:nvPr>
            <p:ph type="title"/>
          </p:nvPr>
        </p:nvSpPr>
        <p:spPr>
          <a:xfrm>
            <a:off x="838200" y="365125"/>
            <a:ext cx="10515600" cy="523517"/>
          </a:xfrm>
        </p:spPr>
        <p:txBody>
          <a:bodyPr>
            <a:normAutofit fontScale="90000"/>
          </a:bodyPr>
          <a:lstStyle/>
          <a:p>
            <a:r>
              <a:rPr lang="en-US" dirty="0"/>
              <a:t>		Course Outcomes - COs</a:t>
            </a:r>
            <a:endParaRPr lang="en-IN" dirty="0"/>
          </a:p>
        </p:txBody>
      </p:sp>
      <p:sp>
        <p:nvSpPr>
          <p:cNvPr id="3" name="Content Placeholder 2">
            <a:extLst>
              <a:ext uri="{FF2B5EF4-FFF2-40B4-BE49-F238E27FC236}">
                <a16:creationId xmlns:a16="http://schemas.microsoft.com/office/drawing/2014/main" id="{D30E4CEE-F043-4B11-A3B1-24D2599E4FE9}"/>
              </a:ext>
            </a:extLst>
          </p:cNvPr>
          <p:cNvSpPr>
            <a:spLocks noGrp="1"/>
          </p:cNvSpPr>
          <p:nvPr>
            <p:ph idx="1"/>
          </p:nvPr>
        </p:nvSpPr>
        <p:spPr>
          <a:xfrm>
            <a:off x="838200" y="1056068"/>
            <a:ext cx="10515600" cy="5436807"/>
          </a:xfrm>
        </p:spPr>
        <p:txBody>
          <a:bodyPr>
            <a:normAutofit/>
          </a:bodyPr>
          <a:lstStyle/>
          <a:p>
            <a:pPr marL="0" indent="0">
              <a:buNone/>
            </a:pPr>
            <a:r>
              <a:rPr lang="en-US" sz="2600" b="1" dirty="0">
                <a:latin typeface="Calibri Light" panose="020F0302020204030204" pitchFamily="34" charset="0"/>
                <a:cs typeface="Calibri Light" panose="020F0302020204030204" pitchFamily="34" charset="0"/>
              </a:rPr>
              <a:t>COs are also known as Learning Outcomes or student outcomes</a:t>
            </a:r>
          </a:p>
          <a:p>
            <a:pPr marL="0" indent="0">
              <a:buNone/>
            </a:pPr>
            <a:r>
              <a:rPr lang="en-US" sz="2600" b="1" dirty="0">
                <a:latin typeface="Calibri Light" panose="020F0302020204030204" pitchFamily="34" charset="0"/>
                <a:cs typeface="Calibri Light" panose="020F0302020204030204" pitchFamily="34" charset="0"/>
              </a:rPr>
              <a:t>(Given a curriculum, we design and detail courses in terms of  </a:t>
            </a:r>
          </a:p>
          <a:p>
            <a:pPr marL="0" indent="0">
              <a:buNone/>
            </a:pPr>
            <a:r>
              <a:rPr lang="en-US" sz="2600" b="1" dirty="0">
                <a:latin typeface="Calibri Light" panose="020F0302020204030204" pitchFamily="34" charset="0"/>
                <a:cs typeface="Calibri Light" panose="020F0302020204030204" pitchFamily="34" charset="0"/>
              </a:rPr>
              <a:t>syllabus description, pre-requisites, credits (L-T-P-C) text book(s), </a:t>
            </a:r>
          </a:p>
          <a:p>
            <a:pPr marL="0" indent="0">
              <a:buNone/>
            </a:pPr>
            <a:r>
              <a:rPr lang="en-US" sz="2600" b="1" dirty="0">
                <a:latin typeface="Calibri Light" panose="020F0302020204030204" pitchFamily="34" charset="0"/>
                <a:cs typeface="Calibri Light" panose="020F0302020204030204" pitchFamily="34" charset="0"/>
              </a:rPr>
              <a:t>reference book(s), </a:t>
            </a:r>
            <a:r>
              <a:rPr lang="en-US" sz="2600" b="1" u="sng" dirty="0">
                <a:latin typeface="Calibri Light" panose="020F0302020204030204" pitchFamily="34" charset="0"/>
                <a:cs typeface="Calibri Light" panose="020F0302020204030204" pitchFamily="34" charset="0"/>
              </a:rPr>
              <a:t>Question Bank.</a:t>
            </a:r>
          </a:p>
          <a:p>
            <a:pPr marL="0" indent="0">
              <a:buNone/>
            </a:pPr>
            <a:r>
              <a:rPr lang="en-US" sz="2600" b="1" dirty="0">
                <a:latin typeface="Calibri Light" panose="020F0302020204030204" pitchFamily="34" charset="0"/>
                <a:cs typeface="Calibri Light" panose="020F0302020204030204" pitchFamily="34" charset="0"/>
              </a:rPr>
              <a:t>Implementing a course comprises:</a:t>
            </a:r>
          </a:p>
          <a:p>
            <a:r>
              <a:rPr lang="en-IN" sz="1900" b="1" dirty="0">
                <a:latin typeface="Calibri Light" panose="020F0302020204030204" pitchFamily="34" charset="0"/>
                <a:cs typeface="Calibri Light" panose="020F0302020204030204" pitchFamily="34" charset="0"/>
              </a:rPr>
              <a:t>TEACHING, LEARNING and ASSESSMENT (QUIZ, Assignment, Exams ..)</a:t>
            </a:r>
          </a:p>
          <a:p>
            <a:r>
              <a:rPr lang="en-IN" sz="1900" b="1" u="sng" dirty="0">
                <a:latin typeface="Calibri Light" panose="020F0302020204030204" pitchFamily="34" charset="0"/>
                <a:cs typeface="Calibri Light" panose="020F0302020204030204" pitchFamily="34" charset="0"/>
              </a:rPr>
              <a:t>CONSTRUCTIVE ALLIGNMENT</a:t>
            </a:r>
            <a:r>
              <a:rPr lang="en-IN" sz="1900" b="1" dirty="0">
                <a:latin typeface="Calibri Light" panose="020F0302020204030204" pitchFamily="34" charset="0"/>
                <a:cs typeface="Calibri Light" panose="020F0302020204030204" pitchFamily="34" charset="0"/>
              </a:rPr>
              <a:t> OF T, L and A</a:t>
            </a:r>
          </a:p>
          <a:p>
            <a:r>
              <a:rPr lang="en-IN" sz="1900" b="1" dirty="0">
                <a:latin typeface="Calibri Light" panose="020F0302020204030204" pitchFamily="34" charset="0"/>
                <a:cs typeface="Calibri Light" panose="020F0302020204030204" pitchFamily="34" charset="0"/>
              </a:rPr>
              <a:t>ASSESSMENT DRIVEN BY LEARNING-OUTCOMES</a:t>
            </a:r>
          </a:p>
          <a:p>
            <a:r>
              <a:rPr lang="en-IN" sz="1900" b="1" dirty="0">
                <a:latin typeface="Calibri Light" panose="020F0302020204030204" pitchFamily="34" charset="0"/>
                <a:cs typeface="Calibri Light" panose="020F0302020204030204" pitchFamily="34" charset="0"/>
              </a:rPr>
              <a:t>ASSESSMENT DRIVES TEACHING AND LEARNING</a:t>
            </a:r>
            <a:endParaRPr lang="en-IN" sz="2000" b="1" dirty="0">
              <a:latin typeface="Calibri Light" panose="020F0302020204030204" pitchFamily="34" charset="0"/>
              <a:cs typeface="Calibri Light" panose="020F0302020204030204" pitchFamily="34" charset="0"/>
            </a:endParaRPr>
          </a:p>
          <a:p>
            <a:r>
              <a:rPr lang="en-IN" sz="2000" b="1" dirty="0">
                <a:latin typeface="Calibri Light" panose="020F0302020204030204" pitchFamily="34" charset="0"/>
                <a:cs typeface="Calibri Light" panose="020F0302020204030204" pitchFamily="34" charset="0"/>
              </a:rPr>
              <a:t>ASSESSEMENT IS WHAT STUDENTS FOCUS ON</a:t>
            </a:r>
          </a:p>
          <a:p>
            <a:r>
              <a:rPr lang="en-IN" b="1" u="sng" dirty="0">
                <a:solidFill>
                  <a:srgbClr val="C00000"/>
                </a:solidFill>
                <a:latin typeface="Calibri Light" panose="020F0302020204030204" pitchFamily="34" charset="0"/>
                <a:cs typeface="Calibri Light" panose="020F0302020204030204" pitchFamily="34" charset="0"/>
              </a:rPr>
              <a:t>COs are central to OBE</a:t>
            </a:r>
          </a:p>
          <a:p>
            <a:pPr marL="0" indent="0">
              <a:buNone/>
            </a:pPr>
            <a:endParaRPr lang="en-IN" sz="2600" b="1" dirty="0">
              <a:latin typeface="Arial Narrow" panose="020B0606020202030204" pitchFamily="34" charset="0"/>
            </a:endParaRPr>
          </a:p>
          <a:p>
            <a:endParaRPr lang="en-IN" sz="2800" dirty="0"/>
          </a:p>
          <a:p>
            <a:pPr marL="0" indent="0">
              <a:buNone/>
            </a:pPr>
            <a:endParaRPr lang="en-US" dirty="0"/>
          </a:p>
          <a:p>
            <a:endParaRPr lang="en-US" dirty="0"/>
          </a:p>
          <a:p>
            <a:endParaRPr lang="en-IN" dirty="0"/>
          </a:p>
        </p:txBody>
      </p:sp>
    </p:spTree>
    <p:extLst>
      <p:ext uri="{BB962C8B-B14F-4D97-AF65-F5344CB8AC3E}">
        <p14:creationId xmlns:p14="http://schemas.microsoft.com/office/powerpoint/2010/main" val="1623298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9EEA-B13A-4405-B087-819E925B33C4}"/>
              </a:ext>
            </a:extLst>
          </p:cNvPr>
          <p:cNvSpPr>
            <a:spLocks noGrp="1"/>
          </p:cNvSpPr>
          <p:nvPr>
            <p:ph type="title"/>
          </p:nvPr>
        </p:nvSpPr>
        <p:spPr>
          <a:xfrm>
            <a:off x="838200" y="365125"/>
            <a:ext cx="10515600" cy="459123"/>
          </a:xfrm>
        </p:spPr>
        <p:txBody>
          <a:bodyPr>
            <a:normAutofit fontScale="90000"/>
          </a:bodyPr>
          <a:lstStyle/>
          <a:p>
            <a:r>
              <a:rPr lang="en-US" dirty="0"/>
              <a:t>		An Example of Course Outcomes COs</a:t>
            </a:r>
            <a:endParaRPr lang="en-IN" b="1" dirty="0"/>
          </a:p>
        </p:txBody>
      </p:sp>
      <p:sp>
        <p:nvSpPr>
          <p:cNvPr id="3" name="Content Placeholder 2">
            <a:extLst>
              <a:ext uri="{FF2B5EF4-FFF2-40B4-BE49-F238E27FC236}">
                <a16:creationId xmlns:a16="http://schemas.microsoft.com/office/drawing/2014/main" id="{95F49611-DE2E-48A4-A6F3-D72A5053A66A}"/>
              </a:ext>
            </a:extLst>
          </p:cNvPr>
          <p:cNvSpPr>
            <a:spLocks noGrp="1"/>
          </p:cNvSpPr>
          <p:nvPr>
            <p:ph idx="1"/>
          </p:nvPr>
        </p:nvSpPr>
        <p:spPr>
          <a:xfrm>
            <a:off x="838200" y="914400"/>
            <a:ext cx="10515600" cy="5262563"/>
          </a:xfrm>
        </p:spPr>
        <p:txBody>
          <a:bodyPr/>
          <a:lstStyle/>
          <a:p>
            <a:pPr>
              <a:lnSpc>
                <a:spcPct val="107000"/>
              </a:lnSpc>
              <a:spcAft>
                <a:spcPts val="800"/>
              </a:spcAft>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Course Title: Heat &amp; Mass Transfer </a:t>
            </a:r>
          </a:p>
          <a:p>
            <a:pPr>
              <a:lnSpc>
                <a:spcPct val="107000"/>
              </a:lnSpc>
              <a:spcAft>
                <a:spcPts val="800"/>
              </a:spcAft>
            </a:pPr>
            <a:r>
              <a:rPr lang="en-IN" sz="1800" b="1" dirty="0">
                <a:latin typeface="Calibri Light" panose="020F0302020204030204" pitchFamily="34" charset="0"/>
                <a:ea typeface="Calibri" panose="020F0502020204030204" pitchFamily="34" charset="0"/>
                <a:cs typeface="Calibri Light" panose="020F0302020204030204" pitchFamily="34" charset="0"/>
              </a:rPr>
              <a:t>Course Outcomes</a:t>
            </a:r>
            <a:endParaRPr lang="en-IN" sz="1800" b="1"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1 Solve  practical engineering problems using basic concepts of heat and mass transfer.</a:t>
            </a:r>
          </a:p>
          <a:p>
            <a:pPr marL="0" indent="0">
              <a:lnSpc>
                <a:spcPct val="107000"/>
              </a:lnSpc>
              <a:spcAft>
                <a:spcPts val="800"/>
              </a:spcAft>
              <a:buNone/>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2 Evaluate steady and unsteady performance for insulation, fin and thermocouple. </a:t>
            </a:r>
          </a:p>
          <a:p>
            <a:pPr marL="0" indent="0">
              <a:lnSpc>
                <a:spcPct val="107000"/>
              </a:lnSpc>
              <a:spcAft>
                <a:spcPts val="800"/>
              </a:spcAft>
              <a:buNone/>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3 Analyze laminar and turbulent boundary layer flow on internal and external regions. </a:t>
            </a:r>
          </a:p>
          <a:p>
            <a:pPr marL="0" indent="0">
              <a:lnSpc>
                <a:spcPct val="107000"/>
              </a:lnSpc>
              <a:spcAft>
                <a:spcPts val="800"/>
              </a:spcAft>
              <a:buNone/>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4. Design shell and tube type heat exchangers for convective heat transfer applications.</a:t>
            </a:r>
          </a:p>
          <a:p>
            <a:pPr marL="0" indent="0">
              <a:lnSpc>
                <a:spcPct val="107000"/>
              </a:lnSpc>
              <a:spcAft>
                <a:spcPts val="800"/>
              </a:spcAft>
              <a:buNone/>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5 Analyze phase change heat transfer processes applied to process-heat applications</a:t>
            </a:r>
          </a:p>
          <a:p>
            <a:pPr marL="0" indent="0">
              <a:lnSpc>
                <a:spcPct val="107000"/>
              </a:lnSpc>
              <a:spcAft>
                <a:spcPts val="800"/>
              </a:spcAft>
              <a:buNone/>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6 Determine radiation heat transfer rates in engineering problems.</a:t>
            </a:r>
          </a:p>
          <a:p>
            <a:pPr marL="0" indent="0">
              <a:lnSpc>
                <a:spcPct val="107000"/>
              </a:lnSpc>
              <a:spcAft>
                <a:spcPts val="800"/>
              </a:spcAft>
              <a:buNone/>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7 Perform design calculations of thermal equipment and prepare technical report</a:t>
            </a:r>
          </a:p>
          <a:p>
            <a:endParaRPr lang="en-IN" dirty="0"/>
          </a:p>
        </p:txBody>
      </p:sp>
    </p:spTree>
    <p:extLst>
      <p:ext uri="{BB962C8B-B14F-4D97-AF65-F5344CB8AC3E}">
        <p14:creationId xmlns:p14="http://schemas.microsoft.com/office/powerpoint/2010/main" val="2250322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6AA9-1919-4CBC-8568-D6FA4C5002AC}"/>
              </a:ext>
            </a:extLst>
          </p:cNvPr>
          <p:cNvSpPr>
            <a:spLocks noGrp="1"/>
          </p:cNvSpPr>
          <p:nvPr>
            <p:ph type="title"/>
          </p:nvPr>
        </p:nvSpPr>
        <p:spPr>
          <a:xfrm>
            <a:off x="838200" y="365125"/>
            <a:ext cx="10515600" cy="523517"/>
          </a:xfrm>
        </p:spPr>
        <p:txBody>
          <a:bodyPr>
            <a:normAutofit fontScale="90000"/>
          </a:bodyPr>
          <a:lstStyle/>
          <a:p>
            <a:r>
              <a:rPr lang="en-US" dirty="0"/>
              <a:t>CO-PO mapping (connecting COs with POs)</a:t>
            </a:r>
            <a:endParaRPr lang="en-IN" dirty="0"/>
          </a:p>
        </p:txBody>
      </p:sp>
      <p:sp>
        <p:nvSpPr>
          <p:cNvPr id="3" name="Content Placeholder 2">
            <a:extLst>
              <a:ext uri="{FF2B5EF4-FFF2-40B4-BE49-F238E27FC236}">
                <a16:creationId xmlns:a16="http://schemas.microsoft.com/office/drawing/2014/main" id="{6083DCA0-6EB2-4E70-A2C0-27919B850943}"/>
              </a:ext>
            </a:extLst>
          </p:cNvPr>
          <p:cNvSpPr>
            <a:spLocks noGrp="1"/>
          </p:cNvSpPr>
          <p:nvPr>
            <p:ph idx="1"/>
          </p:nvPr>
        </p:nvSpPr>
        <p:spPr>
          <a:xfrm>
            <a:off x="838200" y="1205345"/>
            <a:ext cx="10515600" cy="5287530"/>
          </a:xfrm>
        </p:spPr>
        <p:txBody>
          <a:bodyPr/>
          <a:lstStyle/>
          <a:p>
            <a:r>
              <a:rPr lang="en-US" dirty="0"/>
              <a:t>The mapping is a matrix with rows as COs and columns as POs</a:t>
            </a:r>
          </a:p>
          <a:p>
            <a:endParaRPr lang="en-US" dirty="0"/>
          </a:p>
          <a:p>
            <a:pPr marL="0" indent="0">
              <a:buNone/>
            </a:pPr>
            <a:r>
              <a:rPr lang="en-US" dirty="0"/>
              <a:t>Each element/cell of the matrix has a value in {--, 1, 2, 3}</a:t>
            </a:r>
          </a:p>
          <a:p>
            <a:pPr marL="0" indent="0">
              <a:buNone/>
            </a:pPr>
            <a:r>
              <a:rPr lang="en-US" dirty="0"/>
              <a:t>The meaning associated with the values are as follows:</a:t>
            </a:r>
          </a:p>
          <a:p>
            <a:pPr marL="0" indent="0">
              <a:buNone/>
            </a:pPr>
            <a:r>
              <a:rPr lang="en-US" dirty="0"/>
              <a:t>	-- this CO (row) has nil/very small/insignificant contribution to 		the PO(column)</a:t>
            </a:r>
          </a:p>
          <a:p>
            <a:pPr marL="0" indent="0">
              <a:buNone/>
            </a:pPr>
            <a:r>
              <a:rPr lang="en-US" dirty="0"/>
              <a:t>	1  </a:t>
            </a:r>
            <a:r>
              <a:rPr lang="en-US" dirty="0">
                <a:sym typeface="Wingdings" panose="05000000000000000000" pitchFamily="2" charset="2"/>
              </a:rPr>
              <a:t> relevant and small significance 2  medium or moderate 	and 	3   strong</a:t>
            </a:r>
          </a:p>
          <a:p>
            <a:pPr marL="0" indent="0">
              <a:buNone/>
            </a:pPr>
            <a:r>
              <a:rPr lang="en-US" dirty="0">
                <a:sym typeface="Wingdings" panose="05000000000000000000" pitchFamily="2" charset="2"/>
              </a:rPr>
              <a:t>These values have to be justified in the T-L-A of the course, particularly in terms of the BLOOM Level of the questions/Problems</a:t>
            </a:r>
          </a:p>
          <a:p>
            <a:pPr marL="0" indent="0">
              <a:buNone/>
            </a:pPr>
            <a:endParaRPr lang="en-US" dirty="0"/>
          </a:p>
          <a:p>
            <a:endParaRPr lang="en-IN" dirty="0"/>
          </a:p>
        </p:txBody>
      </p:sp>
    </p:spTree>
    <p:extLst>
      <p:ext uri="{BB962C8B-B14F-4D97-AF65-F5344CB8AC3E}">
        <p14:creationId xmlns:p14="http://schemas.microsoft.com/office/powerpoint/2010/main" val="294480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811E-B373-45FC-8124-C85DF73492BD}"/>
              </a:ext>
            </a:extLst>
          </p:cNvPr>
          <p:cNvSpPr>
            <a:spLocks noGrp="1"/>
          </p:cNvSpPr>
          <p:nvPr>
            <p:ph type="title"/>
          </p:nvPr>
        </p:nvSpPr>
        <p:spPr>
          <a:xfrm>
            <a:off x="838200" y="365125"/>
            <a:ext cx="10515600" cy="402519"/>
          </a:xfrm>
        </p:spPr>
        <p:txBody>
          <a:bodyPr>
            <a:normAutofit fontScale="90000"/>
          </a:bodyPr>
          <a:lstStyle/>
          <a:p>
            <a:r>
              <a:rPr lang="en-US" dirty="0"/>
              <a:t>		Purposes and Premises of OBE</a:t>
            </a:r>
            <a:endParaRPr lang="en-IN" dirty="0"/>
          </a:p>
        </p:txBody>
      </p:sp>
      <p:sp>
        <p:nvSpPr>
          <p:cNvPr id="3" name="Content Placeholder 2">
            <a:extLst>
              <a:ext uri="{FF2B5EF4-FFF2-40B4-BE49-F238E27FC236}">
                <a16:creationId xmlns:a16="http://schemas.microsoft.com/office/drawing/2014/main" id="{2CE02056-480D-45DD-8AC8-FA5D867EA454}"/>
              </a:ext>
            </a:extLst>
          </p:cNvPr>
          <p:cNvSpPr>
            <a:spLocks noGrp="1"/>
          </p:cNvSpPr>
          <p:nvPr>
            <p:ph idx="1"/>
          </p:nvPr>
        </p:nvSpPr>
        <p:spPr>
          <a:xfrm>
            <a:off x="838200" y="767644"/>
            <a:ext cx="10515600" cy="5409319"/>
          </a:xfrm>
        </p:spPr>
        <p:txBody>
          <a:bodyPr>
            <a:normAutofit fontScale="77500" lnSpcReduction="20000"/>
          </a:bodyPr>
          <a:lstStyle/>
          <a:p>
            <a:pPr marL="0" indent="0">
              <a:lnSpc>
                <a:spcPct val="107000"/>
              </a:lnSpc>
              <a:spcAft>
                <a:spcPts val="800"/>
              </a:spcAft>
              <a:buNone/>
            </a:pPr>
            <a:r>
              <a:rPr lang="en-IN" b="1" u="sng" dirty="0">
                <a:effectLst/>
                <a:latin typeface="Calibri Light" panose="020F0302020204030204" pitchFamily="34" charset="0"/>
                <a:ea typeface="Calibri" panose="020F0502020204030204" pitchFamily="34" charset="0"/>
                <a:cs typeface="Calibri Light" panose="020F0302020204030204" pitchFamily="34" charset="0"/>
              </a:rPr>
              <a:t>Purposes of OBE</a:t>
            </a:r>
          </a:p>
          <a:p>
            <a:pPr>
              <a:lnSpc>
                <a:spcPct val="107000"/>
              </a:lnSpc>
              <a:spcAft>
                <a:spcPts val="800"/>
              </a:spcAft>
            </a:pPr>
            <a:r>
              <a:rPr lang="en-IN" b="1" dirty="0">
                <a:effectLst/>
                <a:latin typeface="Calibri Light" panose="020F0302020204030204" pitchFamily="34" charset="0"/>
                <a:ea typeface="Calibri" panose="020F0502020204030204" pitchFamily="34" charset="0"/>
                <a:cs typeface="Calibri Light" panose="020F0302020204030204" pitchFamily="34" charset="0"/>
              </a:rPr>
              <a:t>Ensuring that all students are equipped with the knowledge, </a:t>
            </a:r>
            <a:r>
              <a:rPr lang="en-IN" b="1" u="sng" dirty="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competence</a:t>
            </a:r>
            <a:r>
              <a:rPr lang="en-IN" b="1" dirty="0">
                <a:effectLst/>
                <a:latin typeface="Calibri Light" panose="020F0302020204030204" pitchFamily="34" charset="0"/>
                <a:ea typeface="Calibri" panose="020F0502020204030204" pitchFamily="34" charset="0"/>
                <a:cs typeface="Calibri Light" panose="020F0302020204030204" pitchFamily="34" charset="0"/>
              </a:rPr>
              <a:t>, and attributes needed to be successful when they exit the educational system after obtaining  the degree</a:t>
            </a:r>
          </a:p>
          <a:p>
            <a:pPr>
              <a:lnSpc>
                <a:spcPct val="107000"/>
              </a:lnSpc>
              <a:spcAft>
                <a:spcPts val="800"/>
              </a:spcAft>
            </a:pPr>
            <a:r>
              <a:rPr lang="en-IN" b="1" dirty="0">
                <a:effectLst/>
                <a:latin typeface="Calibri Light" panose="020F0302020204030204" pitchFamily="34" charset="0"/>
                <a:ea typeface="Calibri" panose="020F0502020204030204" pitchFamily="34" charset="0"/>
                <a:cs typeface="Calibri Light" panose="020F0302020204030204" pitchFamily="34" charset="0"/>
              </a:rPr>
              <a:t>Organizing and implementing programs in the department/institute so that the </a:t>
            </a:r>
            <a:r>
              <a:rPr lang="en-IN" b="1" u="sng" dirty="0">
                <a:effectLst/>
                <a:latin typeface="Calibri Light" panose="020F0302020204030204" pitchFamily="34" charset="0"/>
                <a:ea typeface="Calibri" panose="020F0502020204030204" pitchFamily="34" charset="0"/>
                <a:cs typeface="Calibri Light" panose="020F0302020204030204" pitchFamily="34" charset="0"/>
              </a:rPr>
              <a:t>outcomes</a:t>
            </a:r>
            <a:r>
              <a:rPr lang="en-IN" b="1" dirty="0">
                <a:effectLst/>
                <a:latin typeface="Calibri Light" panose="020F0302020204030204" pitchFamily="34" charset="0"/>
                <a:ea typeface="Calibri" panose="020F0502020204030204" pitchFamily="34" charset="0"/>
                <a:cs typeface="Calibri Light" panose="020F0302020204030204" pitchFamily="34" charset="0"/>
              </a:rPr>
              <a:t> can be achieved and maximized for all students.</a:t>
            </a:r>
          </a:p>
          <a:p>
            <a:pPr marL="0" indent="0">
              <a:lnSpc>
                <a:spcPct val="107000"/>
              </a:lnSpc>
              <a:spcAft>
                <a:spcPts val="800"/>
              </a:spcAft>
              <a:buNone/>
            </a:pPr>
            <a:r>
              <a:rPr lang="en-IN" sz="2600" b="1" u="sng" dirty="0">
                <a:effectLst/>
                <a:latin typeface="Calibri Light" panose="020F0302020204030204" pitchFamily="34" charset="0"/>
                <a:ea typeface="Calibri" panose="020F0502020204030204" pitchFamily="34" charset="0"/>
                <a:cs typeface="Calibri Light" panose="020F0302020204030204" pitchFamily="34" charset="0"/>
              </a:rPr>
              <a:t>Premises of OBE</a:t>
            </a:r>
          </a:p>
          <a:p>
            <a:pPr>
              <a:lnSpc>
                <a:spcPct val="107000"/>
              </a:lnSpc>
              <a:spcAft>
                <a:spcPts val="800"/>
              </a:spcAft>
            </a:pPr>
            <a:r>
              <a:rPr lang="en-IN" b="1" dirty="0">
                <a:solidFill>
                  <a:schemeClr val="tx1">
                    <a:lumMod val="85000"/>
                    <a:lumOff val="15000"/>
                  </a:schemeClr>
                </a:solidFill>
                <a:effectLst/>
                <a:latin typeface="Calibri Light" panose="020F0302020204030204" pitchFamily="34" charset="0"/>
                <a:ea typeface="Calibri" panose="020F0502020204030204" pitchFamily="34" charset="0"/>
                <a:cs typeface="Calibri Light" panose="020F0302020204030204" pitchFamily="34" charset="0"/>
              </a:rPr>
              <a:t>All students can learn and succeed with a suitable system  of T-L-A and support</a:t>
            </a:r>
          </a:p>
          <a:p>
            <a:pPr>
              <a:lnSpc>
                <a:spcPct val="107000"/>
              </a:lnSpc>
              <a:spcAft>
                <a:spcPts val="800"/>
              </a:spcAft>
            </a:pPr>
            <a:r>
              <a:rPr lang="en-IN" b="1" dirty="0">
                <a:solidFill>
                  <a:schemeClr val="tx1">
                    <a:lumMod val="85000"/>
                    <a:lumOff val="15000"/>
                  </a:schemeClr>
                </a:solidFill>
                <a:effectLst/>
                <a:latin typeface="Calibri Light" panose="020F0302020204030204" pitchFamily="34" charset="0"/>
                <a:ea typeface="Calibri" panose="020F0502020204030204" pitchFamily="34" charset="0"/>
                <a:cs typeface="Calibri Light" panose="020F0302020204030204" pitchFamily="34" charset="0"/>
              </a:rPr>
              <a:t>Successful learning promotes and ensures further successful learning. </a:t>
            </a:r>
          </a:p>
          <a:p>
            <a:pPr>
              <a:lnSpc>
                <a:spcPct val="107000"/>
              </a:lnSpc>
              <a:spcAft>
                <a:spcPts val="800"/>
              </a:spcAft>
            </a:pPr>
            <a:r>
              <a:rPr lang="en-IN" b="1" dirty="0">
                <a:solidFill>
                  <a:schemeClr val="tx1">
                    <a:lumMod val="85000"/>
                    <a:lumOff val="15000"/>
                  </a:schemeClr>
                </a:solidFill>
                <a:latin typeface="Calibri Light" panose="020F0302020204030204" pitchFamily="34" charset="0"/>
                <a:ea typeface="Calibri" panose="020F0502020204030204" pitchFamily="34" charset="0"/>
                <a:cs typeface="Calibri Light" panose="020F0302020204030204" pitchFamily="34" charset="0"/>
              </a:rPr>
              <a:t>Departments (Faculty)  </a:t>
            </a:r>
            <a:r>
              <a:rPr lang="en-IN" b="1" dirty="0">
                <a:solidFill>
                  <a:schemeClr val="tx1">
                    <a:lumMod val="85000"/>
                    <a:lumOff val="15000"/>
                  </a:schemeClr>
                </a:solidFill>
                <a:effectLst/>
                <a:latin typeface="Calibri Light" panose="020F0302020204030204" pitchFamily="34" charset="0"/>
                <a:ea typeface="Calibri" panose="020F0502020204030204" pitchFamily="34" charset="0"/>
                <a:cs typeface="Calibri Light" panose="020F0302020204030204" pitchFamily="34" charset="0"/>
              </a:rPr>
              <a:t>have much say on  the parameters that  influence  successful  learning by their students</a:t>
            </a:r>
          </a:p>
          <a:p>
            <a:pPr marL="0" indent="0">
              <a:lnSpc>
                <a:spcPct val="107000"/>
              </a:lnSpc>
              <a:spcAft>
                <a:spcPts val="800"/>
              </a:spcAft>
              <a:buNone/>
            </a:pPr>
            <a:r>
              <a:rPr lang="en-IN" b="1" dirty="0">
                <a:solidFill>
                  <a:schemeClr val="tx1">
                    <a:lumMod val="85000"/>
                    <a:lumOff val="15000"/>
                  </a:schemeClr>
                </a:solidFill>
                <a:latin typeface="Calibri Light" panose="020F0302020204030204" pitchFamily="34" charset="0"/>
                <a:ea typeface="Calibri" panose="020F0502020204030204" pitchFamily="34" charset="0"/>
                <a:cs typeface="Calibri Light" panose="020F0302020204030204" pitchFamily="34" charset="0"/>
              </a:rPr>
              <a:t>	</a:t>
            </a:r>
            <a:r>
              <a:rPr lang="en-IN" b="1" u="sng" dirty="0">
                <a:solidFill>
                  <a:srgbClr val="C00000"/>
                </a:solidFill>
                <a:latin typeface="Calibri Light" panose="020F0302020204030204" pitchFamily="34" charset="0"/>
                <a:ea typeface="Calibri" panose="020F0502020204030204" pitchFamily="34" charset="0"/>
                <a:cs typeface="Calibri Light" panose="020F0302020204030204" pitchFamily="34" charset="0"/>
              </a:rPr>
              <a:t>OBE is to be taken up  as transformational</a:t>
            </a:r>
            <a:endParaRPr lang="en-IN" b="1" u="sng" dirty="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en-IN" b="1"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IN" dirty="0"/>
          </a:p>
        </p:txBody>
      </p:sp>
      <p:sp>
        <p:nvSpPr>
          <p:cNvPr id="4" name="Rectangle 3">
            <a:extLst>
              <a:ext uri="{FF2B5EF4-FFF2-40B4-BE49-F238E27FC236}">
                <a16:creationId xmlns:a16="http://schemas.microsoft.com/office/drawing/2014/main" id="{CADE9B29-328D-4F9D-B496-E58A9C214FF6}"/>
              </a:ext>
            </a:extLst>
          </p:cNvPr>
          <p:cNvSpPr/>
          <p:nvPr/>
        </p:nvSpPr>
        <p:spPr>
          <a:xfrm>
            <a:off x="662609" y="212035"/>
            <a:ext cx="10933043" cy="6280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811044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9B05-D74D-4A0D-B48A-49CDA3C56C76}"/>
              </a:ext>
            </a:extLst>
          </p:cNvPr>
          <p:cNvSpPr>
            <a:spLocks noGrp="1"/>
          </p:cNvSpPr>
          <p:nvPr>
            <p:ph type="title"/>
          </p:nvPr>
        </p:nvSpPr>
        <p:spPr>
          <a:xfrm>
            <a:off x="838200" y="365126"/>
            <a:ext cx="10515600" cy="536396"/>
          </a:xfrm>
        </p:spPr>
        <p:txBody>
          <a:bodyPr>
            <a:noAutofit/>
          </a:bodyPr>
          <a:lstStyle/>
          <a:p>
            <a:r>
              <a:rPr lang="en-US" sz="3600" dirty="0"/>
              <a:t>	An Example CO-PO mapping (contd ..)</a:t>
            </a:r>
            <a:endParaRPr lang="en-IN" sz="3600" dirty="0"/>
          </a:p>
        </p:txBody>
      </p:sp>
      <p:sp>
        <p:nvSpPr>
          <p:cNvPr id="3" name="Content Placeholder 2">
            <a:extLst>
              <a:ext uri="{FF2B5EF4-FFF2-40B4-BE49-F238E27FC236}">
                <a16:creationId xmlns:a16="http://schemas.microsoft.com/office/drawing/2014/main" id="{C15C9FD4-1C8A-40EB-8567-A7BF483556BB}"/>
              </a:ext>
            </a:extLst>
          </p:cNvPr>
          <p:cNvSpPr>
            <a:spLocks noGrp="1"/>
          </p:cNvSpPr>
          <p:nvPr>
            <p:ph idx="1"/>
          </p:nvPr>
        </p:nvSpPr>
        <p:spPr>
          <a:xfrm>
            <a:off x="680970" y="1033766"/>
            <a:ext cx="10830059" cy="5280338"/>
          </a:xfrm>
        </p:spPr>
        <p:txBody>
          <a:bodyPr/>
          <a:lstStyle/>
          <a:p>
            <a:pPr marL="0" indent="0">
              <a:lnSpc>
                <a:spcPct val="107000"/>
              </a:lnSpc>
              <a:spcAft>
                <a:spcPts val="800"/>
              </a:spcAft>
              <a:buNone/>
            </a:pPr>
            <a:r>
              <a:rPr lang="en-IN" sz="1800" b="1" dirty="0">
                <a:effectLst/>
                <a:latin typeface="Calibri" panose="020F0502020204030204" pitchFamily="34" charset="0"/>
                <a:ea typeface="Calibri" panose="020F0502020204030204" pitchFamily="34" charset="0"/>
                <a:cs typeface="Times New Roman" panose="02020603050405020304" pitchFamily="18" charset="0"/>
              </a:rPr>
              <a:t>	</a:t>
            </a:r>
            <a:r>
              <a:rPr lang="en-IN" sz="2400" b="1" dirty="0">
                <a:effectLst/>
                <a:latin typeface="Calibri" panose="020F0502020204030204" pitchFamily="34" charset="0"/>
                <a:ea typeface="Calibri" panose="020F0502020204030204" pitchFamily="34" charset="0"/>
                <a:cs typeface="Times New Roman" panose="02020603050405020304" pitchFamily="18" charset="0"/>
              </a:rPr>
              <a:t>		</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PO1	PO2	PO3	PO4</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CO1		 2	 2</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CO2			 3</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CO3			 2	 2</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CO4			 3	 2</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CO5			 3</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CO6			 2</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CO7			 	3	3</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IN" dirty="0"/>
          </a:p>
        </p:txBody>
      </p:sp>
      <p:graphicFrame>
        <p:nvGraphicFramePr>
          <p:cNvPr id="5" name="Table 4">
            <a:extLst>
              <a:ext uri="{FF2B5EF4-FFF2-40B4-BE49-F238E27FC236}">
                <a16:creationId xmlns:a16="http://schemas.microsoft.com/office/drawing/2014/main" id="{0A953165-4648-490E-9284-B556E49EDC23}"/>
              </a:ext>
            </a:extLst>
          </p:cNvPr>
          <p:cNvGraphicFramePr>
            <a:graphicFrameLocks noGrp="1"/>
          </p:cNvGraphicFramePr>
          <p:nvPr/>
        </p:nvGraphicFramePr>
        <p:xfrm>
          <a:off x="1382751" y="1048215"/>
          <a:ext cx="5765181" cy="5218770"/>
        </p:xfrm>
        <a:graphic>
          <a:graphicData uri="http://schemas.openxmlformats.org/drawingml/2006/table">
            <a:tbl>
              <a:tblPr/>
              <a:tblGrid>
                <a:gridCol w="5765181">
                  <a:extLst>
                    <a:ext uri="{9D8B030D-6E8A-4147-A177-3AD203B41FA5}">
                      <a16:colId xmlns:a16="http://schemas.microsoft.com/office/drawing/2014/main" val="4201089967"/>
                    </a:ext>
                  </a:extLst>
                </a:gridCol>
              </a:tblGrid>
              <a:tr h="5218770">
                <a:tc>
                  <a:txBody>
                    <a:bodyPr/>
                    <a:lstStyle/>
                    <a:p>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265898661"/>
                  </a:ext>
                </a:extLst>
              </a:tr>
            </a:tbl>
          </a:graphicData>
        </a:graphic>
      </p:graphicFrame>
      <p:cxnSp>
        <p:nvCxnSpPr>
          <p:cNvPr id="7" name="Straight Connector 6">
            <a:extLst>
              <a:ext uri="{FF2B5EF4-FFF2-40B4-BE49-F238E27FC236}">
                <a16:creationId xmlns:a16="http://schemas.microsoft.com/office/drawing/2014/main" id="{E9F2C770-E3DE-4D44-9F82-1956B4899772}"/>
              </a:ext>
            </a:extLst>
          </p:cNvPr>
          <p:cNvCxnSpPr/>
          <p:nvPr/>
        </p:nvCxnSpPr>
        <p:spPr>
          <a:xfrm>
            <a:off x="3144644" y="1056068"/>
            <a:ext cx="0" cy="5210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68753F-0C21-423E-B52C-7C69E29AD171}"/>
              </a:ext>
            </a:extLst>
          </p:cNvPr>
          <p:cNvCxnSpPr/>
          <p:nvPr/>
        </p:nvCxnSpPr>
        <p:spPr>
          <a:xfrm>
            <a:off x="1382751" y="2196790"/>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A05F7D-04BF-442C-B66F-E6B82D64E850}"/>
              </a:ext>
            </a:extLst>
          </p:cNvPr>
          <p:cNvCxnSpPr/>
          <p:nvPr/>
        </p:nvCxnSpPr>
        <p:spPr>
          <a:xfrm>
            <a:off x="1382751" y="2821259"/>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44F86F-FFDA-4283-8A85-C4DE41D75DAA}"/>
              </a:ext>
            </a:extLst>
          </p:cNvPr>
          <p:cNvCxnSpPr/>
          <p:nvPr/>
        </p:nvCxnSpPr>
        <p:spPr>
          <a:xfrm>
            <a:off x="1382751" y="3429000"/>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12E10-A265-495D-92FE-5D3D63BF2D6B}"/>
              </a:ext>
            </a:extLst>
          </p:cNvPr>
          <p:cNvCxnSpPr/>
          <p:nvPr/>
        </p:nvCxnSpPr>
        <p:spPr>
          <a:xfrm>
            <a:off x="1382751" y="4059044"/>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F6258-21E5-401A-B296-3CA6F534967A}"/>
              </a:ext>
            </a:extLst>
          </p:cNvPr>
          <p:cNvCxnSpPr/>
          <p:nvPr/>
        </p:nvCxnSpPr>
        <p:spPr>
          <a:xfrm>
            <a:off x="1382751" y="4694663"/>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15CB77-1F02-4615-A401-73D193451F5D}"/>
              </a:ext>
            </a:extLst>
          </p:cNvPr>
          <p:cNvCxnSpPr/>
          <p:nvPr/>
        </p:nvCxnSpPr>
        <p:spPr>
          <a:xfrm>
            <a:off x="1382751" y="5263376"/>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C2FD0E0-8016-4F4B-AEE4-2C4F08A862C8}"/>
              </a:ext>
            </a:extLst>
          </p:cNvPr>
          <p:cNvCxnSpPr/>
          <p:nvPr/>
        </p:nvCxnSpPr>
        <p:spPr>
          <a:xfrm>
            <a:off x="4125951" y="1137424"/>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BF4832A-380B-40F7-B425-F62E320195CC}"/>
              </a:ext>
            </a:extLst>
          </p:cNvPr>
          <p:cNvCxnSpPr/>
          <p:nvPr/>
        </p:nvCxnSpPr>
        <p:spPr>
          <a:xfrm>
            <a:off x="5107259" y="1033766"/>
            <a:ext cx="0" cy="5233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F975DBA-9743-40AA-AD92-DA3D1180CDA4}"/>
              </a:ext>
            </a:extLst>
          </p:cNvPr>
          <p:cNvCxnSpPr>
            <a:cxnSpLocks/>
          </p:cNvCxnSpPr>
          <p:nvPr/>
        </p:nvCxnSpPr>
        <p:spPr>
          <a:xfrm>
            <a:off x="6095999" y="1033766"/>
            <a:ext cx="0" cy="523321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579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114C-50C2-4BA6-9827-9286C5ED79D9}"/>
              </a:ext>
            </a:extLst>
          </p:cNvPr>
          <p:cNvSpPr>
            <a:spLocks noGrp="1"/>
          </p:cNvSpPr>
          <p:nvPr>
            <p:ph type="title"/>
          </p:nvPr>
        </p:nvSpPr>
        <p:spPr>
          <a:xfrm>
            <a:off x="838200" y="365126"/>
            <a:ext cx="10515600" cy="446244"/>
          </a:xfrm>
        </p:spPr>
        <p:txBody>
          <a:bodyPr>
            <a:normAutofit fontScale="90000"/>
          </a:bodyPr>
          <a:lstStyle/>
          <a:p>
            <a:r>
              <a:rPr lang="en-US" dirty="0"/>
              <a:t>				Writing COs</a:t>
            </a:r>
            <a:endParaRPr lang="en-IN" dirty="0"/>
          </a:p>
        </p:txBody>
      </p:sp>
      <p:sp>
        <p:nvSpPr>
          <p:cNvPr id="3" name="Content Placeholder 2">
            <a:extLst>
              <a:ext uri="{FF2B5EF4-FFF2-40B4-BE49-F238E27FC236}">
                <a16:creationId xmlns:a16="http://schemas.microsoft.com/office/drawing/2014/main" id="{3DDEF246-727E-43F7-AB96-11DE4212164F}"/>
              </a:ext>
            </a:extLst>
          </p:cNvPr>
          <p:cNvSpPr>
            <a:spLocks noGrp="1"/>
          </p:cNvSpPr>
          <p:nvPr>
            <p:ph idx="1"/>
          </p:nvPr>
        </p:nvSpPr>
        <p:spPr>
          <a:xfrm>
            <a:off x="838200" y="1043189"/>
            <a:ext cx="10515600" cy="5133774"/>
          </a:xfrm>
        </p:spPr>
        <p:txBody>
          <a:bodyPr>
            <a:normAutofit fontScale="92500" lnSpcReduction="10000"/>
          </a:bodyPr>
          <a:lstStyle/>
          <a:p>
            <a:pPr marL="0" indent="0">
              <a:buNone/>
            </a:pPr>
            <a:r>
              <a:rPr lang="en-US" dirty="0"/>
              <a:t>Revised Blooms’ Taxonomy levels – </a:t>
            </a:r>
          </a:p>
          <a:p>
            <a:r>
              <a:rPr lang="en-US" dirty="0"/>
              <a:t>connects to learning required to answer questions to establish COs</a:t>
            </a:r>
          </a:p>
          <a:p>
            <a:r>
              <a:rPr lang="en-US" sz="2600" i="0" dirty="0">
                <a:solidFill>
                  <a:srgbClr val="222222"/>
                </a:solidFill>
                <a:effectLst/>
                <a:latin typeface="arial" panose="020B0604020202020204" pitchFamily="34" charset="0"/>
              </a:rPr>
              <a:t>Bloom's Taxonomy </a:t>
            </a:r>
            <a:r>
              <a:rPr lang="en-US" sz="2600" b="0" i="0" dirty="0">
                <a:solidFill>
                  <a:srgbClr val="222222"/>
                </a:solidFill>
                <a:effectLst/>
                <a:latin typeface="arial" panose="020B0604020202020204" pitchFamily="34" charset="0"/>
              </a:rPr>
              <a:t>is </a:t>
            </a:r>
            <a:r>
              <a:rPr lang="en-US" sz="2600" dirty="0">
                <a:solidFill>
                  <a:srgbClr val="222222"/>
                </a:solidFill>
                <a:latin typeface="arial" panose="020B0604020202020204" pitchFamily="34" charset="0"/>
              </a:rPr>
              <a:t>well</a:t>
            </a:r>
            <a:r>
              <a:rPr lang="en-US" sz="2600" b="0" i="0" dirty="0">
                <a:solidFill>
                  <a:srgbClr val="222222"/>
                </a:solidFill>
                <a:effectLst/>
                <a:latin typeface="arial" panose="020B0604020202020204" pitchFamily="34" charset="0"/>
              </a:rPr>
              <a:t> recognized and widely used in education in </a:t>
            </a:r>
          </a:p>
          <a:p>
            <a:pPr marL="0" indent="0">
              <a:buNone/>
            </a:pPr>
            <a:r>
              <a:rPr lang="en-US" sz="2600" dirty="0">
                <a:solidFill>
                  <a:srgbClr val="222222"/>
                </a:solidFill>
                <a:latin typeface="arial" panose="020B0604020202020204" pitchFamily="34" charset="0"/>
              </a:rPr>
              <a:t>   </a:t>
            </a:r>
            <a:r>
              <a:rPr lang="en-US" sz="2600" b="0" i="0" dirty="0">
                <a:solidFill>
                  <a:srgbClr val="222222"/>
                </a:solidFill>
                <a:effectLst/>
                <a:latin typeface="arial" panose="020B0604020202020204" pitchFamily="34" charset="0"/>
              </a:rPr>
              <a:t>T-L-A that attempts to move students beyond memorization</a:t>
            </a:r>
            <a:r>
              <a:rPr lang="en-US" sz="2600" dirty="0">
                <a:solidFill>
                  <a:srgbClr val="222222"/>
                </a:solidFill>
                <a:latin typeface="arial" panose="020B0604020202020204" pitchFamily="34" charset="0"/>
              </a:rPr>
              <a:t> in terms of      Higher-Order Thinking Skills (HOTS). The levels are:</a:t>
            </a:r>
            <a:endParaRPr lang="en-US" sz="2600" dirty="0"/>
          </a:p>
          <a:p>
            <a:pPr marL="514350" indent="-514350">
              <a:buFont typeface="+mj-lt"/>
              <a:buAutoNum type="arabicPeriod"/>
            </a:pPr>
            <a:r>
              <a:rPr lang="en-US" dirty="0"/>
              <a:t>Knowledge/remembering (recall)</a:t>
            </a:r>
          </a:p>
          <a:p>
            <a:pPr marL="514350" indent="-514350">
              <a:buFont typeface="+mj-lt"/>
              <a:buAutoNum type="arabicPeriod"/>
            </a:pPr>
            <a:r>
              <a:rPr lang="en-US" dirty="0"/>
              <a:t>Comprehension/understanding.</a:t>
            </a:r>
          </a:p>
          <a:p>
            <a:pPr marL="514350" indent="-514350">
              <a:buFont typeface="+mj-lt"/>
              <a:buAutoNum type="arabicPeriod"/>
            </a:pPr>
            <a:r>
              <a:rPr lang="en-US" dirty="0"/>
              <a:t>Application/applying.</a:t>
            </a:r>
          </a:p>
          <a:p>
            <a:pPr marL="514350" indent="-514350">
              <a:buFont typeface="+mj-lt"/>
              <a:buAutoNum type="arabicPeriod"/>
            </a:pPr>
            <a:r>
              <a:rPr lang="en-US" dirty="0"/>
              <a:t>Analysis/analyzing.</a:t>
            </a:r>
          </a:p>
          <a:p>
            <a:pPr marL="514350" indent="-514350">
              <a:buFont typeface="+mj-lt"/>
              <a:buAutoNum type="arabicPeriod"/>
            </a:pPr>
            <a:r>
              <a:rPr lang="en-US" dirty="0"/>
              <a:t>Evaluation/evaluating.</a:t>
            </a:r>
          </a:p>
          <a:p>
            <a:pPr marL="514350" indent="-514350">
              <a:buFont typeface="+mj-lt"/>
              <a:buAutoNum type="arabicPeriod"/>
            </a:pPr>
            <a:r>
              <a:rPr lang="en-US" dirty="0"/>
              <a:t>Synthesis/creating.</a:t>
            </a:r>
          </a:p>
          <a:p>
            <a:pPr marL="0" indent="0">
              <a:buNone/>
            </a:pPr>
            <a:r>
              <a:rPr lang="en-US" dirty="0"/>
              <a:t>Attaining POs requires reaching level 6 in assessment in the Curriculum</a:t>
            </a:r>
          </a:p>
          <a:p>
            <a:pPr marL="0" indent="0">
              <a:buNone/>
            </a:pPr>
            <a:endParaRPr lang="en-US" dirty="0"/>
          </a:p>
          <a:p>
            <a:endParaRPr lang="en-IN" dirty="0"/>
          </a:p>
        </p:txBody>
      </p:sp>
    </p:spTree>
    <p:extLst>
      <p:ext uri="{BB962C8B-B14F-4D97-AF65-F5344CB8AC3E}">
        <p14:creationId xmlns:p14="http://schemas.microsoft.com/office/powerpoint/2010/main" val="680674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A7A5-F625-461D-B818-A90A1595FF3A}"/>
              </a:ext>
            </a:extLst>
          </p:cNvPr>
          <p:cNvSpPr>
            <a:spLocks noGrp="1"/>
          </p:cNvSpPr>
          <p:nvPr>
            <p:ph type="ctrTitle"/>
          </p:nvPr>
        </p:nvSpPr>
        <p:spPr>
          <a:xfrm>
            <a:off x="1524000" y="264695"/>
            <a:ext cx="9144000" cy="1467852"/>
          </a:xfrm>
        </p:spPr>
        <p:txBody>
          <a:bodyPr>
            <a:noAutofit/>
          </a:bodyPr>
          <a:lstStyle/>
          <a:p>
            <a:r>
              <a:rPr lang="en-US" sz="4000" b="1" dirty="0"/>
              <a:t>Two important and useful references</a:t>
            </a:r>
            <a:endParaRPr lang="en-IN" sz="4000" b="1" dirty="0"/>
          </a:p>
        </p:txBody>
      </p:sp>
      <p:sp>
        <p:nvSpPr>
          <p:cNvPr id="3" name="Subtitle 2">
            <a:extLst>
              <a:ext uri="{FF2B5EF4-FFF2-40B4-BE49-F238E27FC236}">
                <a16:creationId xmlns:a16="http://schemas.microsoft.com/office/drawing/2014/main" id="{5AF51768-6F17-41C4-B874-E2B40FEFBB0C}"/>
              </a:ext>
            </a:extLst>
          </p:cNvPr>
          <p:cNvSpPr>
            <a:spLocks noGrp="1"/>
          </p:cNvSpPr>
          <p:nvPr>
            <p:ph type="subTitle" idx="1"/>
          </p:nvPr>
        </p:nvSpPr>
        <p:spPr>
          <a:xfrm>
            <a:off x="1524000" y="1732547"/>
            <a:ext cx="9144000" cy="4704348"/>
          </a:xfrm>
        </p:spPr>
        <p:txBody>
          <a:bodyPr>
            <a:normAutofit lnSpcReduction="10000"/>
          </a:bodyPr>
          <a:lstStyle/>
          <a:p>
            <a:r>
              <a:rPr lang="en-US" sz="2800" dirty="0"/>
              <a:t>For study by all teaching faculty of Engineering Programs</a:t>
            </a:r>
          </a:p>
          <a:p>
            <a:endParaRPr lang="en-US" sz="2800" dirty="0"/>
          </a:p>
          <a:p>
            <a:pPr marL="0" indent="0">
              <a:buNone/>
            </a:pPr>
            <a:r>
              <a:rPr lang="en-IN" sz="2400" b="1" i="1" dirty="0">
                <a:solidFill>
                  <a:schemeClr val="accent1"/>
                </a:solidFill>
              </a:rPr>
              <a:t>EXAMINATION REFORM POLICY, NOVEMBER 2018 </a:t>
            </a:r>
          </a:p>
          <a:p>
            <a:pPr marL="0" indent="0">
              <a:buNone/>
            </a:pPr>
            <a:r>
              <a:rPr lang="en-IN" b="1" dirty="0">
                <a:latin typeface="Arial Narrow" panose="020B0606020202030204" pitchFamily="34" charset="0"/>
                <a:hlinkClick r:id="rId2"/>
              </a:rPr>
              <a:t>https://www.aicte-india.org/sites/default/files/ExaminationReforms.pdf</a:t>
            </a:r>
            <a:endParaRPr lang="en-IN" b="1" dirty="0">
              <a:latin typeface="Arial Narrow" panose="020B0606020202030204" pitchFamily="34" charset="0"/>
            </a:endParaRPr>
          </a:p>
          <a:p>
            <a:pPr marL="0" indent="0">
              <a:buNone/>
            </a:pPr>
            <a:endParaRPr lang="en-IN" b="1" dirty="0">
              <a:latin typeface="Arial Narrow" panose="020B0606020202030204" pitchFamily="34" charset="0"/>
            </a:endParaRPr>
          </a:p>
          <a:p>
            <a:pPr marL="0" indent="0">
              <a:buNone/>
            </a:pPr>
            <a:r>
              <a:rPr lang="en-IN" sz="2800" b="1" i="1" dirty="0">
                <a:solidFill>
                  <a:schemeClr val="accent1"/>
                </a:solidFill>
                <a:latin typeface="Arial Narrow" panose="020B0606020202030204" pitchFamily="34" charset="0"/>
              </a:rPr>
              <a:t>Model Question Papers</a:t>
            </a:r>
          </a:p>
          <a:p>
            <a:pPr marL="0" indent="0">
              <a:buNone/>
            </a:pPr>
            <a:r>
              <a:rPr lang="en-IN" sz="2800" b="1" dirty="0">
                <a:latin typeface="Arial Narrow" panose="020B0606020202030204" pitchFamily="34" charset="0"/>
                <a:hlinkClick r:id="rId3"/>
              </a:rPr>
              <a:t>https://www.aicte-india.org/sites/default/files/MQP.pdf</a:t>
            </a:r>
            <a:endParaRPr lang="en-IN" sz="2800" b="1" dirty="0">
              <a:latin typeface="Arial Narrow" panose="020B0606020202030204" pitchFamily="34" charset="0"/>
            </a:endParaRPr>
          </a:p>
          <a:p>
            <a:pPr marL="0" indent="0">
              <a:buNone/>
            </a:pPr>
            <a:endParaRPr lang="en-IN" sz="2800" b="1" dirty="0">
              <a:latin typeface="Arial Narrow" panose="020B0606020202030204" pitchFamily="34" charset="0"/>
            </a:endParaRPr>
          </a:p>
          <a:p>
            <a:pPr marL="0" indent="0">
              <a:buNone/>
            </a:pPr>
            <a:r>
              <a:rPr lang="en-IN" sz="2800" b="1" dirty="0">
                <a:latin typeface="Arial Narrow" panose="020B0606020202030204" pitchFamily="34" charset="0"/>
              </a:rPr>
              <a:t>Extracts from the above publications are used in this presentation with grateful acknowledgements</a:t>
            </a:r>
          </a:p>
          <a:p>
            <a:endParaRPr lang="en-IN" sz="2800" dirty="0"/>
          </a:p>
        </p:txBody>
      </p:sp>
    </p:spTree>
    <p:extLst>
      <p:ext uri="{BB962C8B-B14F-4D97-AF65-F5344CB8AC3E}">
        <p14:creationId xmlns:p14="http://schemas.microsoft.com/office/powerpoint/2010/main" val="3205891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p:nvPr/>
        </p:nvSpPr>
        <p:spPr>
          <a:xfrm>
            <a:off x="1" y="1"/>
            <a:ext cx="12198145" cy="6857185"/>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68B1E"/>
          </a:solidFill>
          <a:ln>
            <a:noFill/>
          </a:ln>
        </p:spPr>
        <p:txBody>
          <a:bodyPr spcFirstLastPara="1" wrap="square" lIns="0" tIns="0" rIns="0" bIns="0" anchor="t" anchorCtr="0">
            <a:noAutofit/>
          </a:bodyPr>
          <a:lstStyle/>
          <a:p>
            <a:r>
              <a:rPr lang="en-IN" sz="2400" b="1" dirty="0">
                <a:latin typeface="Arial Narrow" panose="020B0606020202030204" pitchFamily="34" charset="0"/>
                <a:hlinkClick r:id="rId3"/>
              </a:rPr>
              <a:t>https://www.aicte-india.org/sites/default/files/ExaminationReforms.pdf</a:t>
            </a:r>
            <a:endParaRPr lang="en-IN" sz="2400" b="1" dirty="0">
              <a:latin typeface="Arial Narrow" panose="020B0606020202030204" pitchFamily="34" charset="0"/>
            </a:endParaRPr>
          </a:p>
          <a:p>
            <a:endParaRPr lang="en-IN" sz="2400" dirty="0"/>
          </a:p>
        </p:txBody>
      </p:sp>
      <p:sp>
        <p:nvSpPr>
          <p:cNvPr id="93" name="Google Shape;93;p19"/>
          <p:cNvSpPr txBox="1">
            <a:spLocks noGrp="1"/>
          </p:cNvSpPr>
          <p:nvPr>
            <p:ph type="title"/>
          </p:nvPr>
        </p:nvSpPr>
        <p:spPr>
          <a:xfrm>
            <a:off x="6550533" y="1560269"/>
            <a:ext cx="4565200" cy="2914800"/>
          </a:xfrm>
          <a:prstGeom prst="rect">
            <a:avLst/>
          </a:prstGeom>
          <a:noFill/>
          <a:ln>
            <a:noFill/>
          </a:ln>
        </p:spPr>
        <p:txBody>
          <a:bodyPr spcFirstLastPara="1" vert="horz" wrap="square" lIns="0" tIns="16933" rIns="0" bIns="0" rtlCol="0" anchor="t" anchorCtr="0">
            <a:noAutofit/>
          </a:bodyPr>
          <a:lstStyle/>
          <a:p>
            <a:pPr marR="11006" algn="r">
              <a:lnSpc>
                <a:spcPct val="100000"/>
              </a:lnSpc>
              <a:spcBef>
                <a:spcPts val="0"/>
              </a:spcBef>
            </a:pPr>
            <a:r>
              <a:rPr lang="en" sz="4533" b="1" dirty="0"/>
              <a:t>Examination</a:t>
            </a:r>
            <a:endParaRPr sz="4533" b="1" dirty="0"/>
          </a:p>
          <a:p>
            <a:pPr marL="1900719" marR="6773" indent="-425863" algn="r">
              <a:lnSpc>
                <a:spcPct val="100000"/>
              </a:lnSpc>
              <a:spcBef>
                <a:spcPts val="0"/>
              </a:spcBef>
            </a:pPr>
            <a:r>
              <a:rPr lang="en" sz="4533" b="1" dirty="0"/>
              <a:t>Reform  Policy</a:t>
            </a:r>
            <a:endParaRPr sz="4533" b="1" dirty="0"/>
          </a:p>
        </p:txBody>
      </p:sp>
      <p:sp>
        <p:nvSpPr>
          <p:cNvPr id="94" name="Google Shape;94;p19"/>
          <p:cNvSpPr txBox="1"/>
          <p:nvPr/>
        </p:nvSpPr>
        <p:spPr>
          <a:xfrm>
            <a:off x="7935412" y="3868527"/>
            <a:ext cx="3179141" cy="260636"/>
          </a:xfrm>
          <a:prstGeom prst="rect">
            <a:avLst/>
          </a:prstGeom>
          <a:noFill/>
          <a:ln>
            <a:noFill/>
          </a:ln>
        </p:spPr>
        <p:txBody>
          <a:bodyPr spcFirstLastPara="1" wrap="square" lIns="0" tIns="16933" rIns="0" bIns="0" anchor="t" anchorCtr="0">
            <a:noAutofit/>
          </a:bodyPr>
          <a:lstStyle/>
          <a:p>
            <a:pPr marL="16933" algn="r"/>
            <a:r>
              <a:rPr lang="en" sz="2400">
                <a:solidFill>
                  <a:srgbClr val="FFFFFF"/>
                </a:solidFill>
                <a:latin typeface="Arial"/>
                <a:ea typeface="Arial"/>
                <a:cs typeface="Arial"/>
                <a:sym typeface="Arial"/>
              </a:rPr>
              <a:t>November 2018</a:t>
            </a:r>
            <a:endParaRPr sz="2400" dirty="0">
              <a:latin typeface="Arial"/>
              <a:ea typeface="Arial"/>
              <a:cs typeface="Arial"/>
              <a:sym typeface="Arial"/>
            </a:endParaRPr>
          </a:p>
        </p:txBody>
      </p:sp>
      <p:sp>
        <p:nvSpPr>
          <p:cNvPr id="95" name="Google Shape;95;p19"/>
          <p:cNvSpPr txBox="1"/>
          <p:nvPr/>
        </p:nvSpPr>
        <p:spPr>
          <a:xfrm>
            <a:off x="1083104" y="5807012"/>
            <a:ext cx="6050920" cy="275297"/>
          </a:xfrm>
          <a:prstGeom prst="rect">
            <a:avLst/>
          </a:prstGeom>
          <a:noFill/>
          <a:ln>
            <a:noFill/>
          </a:ln>
        </p:spPr>
        <p:txBody>
          <a:bodyPr spcFirstLastPara="1" wrap="square" lIns="0" tIns="16933" rIns="0" bIns="0" anchor="t" anchorCtr="0">
            <a:noAutofit/>
          </a:bodyPr>
          <a:lstStyle/>
          <a:p>
            <a:pPr marL="16933">
              <a:lnSpc>
                <a:spcPct val="117999"/>
              </a:lnSpc>
            </a:pPr>
            <a:r>
              <a:rPr lang="en" sz="2400" b="1">
                <a:solidFill>
                  <a:srgbClr val="FFFFFF"/>
                </a:solidFill>
              </a:rPr>
              <a:t>ALL INDIA COUNCIL FOR TECHNICAL EDUCATION</a:t>
            </a:r>
            <a:endParaRPr sz="2400" dirty="0"/>
          </a:p>
          <a:p>
            <a:pPr marL="16933">
              <a:lnSpc>
                <a:spcPct val="117499"/>
              </a:lnSpc>
            </a:pPr>
            <a:r>
              <a:rPr lang="en" sz="1600">
                <a:solidFill>
                  <a:srgbClr val="FFFFFF"/>
                </a:solidFill>
              </a:rPr>
              <a:t>Nelson Mandela Marg, Vasant Kunj, New Delhi-110070</a:t>
            </a:r>
            <a:endParaRPr sz="1600" dirty="0"/>
          </a:p>
        </p:txBody>
      </p:sp>
      <p:sp>
        <p:nvSpPr>
          <p:cNvPr id="96" name="Google Shape;96;p19"/>
          <p:cNvSpPr/>
          <p:nvPr/>
        </p:nvSpPr>
        <p:spPr>
          <a:xfrm>
            <a:off x="10108667" y="566033"/>
            <a:ext cx="928800" cy="914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p:nvPr/>
        </p:nvSpPr>
        <p:spPr>
          <a:xfrm>
            <a:off x="10702444"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10</a:t>
            </a:r>
            <a:endParaRPr sz="667" dirty="0">
              <a:latin typeface="Arial"/>
              <a:ea typeface="Arial"/>
              <a:cs typeface="Arial"/>
              <a:sym typeface="Arial"/>
            </a:endParaRPr>
          </a:p>
        </p:txBody>
      </p:sp>
      <p:sp>
        <p:nvSpPr>
          <p:cNvPr id="190" name="Google Shape;190;p29"/>
          <p:cNvSpPr txBox="1"/>
          <p:nvPr/>
        </p:nvSpPr>
        <p:spPr>
          <a:xfrm>
            <a:off x="10391667" y="1021284"/>
            <a:ext cx="1073200" cy="186000"/>
          </a:xfrm>
          <a:prstGeom prst="rect">
            <a:avLst/>
          </a:prstGeom>
          <a:noFill/>
          <a:ln>
            <a:noFill/>
          </a:ln>
        </p:spPr>
        <p:txBody>
          <a:bodyPr spcFirstLastPara="1" wrap="square" lIns="0" tIns="16933" rIns="0" bIns="0" anchor="t" anchorCtr="0">
            <a:noAutofit/>
          </a:bodyPr>
          <a:lstStyle/>
          <a:p>
            <a:pPr marL="16933">
              <a:lnSpc>
                <a:spcPct val="150000"/>
              </a:lnSpc>
            </a:pPr>
            <a:r>
              <a:rPr lang="en" sz="1467">
                <a:solidFill>
                  <a:srgbClr val="231F20"/>
                </a:solidFill>
                <a:latin typeface="Arial"/>
                <a:ea typeface="Arial"/>
                <a:cs typeface="Arial"/>
                <a:sym typeface="Arial"/>
              </a:rPr>
              <a:t>Page No.</a:t>
            </a:r>
            <a:endParaRPr sz="1467" dirty="0">
              <a:latin typeface="Arial"/>
              <a:ea typeface="Arial"/>
              <a:cs typeface="Arial"/>
              <a:sym typeface="Arial"/>
            </a:endParaRPr>
          </a:p>
        </p:txBody>
      </p:sp>
      <p:sp>
        <p:nvSpPr>
          <p:cNvPr id="191" name="Google Shape;191;p29"/>
          <p:cNvSpPr txBox="1"/>
          <p:nvPr/>
        </p:nvSpPr>
        <p:spPr>
          <a:xfrm>
            <a:off x="1080200" y="1785767"/>
            <a:ext cx="10375600" cy="1444800"/>
          </a:xfrm>
          <a:prstGeom prst="rect">
            <a:avLst/>
          </a:prstGeom>
          <a:noFill/>
          <a:ln>
            <a:noFill/>
          </a:ln>
        </p:spPr>
        <p:txBody>
          <a:bodyPr spcFirstLastPara="1" wrap="square" lIns="0" tIns="16933" rIns="0" bIns="0" anchor="t" anchorCtr="0">
            <a:noAutofit/>
          </a:bodyPr>
          <a:lstStyle/>
          <a:p>
            <a:pPr>
              <a:lnSpc>
                <a:spcPct val="150000"/>
              </a:lnSpc>
            </a:pPr>
            <a:r>
              <a:rPr lang="en" sz="1600">
                <a:solidFill>
                  <a:srgbClr val="231F20"/>
                </a:solidFill>
              </a:rPr>
              <a:t>2    </a:t>
            </a:r>
            <a:r>
              <a:rPr lang="en" sz="1600">
                <a:solidFill>
                  <a:srgbClr val="231F20"/>
                </a:solidFill>
                <a:latin typeface="Arial"/>
                <a:ea typeface="Arial"/>
                <a:cs typeface="Arial"/>
                <a:sym typeface="Arial"/>
              </a:rPr>
              <a:t>Assessment Strategy for Outcome Based Education (OBE)                                                                    17</a:t>
            </a:r>
            <a:endParaRPr sz="1600" dirty="0">
              <a:latin typeface="Arial"/>
              <a:ea typeface="Arial"/>
              <a:cs typeface="Arial"/>
              <a:sym typeface="Arial"/>
            </a:endParaRPr>
          </a:p>
          <a:p>
            <a:pPr>
              <a:lnSpc>
                <a:spcPct val="150000"/>
              </a:lnSpc>
            </a:pPr>
            <a:r>
              <a:rPr lang="en" sz="1600">
                <a:solidFill>
                  <a:srgbClr val="231F20"/>
                </a:solidFill>
              </a:rPr>
              <a:t>       2.1  </a:t>
            </a:r>
            <a:r>
              <a:rPr lang="en" sz="1600">
                <a:solidFill>
                  <a:srgbClr val="231F20"/>
                </a:solidFill>
                <a:latin typeface="Arial"/>
                <a:ea typeface="Arial"/>
                <a:cs typeface="Arial"/>
                <a:sym typeface="Arial"/>
              </a:rPr>
              <a:t>Mapping Program Outcomes (POs)to Assessment (Examinations)                                                 17</a:t>
            </a:r>
            <a:endParaRPr sz="1600" dirty="0">
              <a:latin typeface="Arial"/>
              <a:ea typeface="Arial"/>
              <a:cs typeface="Arial"/>
              <a:sym typeface="Arial"/>
            </a:endParaRPr>
          </a:p>
          <a:p>
            <a:pPr>
              <a:lnSpc>
                <a:spcPct val="150000"/>
              </a:lnSpc>
            </a:pPr>
            <a:r>
              <a:rPr lang="en" sz="1600">
                <a:solidFill>
                  <a:srgbClr val="231F20"/>
                </a:solidFill>
              </a:rPr>
              <a:t>       2.2  </a:t>
            </a:r>
            <a:r>
              <a:rPr lang="en" sz="1600">
                <a:solidFill>
                  <a:srgbClr val="231F20"/>
                </a:solidFill>
                <a:latin typeface="Arial"/>
                <a:ea typeface="Arial"/>
                <a:cs typeface="Arial"/>
                <a:sym typeface="Arial"/>
              </a:rPr>
              <a:t>Two-step Process for Bringing Clarity to POs                                                                                   19</a:t>
            </a:r>
            <a:endParaRPr sz="1600" dirty="0">
              <a:latin typeface="Arial"/>
              <a:ea typeface="Arial"/>
              <a:cs typeface="Arial"/>
              <a:sym typeface="Arial"/>
            </a:endParaRPr>
          </a:p>
          <a:p>
            <a:pPr>
              <a:lnSpc>
                <a:spcPct val="150000"/>
              </a:lnSpc>
            </a:pPr>
            <a:r>
              <a:rPr lang="en" sz="1600">
                <a:solidFill>
                  <a:srgbClr val="231F20"/>
                </a:solidFill>
              </a:rPr>
              <a:t>       2.3  </a:t>
            </a:r>
            <a:r>
              <a:rPr lang="en" sz="1600">
                <a:solidFill>
                  <a:srgbClr val="231F20"/>
                </a:solidFill>
                <a:latin typeface="Arial"/>
                <a:ea typeface="Arial"/>
                <a:cs typeface="Arial"/>
                <a:sym typeface="Arial"/>
              </a:rPr>
              <a:t>Program Outcomes -Competencies – Performance Indicators (PIs)                                                </a:t>
            </a:r>
            <a:r>
              <a:rPr lang="en" sz="1600">
                <a:solidFill>
                  <a:srgbClr val="231F20"/>
                </a:solidFill>
              </a:rPr>
              <a:t>23</a:t>
            </a:r>
            <a:endParaRPr sz="1600" dirty="0">
              <a:latin typeface="Arial"/>
              <a:ea typeface="Arial"/>
              <a:cs typeface="Arial"/>
              <a:sym typeface="Arial"/>
            </a:endParaRPr>
          </a:p>
        </p:txBody>
      </p:sp>
      <p:sp>
        <p:nvSpPr>
          <p:cNvPr id="192" name="Google Shape;192;p29"/>
          <p:cNvSpPr txBox="1"/>
          <p:nvPr/>
        </p:nvSpPr>
        <p:spPr>
          <a:xfrm>
            <a:off x="1043367" y="1329433"/>
            <a:ext cx="10412400" cy="365200"/>
          </a:xfrm>
          <a:prstGeom prst="rect">
            <a:avLst/>
          </a:prstGeom>
          <a:noFill/>
          <a:ln>
            <a:noFill/>
          </a:ln>
        </p:spPr>
        <p:txBody>
          <a:bodyPr spcFirstLastPara="1" wrap="square" lIns="0" tIns="16933" rIns="0" bIns="0" anchor="t" anchorCtr="0">
            <a:noAutofit/>
          </a:bodyPr>
          <a:lstStyle/>
          <a:p>
            <a:pPr marL="16933">
              <a:lnSpc>
                <a:spcPct val="150000"/>
              </a:lnSpc>
            </a:pPr>
            <a:r>
              <a:rPr lang="en" sz="1600">
                <a:solidFill>
                  <a:srgbClr val="231F20"/>
                </a:solidFill>
                <a:latin typeface="Arial"/>
                <a:ea typeface="Arial"/>
                <a:cs typeface="Arial"/>
                <a:sym typeface="Arial"/>
              </a:rPr>
              <a:t>1</a:t>
            </a:r>
            <a:r>
              <a:rPr lang="en" sz="1600">
                <a:solidFill>
                  <a:srgbClr val="231F20"/>
                </a:solidFill>
              </a:rPr>
              <a:t>    </a:t>
            </a:r>
            <a:r>
              <a:rPr lang="en" sz="1600">
                <a:solidFill>
                  <a:srgbClr val="231F20"/>
                </a:solidFill>
                <a:latin typeface="Arial"/>
                <a:ea typeface="Arial"/>
                <a:cs typeface="Arial"/>
                <a:sym typeface="Arial"/>
              </a:rPr>
              <a:t>Introduction                                                                                                                                               13</a:t>
            </a:r>
            <a:endParaRPr sz="1600" dirty="0">
              <a:solidFill>
                <a:srgbClr val="231F20"/>
              </a:solidFill>
              <a:latin typeface="Arial"/>
              <a:ea typeface="Arial"/>
              <a:cs typeface="Arial"/>
              <a:sym typeface="Arial"/>
            </a:endParaRPr>
          </a:p>
          <a:p>
            <a:pPr>
              <a:lnSpc>
                <a:spcPct val="150000"/>
              </a:lnSpc>
            </a:pPr>
            <a:endParaRPr sz="1600" dirty="0">
              <a:solidFill>
                <a:srgbClr val="231F20"/>
              </a:solidFill>
            </a:endParaRPr>
          </a:p>
        </p:txBody>
      </p:sp>
      <p:sp>
        <p:nvSpPr>
          <p:cNvPr id="193" name="Google Shape;193;p29"/>
          <p:cNvSpPr txBox="1"/>
          <p:nvPr/>
        </p:nvSpPr>
        <p:spPr>
          <a:xfrm>
            <a:off x="1089467" y="3371100"/>
            <a:ext cx="10375600" cy="1451200"/>
          </a:xfrm>
          <a:prstGeom prst="rect">
            <a:avLst/>
          </a:prstGeom>
          <a:noFill/>
          <a:ln>
            <a:noFill/>
          </a:ln>
        </p:spPr>
        <p:txBody>
          <a:bodyPr spcFirstLastPara="1" wrap="square" lIns="0" tIns="16933" rIns="0" bIns="0" anchor="t" anchorCtr="0">
            <a:noAutofit/>
          </a:bodyPr>
          <a:lstStyle/>
          <a:p>
            <a:pPr marR="21166">
              <a:lnSpc>
                <a:spcPct val="150000"/>
              </a:lnSpc>
            </a:pPr>
            <a:r>
              <a:rPr lang="en" sz="1600">
                <a:solidFill>
                  <a:srgbClr val="231F20"/>
                </a:solidFill>
              </a:rPr>
              <a:t>3    </a:t>
            </a:r>
            <a:r>
              <a:rPr lang="en" sz="1600">
                <a:solidFill>
                  <a:srgbClr val="231F20"/>
                </a:solidFill>
                <a:latin typeface="Arial"/>
                <a:ea typeface="Arial"/>
                <a:cs typeface="Arial"/>
                <a:sym typeface="Arial"/>
              </a:rPr>
              <a:t>Improving Structure and  Quality of Assessments                                                                                    39</a:t>
            </a:r>
            <a:endParaRPr sz="1600" dirty="0">
              <a:latin typeface="Arial"/>
              <a:ea typeface="Arial"/>
              <a:cs typeface="Arial"/>
              <a:sym typeface="Arial"/>
            </a:endParaRPr>
          </a:p>
          <a:p>
            <a:pPr marR="6773">
              <a:lnSpc>
                <a:spcPct val="150000"/>
              </a:lnSpc>
            </a:pPr>
            <a:r>
              <a:rPr lang="en" sz="1600">
                <a:solidFill>
                  <a:srgbClr val="231F20"/>
                </a:solidFill>
              </a:rPr>
              <a:t>        3.1  </a:t>
            </a:r>
            <a:r>
              <a:rPr lang="en" sz="1600">
                <a:solidFill>
                  <a:srgbClr val="231F20"/>
                </a:solidFill>
                <a:latin typeface="Arial"/>
                <a:ea typeface="Arial"/>
                <a:cs typeface="Arial"/>
                <a:sym typeface="Arial"/>
              </a:rPr>
              <a:t>Bloom’s Taxonomy  for Assessment Design                                                                                    40                                                     </a:t>
            </a:r>
            <a:endParaRPr sz="1600" dirty="0">
              <a:latin typeface="Arial"/>
              <a:ea typeface="Arial"/>
              <a:cs typeface="Arial"/>
              <a:sym typeface="Arial"/>
            </a:endParaRPr>
          </a:p>
          <a:p>
            <a:pPr>
              <a:lnSpc>
                <a:spcPct val="150000"/>
              </a:lnSpc>
            </a:pPr>
            <a:r>
              <a:rPr lang="en" sz="1600">
                <a:solidFill>
                  <a:srgbClr val="231F20"/>
                </a:solidFill>
              </a:rPr>
              <a:t>        3.2  </a:t>
            </a:r>
            <a:r>
              <a:rPr lang="en" sz="1600">
                <a:solidFill>
                  <a:srgbClr val="231F20"/>
                </a:solidFill>
                <a:latin typeface="Arial"/>
                <a:ea typeface="Arial"/>
                <a:cs typeface="Arial"/>
                <a:sym typeface="Arial"/>
              </a:rPr>
              <a:t>Action Verbs for Assessment                                                                                                           43</a:t>
            </a:r>
            <a:endParaRPr sz="1600" dirty="0">
              <a:latin typeface="Arial"/>
              <a:ea typeface="Arial"/>
              <a:cs typeface="Arial"/>
              <a:sym typeface="Arial"/>
            </a:endParaRPr>
          </a:p>
          <a:p>
            <a:pPr>
              <a:lnSpc>
                <a:spcPct val="150000"/>
              </a:lnSpc>
            </a:pPr>
            <a:r>
              <a:rPr lang="en" sz="1600">
                <a:solidFill>
                  <a:srgbClr val="231F20"/>
                </a:solidFill>
              </a:rPr>
              <a:t>        3.3  </a:t>
            </a:r>
            <a:r>
              <a:rPr lang="en" sz="1600">
                <a:solidFill>
                  <a:srgbClr val="231F20"/>
                </a:solidFill>
                <a:latin typeface="Arial"/>
                <a:ea typeface="Arial"/>
                <a:cs typeface="Arial"/>
                <a:sym typeface="Arial"/>
              </a:rPr>
              <a:t>Assessment Planning                                                                                                                       </a:t>
            </a:r>
            <a:r>
              <a:rPr lang="en" sz="1600">
                <a:solidFill>
                  <a:srgbClr val="231F20"/>
                </a:solidFill>
              </a:rPr>
              <a:t>46</a:t>
            </a:r>
            <a:endParaRPr sz="1600" dirty="0">
              <a:latin typeface="Arial"/>
              <a:ea typeface="Arial"/>
              <a:cs typeface="Arial"/>
              <a:sym typeface="Arial"/>
            </a:endParaRPr>
          </a:p>
        </p:txBody>
      </p:sp>
      <p:sp>
        <p:nvSpPr>
          <p:cNvPr id="194" name="Google Shape;194;p29"/>
          <p:cNvSpPr txBox="1"/>
          <p:nvPr/>
        </p:nvSpPr>
        <p:spPr>
          <a:xfrm>
            <a:off x="1080200" y="4923100"/>
            <a:ext cx="10549600" cy="1470800"/>
          </a:xfrm>
          <a:prstGeom prst="rect">
            <a:avLst/>
          </a:prstGeom>
          <a:noFill/>
          <a:ln>
            <a:noFill/>
          </a:ln>
        </p:spPr>
        <p:txBody>
          <a:bodyPr spcFirstLastPara="1" wrap="square" lIns="0" tIns="16933" rIns="0" bIns="0" anchor="t" anchorCtr="0">
            <a:noAutofit/>
          </a:bodyPr>
          <a:lstStyle/>
          <a:p>
            <a:pPr marL="321725" indent="-304792">
              <a:lnSpc>
                <a:spcPct val="150000"/>
              </a:lnSpc>
              <a:buClr>
                <a:srgbClr val="231F20"/>
              </a:buClr>
              <a:buSzPts val="1200"/>
              <a:buFont typeface="Arial"/>
              <a:buAutoNum type="arabicPlain" startAt="4"/>
            </a:pPr>
            <a:r>
              <a:rPr lang="en" sz="1600">
                <a:solidFill>
                  <a:srgbClr val="231F20"/>
                </a:solidFill>
                <a:latin typeface="Arial"/>
                <a:ea typeface="Arial"/>
                <a:cs typeface="Arial"/>
                <a:sym typeface="Arial"/>
              </a:rPr>
              <a:t>Assessing Higher-order Abilities &amp; Professional Skills                                                                              </a:t>
            </a:r>
            <a:r>
              <a:rPr lang="en" sz="1600">
                <a:solidFill>
                  <a:srgbClr val="231F20"/>
                </a:solidFill>
              </a:rPr>
              <a:t> </a:t>
            </a:r>
            <a:r>
              <a:rPr lang="en" sz="1600">
                <a:solidFill>
                  <a:srgbClr val="231F20"/>
                </a:solidFill>
                <a:latin typeface="Arial"/>
                <a:ea typeface="Arial"/>
                <a:cs typeface="Arial"/>
                <a:sym typeface="Arial"/>
              </a:rPr>
              <a:t>49                         </a:t>
            </a:r>
            <a:endParaRPr sz="1600" dirty="0">
              <a:latin typeface="Arial"/>
              <a:ea typeface="Arial"/>
              <a:cs typeface="Arial"/>
              <a:sym typeface="Arial"/>
            </a:endParaRPr>
          </a:p>
          <a:p>
            <a:pPr>
              <a:lnSpc>
                <a:spcPct val="150000"/>
              </a:lnSpc>
            </a:pPr>
            <a:r>
              <a:rPr lang="en" sz="1600">
                <a:solidFill>
                  <a:srgbClr val="231F20"/>
                </a:solidFill>
              </a:rPr>
              <a:t>       4.1  </a:t>
            </a:r>
            <a:r>
              <a:rPr lang="en" sz="1600">
                <a:solidFill>
                  <a:srgbClr val="231F20"/>
                </a:solidFill>
                <a:latin typeface="Arial"/>
                <a:ea typeface="Arial"/>
                <a:cs typeface="Arial"/>
                <a:sym typeface="Arial"/>
              </a:rPr>
              <a:t>Innovative Educational Experiences to Teach and Assess                                                                49         </a:t>
            </a:r>
            <a:endParaRPr sz="1600" dirty="0">
              <a:latin typeface="Arial"/>
              <a:ea typeface="Arial"/>
              <a:cs typeface="Arial"/>
              <a:sym typeface="Arial"/>
            </a:endParaRPr>
          </a:p>
          <a:p>
            <a:pPr>
              <a:lnSpc>
                <a:spcPct val="150000"/>
              </a:lnSpc>
            </a:pPr>
            <a:r>
              <a:rPr lang="en" sz="1600">
                <a:solidFill>
                  <a:srgbClr val="231F20"/>
                </a:solidFill>
              </a:rPr>
              <a:t>       4.2  </a:t>
            </a:r>
            <a:r>
              <a:rPr lang="en" sz="1600">
                <a:solidFill>
                  <a:srgbClr val="231F20"/>
                </a:solidFill>
                <a:latin typeface="Arial"/>
                <a:ea typeface="Arial"/>
                <a:cs typeface="Arial"/>
                <a:sym typeface="Arial"/>
              </a:rPr>
              <a:t>Using Scoring Rubrics as Assessment Tool                                                                                       51</a:t>
            </a:r>
            <a:endParaRPr sz="1600" dirty="0">
              <a:latin typeface="Arial"/>
              <a:ea typeface="Arial"/>
              <a:cs typeface="Arial"/>
              <a:sym typeface="Arial"/>
            </a:endParaRPr>
          </a:p>
          <a:p>
            <a:pPr>
              <a:lnSpc>
                <a:spcPct val="150000"/>
              </a:lnSpc>
            </a:pPr>
            <a:r>
              <a:rPr lang="en" sz="1600">
                <a:solidFill>
                  <a:srgbClr val="231F20"/>
                </a:solidFill>
              </a:rPr>
              <a:t>       4.3  </a:t>
            </a:r>
            <a:r>
              <a:rPr lang="en" sz="1600">
                <a:solidFill>
                  <a:srgbClr val="231F20"/>
                </a:solidFill>
                <a:latin typeface="Arial"/>
                <a:ea typeface="Arial"/>
                <a:cs typeface="Arial"/>
                <a:sym typeface="Arial"/>
              </a:rPr>
              <a:t>Open-Book Examinations                                                                                                                  </a:t>
            </a:r>
            <a:r>
              <a:rPr lang="en" sz="1600">
                <a:solidFill>
                  <a:srgbClr val="231F20"/>
                </a:solidFill>
              </a:rPr>
              <a:t> </a:t>
            </a:r>
            <a:r>
              <a:rPr lang="en" sz="1600">
                <a:solidFill>
                  <a:srgbClr val="231F20"/>
                </a:solidFill>
                <a:latin typeface="Arial"/>
                <a:ea typeface="Arial"/>
                <a:cs typeface="Arial"/>
                <a:sym typeface="Arial"/>
              </a:rPr>
              <a:t>52</a:t>
            </a:r>
            <a:endParaRPr sz="1600" dirty="0">
              <a:latin typeface="Arial"/>
              <a:ea typeface="Arial"/>
              <a:cs typeface="Arial"/>
              <a:sym typeface="Arial"/>
            </a:endParaRPr>
          </a:p>
        </p:txBody>
      </p:sp>
      <p:sp>
        <p:nvSpPr>
          <p:cNvPr id="195" name="Google Shape;195;p29"/>
          <p:cNvSpPr txBox="1"/>
          <p:nvPr/>
        </p:nvSpPr>
        <p:spPr>
          <a:xfrm>
            <a:off x="10754129" y="6153419"/>
            <a:ext cx="348400" cy="186000"/>
          </a:xfrm>
          <a:prstGeom prst="rect">
            <a:avLst/>
          </a:prstGeom>
          <a:noFill/>
          <a:ln>
            <a:noFill/>
          </a:ln>
        </p:spPr>
        <p:txBody>
          <a:bodyPr spcFirstLastPara="1" wrap="square" lIns="0" tIns="16933" rIns="0" bIns="0" anchor="t" anchorCtr="0">
            <a:noAutofit/>
          </a:bodyPr>
          <a:lstStyle/>
          <a:p>
            <a:pPr marL="16933">
              <a:lnSpc>
                <a:spcPct val="150000"/>
              </a:lnSpc>
            </a:pPr>
            <a:endParaRPr sz="1600" dirty="0">
              <a:latin typeface="Arial"/>
              <a:ea typeface="Arial"/>
              <a:cs typeface="Arial"/>
              <a:sym typeface="Arial"/>
            </a:endParaRPr>
          </a:p>
        </p:txBody>
      </p:sp>
      <p:sp>
        <p:nvSpPr>
          <p:cNvPr id="196" name="Google Shape;196;p29"/>
          <p:cNvSpPr/>
          <p:nvPr/>
        </p:nvSpPr>
        <p:spPr>
          <a:xfrm>
            <a:off x="-2650" y="533963"/>
            <a:ext cx="12197299" cy="438099"/>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t" anchorCtr="0">
            <a:noAutofit/>
          </a:bodyPr>
          <a:lstStyle/>
          <a:p>
            <a:endParaRPr sz="1200" dirty="0"/>
          </a:p>
        </p:txBody>
      </p:sp>
      <p:sp>
        <p:nvSpPr>
          <p:cNvPr id="197" name="Google Shape;197;p29"/>
          <p:cNvSpPr txBox="1">
            <a:spLocks noGrp="1"/>
          </p:cNvSpPr>
          <p:nvPr>
            <p:ph type="title"/>
          </p:nvPr>
        </p:nvSpPr>
        <p:spPr>
          <a:xfrm>
            <a:off x="1080613" y="585000"/>
            <a:ext cx="6730800" cy="250800"/>
          </a:xfrm>
          <a:prstGeom prst="rect">
            <a:avLst/>
          </a:prstGeom>
          <a:noFill/>
          <a:ln>
            <a:noFill/>
          </a:ln>
        </p:spPr>
        <p:txBody>
          <a:bodyPr spcFirstLastPara="1" vert="horz" wrap="square" lIns="0" tIns="16933" rIns="0" bIns="0" rtlCol="0" anchor="t" anchorCtr="0">
            <a:noAutofit/>
          </a:bodyPr>
          <a:lstStyle/>
          <a:p>
            <a:pPr marL="16933">
              <a:lnSpc>
                <a:spcPct val="100000"/>
              </a:lnSpc>
              <a:spcBef>
                <a:spcPts val="0"/>
              </a:spcBef>
            </a:pPr>
            <a:r>
              <a:rPr lang="en" sz="2533"/>
              <a:t>TABLE OF CONTENTS</a:t>
            </a:r>
            <a:endParaRPr sz="2533" dirty="0"/>
          </a:p>
        </p:txBody>
      </p:sp>
      <p:sp>
        <p:nvSpPr>
          <p:cNvPr id="198" name="Google Shape;198;p29"/>
          <p:cNvSpPr txBox="1"/>
          <p:nvPr/>
        </p:nvSpPr>
        <p:spPr>
          <a:xfrm>
            <a:off x="0" y="6475100"/>
            <a:ext cx="10703347" cy="107512"/>
          </a:xfrm>
          <a:prstGeom prst="rect">
            <a:avLst/>
          </a:prstGeom>
          <a:solidFill>
            <a:srgbClr val="939598"/>
          </a:solidFill>
          <a:ln>
            <a:noFill/>
          </a:ln>
        </p:spPr>
        <p:txBody>
          <a:bodyPr spcFirstLastPara="1" wrap="square" lIns="0" tIns="5067" rIns="0" bIns="0" anchor="t" anchorCtr="0">
            <a:noAutofit/>
          </a:bodyPr>
          <a:lstStyle/>
          <a:p>
            <a:pPr marR="57572"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p:nvPr/>
        </p:nvSpPr>
        <p:spPr>
          <a:xfrm>
            <a:off x="10702444"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11</a:t>
            </a:r>
            <a:endParaRPr sz="667" dirty="0">
              <a:latin typeface="Arial"/>
              <a:ea typeface="Arial"/>
              <a:cs typeface="Arial"/>
              <a:sym typeface="Arial"/>
            </a:endParaRPr>
          </a:p>
        </p:txBody>
      </p:sp>
      <p:sp>
        <p:nvSpPr>
          <p:cNvPr id="204" name="Google Shape;204;p30"/>
          <p:cNvSpPr txBox="1"/>
          <p:nvPr/>
        </p:nvSpPr>
        <p:spPr>
          <a:xfrm>
            <a:off x="10630633" y="1261533"/>
            <a:ext cx="896800" cy="229200"/>
          </a:xfrm>
          <a:prstGeom prst="rect">
            <a:avLst/>
          </a:prstGeom>
          <a:noFill/>
          <a:ln>
            <a:noFill/>
          </a:ln>
        </p:spPr>
        <p:txBody>
          <a:bodyPr spcFirstLastPara="1" wrap="square" lIns="0" tIns="16933" rIns="0" bIns="0" anchor="t" anchorCtr="0">
            <a:noAutofit/>
          </a:bodyPr>
          <a:lstStyle/>
          <a:p>
            <a:pPr marL="16933"/>
            <a:r>
              <a:rPr lang="en" sz="1467">
                <a:solidFill>
                  <a:srgbClr val="231F20"/>
                </a:solidFill>
                <a:latin typeface="Arial"/>
                <a:ea typeface="Arial"/>
                <a:cs typeface="Arial"/>
                <a:sym typeface="Arial"/>
              </a:rPr>
              <a:t>Page No.</a:t>
            </a:r>
            <a:endParaRPr sz="1467" dirty="0">
              <a:latin typeface="Arial"/>
              <a:ea typeface="Arial"/>
              <a:cs typeface="Arial"/>
              <a:sym typeface="Arial"/>
            </a:endParaRPr>
          </a:p>
        </p:txBody>
      </p:sp>
      <p:sp>
        <p:nvSpPr>
          <p:cNvPr id="205" name="Google Shape;205;p30"/>
          <p:cNvSpPr txBox="1"/>
          <p:nvPr/>
        </p:nvSpPr>
        <p:spPr>
          <a:xfrm>
            <a:off x="1231167" y="1888132"/>
            <a:ext cx="10224400" cy="1130405"/>
          </a:xfrm>
          <a:prstGeom prst="rect">
            <a:avLst/>
          </a:prstGeom>
          <a:noFill/>
          <a:ln>
            <a:noFill/>
          </a:ln>
        </p:spPr>
        <p:txBody>
          <a:bodyPr spcFirstLastPara="1" wrap="square" lIns="0" tIns="16933" rIns="0" bIns="0" anchor="t" anchorCtr="0">
            <a:noAutofit/>
          </a:bodyPr>
          <a:lstStyle/>
          <a:p>
            <a:pPr marL="16933">
              <a:lnSpc>
                <a:spcPct val="150000"/>
              </a:lnSpc>
            </a:pPr>
            <a:r>
              <a:rPr lang="en" sz="1600" b="1" dirty="0">
                <a:solidFill>
                  <a:srgbClr val="231F20"/>
                </a:solidFill>
              </a:rPr>
              <a:t>APPENDIX-A                                                                                                                                                     56</a:t>
            </a:r>
            <a:endParaRPr sz="1600" b="1" dirty="0"/>
          </a:p>
          <a:p>
            <a:pPr marL="321725">
              <a:lnSpc>
                <a:spcPct val="150000"/>
              </a:lnSpc>
            </a:pPr>
            <a:r>
              <a:rPr lang="en" sz="1600" dirty="0">
                <a:solidFill>
                  <a:srgbClr val="231F20"/>
                </a:solidFill>
                <a:latin typeface="Arial"/>
                <a:ea typeface="Arial"/>
                <a:cs typeface="Arial"/>
                <a:sym typeface="Arial"/>
              </a:rPr>
              <a:t>Competencies and </a:t>
            </a:r>
            <a:r>
              <a:rPr lang="en-IN" sz="1600" dirty="0">
                <a:solidFill>
                  <a:srgbClr val="231F20"/>
                </a:solidFill>
                <a:latin typeface="Arial"/>
                <a:ea typeface="Arial"/>
                <a:cs typeface="Arial"/>
                <a:sym typeface="Arial"/>
              </a:rPr>
              <a:t>Performance Indicators for POs</a:t>
            </a:r>
            <a:endParaRPr sz="1600" dirty="0">
              <a:latin typeface="Arial"/>
              <a:ea typeface="Arial"/>
              <a:cs typeface="Arial"/>
              <a:sym typeface="Arial"/>
            </a:endParaRPr>
          </a:p>
          <a:p>
            <a:pPr marL="321725">
              <a:lnSpc>
                <a:spcPct val="150000"/>
              </a:lnSpc>
            </a:pPr>
            <a:r>
              <a:rPr lang="en" sz="1600" dirty="0">
                <a:solidFill>
                  <a:srgbClr val="231F20"/>
                </a:solidFill>
                <a:latin typeface="Arial"/>
                <a:ea typeface="Arial"/>
                <a:cs typeface="Arial"/>
                <a:sym typeface="Arial"/>
              </a:rPr>
              <a:t>Computer Science/Information Science Programs</a:t>
            </a:r>
            <a:endParaRPr sz="1600" dirty="0">
              <a:latin typeface="Arial"/>
              <a:ea typeface="Arial"/>
              <a:cs typeface="Arial"/>
              <a:sym typeface="Arial"/>
            </a:endParaRPr>
          </a:p>
        </p:txBody>
      </p:sp>
      <p:sp>
        <p:nvSpPr>
          <p:cNvPr id="206" name="Google Shape;206;p30"/>
          <p:cNvSpPr txBox="1"/>
          <p:nvPr/>
        </p:nvSpPr>
        <p:spPr>
          <a:xfrm>
            <a:off x="1231167" y="3154800"/>
            <a:ext cx="10324400" cy="726000"/>
          </a:xfrm>
          <a:prstGeom prst="rect">
            <a:avLst/>
          </a:prstGeom>
          <a:noFill/>
          <a:ln>
            <a:noFill/>
          </a:ln>
        </p:spPr>
        <p:txBody>
          <a:bodyPr spcFirstLastPara="1" wrap="square" lIns="0" tIns="16933" rIns="0" bIns="0" anchor="t" anchorCtr="0">
            <a:noAutofit/>
          </a:bodyPr>
          <a:lstStyle/>
          <a:p>
            <a:pPr marL="16933">
              <a:lnSpc>
                <a:spcPct val="150000"/>
              </a:lnSpc>
            </a:pPr>
            <a:r>
              <a:rPr lang="en" sz="1600" b="1" dirty="0">
                <a:solidFill>
                  <a:srgbClr val="231F20"/>
                </a:solidFill>
              </a:rPr>
              <a:t>APPENDIX-B                                                                                                                                                     76</a:t>
            </a:r>
            <a:endParaRPr sz="1600" b="1" dirty="0"/>
          </a:p>
          <a:p>
            <a:pPr marL="321725">
              <a:lnSpc>
                <a:spcPct val="150000"/>
              </a:lnSpc>
            </a:pPr>
            <a:r>
              <a:rPr lang="en" sz="1600" dirty="0">
                <a:solidFill>
                  <a:srgbClr val="231F20"/>
                </a:solidFill>
                <a:latin typeface="Arial"/>
                <a:ea typeface="Arial"/>
                <a:cs typeface="Arial"/>
                <a:sym typeface="Arial"/>
              </a:rPr>
              <a:t>Sample Questions for Bloom’s Taxonomy Levels</a:t>
            </a:r>
            <a:endParaRPr sz="1600" dirty="0">
              <a:latin typeface="Arial"/>
              <a:ea typeface="Arial"/>
              <a:cs typeface="Arial"/>
              <a:sym typeface="Arial"/>
            </a:endParaRPr>
          </a:p>
        </p:txBody>
      </p:sp>
      <p:sp>
        <p:nvSpPr>
          <p:cNvPr id="207" name="Google Shape;207;p30"/>
          <p:cNvSpPr txBox="1"/>
          <p:nvPr/>
        </p:nvSpPr>
        <p:spPr>
          <a:xfrm>
            <a:off x="1231167" y="4015684"/>
            <a:ext cx="10224400" cy="782000"/>
          </a:xfrm>
          <a:prstGeom prst="rect">
            <a:avLst/>
          </a:prstGeom>
          <a:noFill/>
          <a:ln>
            <a:noFill/>
          </a:ln>
        </p:spPr>
        <p:txBody>
          <a:bodyPr spcFirstLastPara="1" wrap="square" lIns="0" tIns="16933" rIns="0" bIns="0" anchor="t" anchorCtr="0">
            <a:noAutofit/>
          </a:bodyPr>
          <a:lstStyle/>
          <a:p>
            <a:pPr marL="16933">
              <a:lnSpc>
                <a:spcPct val="150000"/>
              </a:lnSpc>
            </a:pPr>
            <a:r>
              <a:rPr lang="en" sz="1600" b="1" dirty="0">
                <a:solidFill>
                  <a:srgbClr val="231F20"/>
                </a:solidFill>
              </a:rPr>
              <a:t>APPENDIX-C                                                                                                                                                     91</a:t>
            </a:r>
            <a:endParaRPr sz="1600" b="1" dirty="0"/>
          </a:p>
          <a:p>
            <a:pPr marL="321725">
              <a:lnSpc>
                <a:spcPct val="150000"/>
              </a:lnSpc>
            </a:pPr>
            <a:r>
              <a:rPr lang="en" sz="1600" dirty="0">
                <a:solidFill>
                  <a:srgbClr val="231F20"/>
                </a:solidFill>
                <a:latin typeface="Arial"/>
                <a:ea typeface="Arial"/>
                <a:cs typeface="Arial"/>
                <a:sym typeface="Arial"/>
              </a:rPr>
              <a:t>Model Question Papers</a:t>
            </a:r>
            <a:endParaRPr sz="1600" dirty="0">
              <a:latin typeface="Arial"/>
              <a:ea typeface="Arial"/>
              <a:cs typeface="Arial"/>
              <a:sym typeface="Arial"/>
            </a:endParaRPr>
          </a:p>
        </p:txBody>
      </p:sp>
      <p:sp>
        <p:nvSpPr>
          <p:cNvPr id="208" name="Google Shape;208;p30"/>
          <p:cNvSpPr txBox="1"/>
          <p:nvPr/>
        </p:nvSpPr>
        <p:spPr>
          <a:xfrm>
            <a:off x="1231167" y="4999867"/>
            <a:ext cx="10224400" cy="872000"/>
          </a:xfrm>
          <a:prstGeom prst="rect">
            <a:avLst/>
          </a:prstGeom>
          <a:noFill/>
          <a:ln>
            <a:noFill/>
          </a:ln>
        </p:spPr>
        <p:txBody>
          <a:bodyPr spcFirstLastPara="1" wrap="square" lIns="0" tIns="16933" rIns="0" bIns="0" anchor="t" anchorCtr="0">
            <a:noAutofit/>
          </a:bodyPr>
          <a:lstStyle/>
          <a:p>
            <a:pPr marL="16933">
              <a:lnSpc>
                <a:spcPct val="150000"/>
              </a:lnSpc>
            </a:pPr>
            <a:r>
              <a:rPr lang="en" sz="1600" b="1" dirty="0">
                <a:solidFill>
                  <a:srgbClr val="231F20"/>
                </a:solidFill>
              </a:rPr>
              <a:t>APPENDIX-D                                                                                                                                                     107</a:t>
            </a:r>
            <a:endParaRPr sz="1600" b="1" dirty="0"/>
          </a:p>
          <a:p>
            <a:pPr marL="321725">
              <a:lnSpc>
                <a:spcPct val="150000"/>
              </a:lnSpc>
            </a:pPr>
            <a:r>
              <a:rPr lang="en" sz="1600" dirty="0">
                <a:solidFill>
                  <a:srgbClr val="231F20"/>
                </a:solidFill>
                <a:latin typeface="Arial"/>
                <a:ea typeface="Arial"/>
                <a:cs typeface="Arial"/>
                <a:sym typeface="Arial"/>
              </a:rPr>
              <a:t>Sample Scoring Rubrics</a:t>
            </a:r>
            <a:endParaRPr sz="1600" dirty="0">
              <a:latin typeface="Arial"/>
              <a:ea typeface="Arial"/>
              <a:cs typeface="Arial"/>
              <a:sym typeface="Arial"/>
            </a:endParaRPr>
          </a:p>
        </p:txBody>
      </p:sp>
      <p:sp>
        <p:nvSpPr>
          <p:cNvPr id="209" name="Google Shape;209;p30"/>
          <p:cNvSpPr txBox="1"/>
          <p:nvPr/>
        </p:nvSpPr>
        <p:spPr>
          <a:xfrm>
            <a:off x="0" y="6475100"/>
            <a:ext cx="10703200" cy="107600"/>
          </a:xfrm>
          <a:prstGeom prst="rect">
            <a:avLst/>
          </a:prstGeom>
          <a:solidFill>
            <a:srgbClr val="939598"/>
          </a:solidFill>
          <a:ln>
            <a:noFill/>
          </a:ln>
        </p:spPr>
        <p:txBody>
          <a:bodyPr spcFirstLastPara="1" wrap="square" lIns="0" tIns="5067" rIns="0" bIns="0" anchor="t" anchorCtr="0">
            <a:noAutofit/>
          </a:bodyPr>
          <a:lstStyle/>
          <a:p>
            <a:pPr marR="57572"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210" name="Google Shape;210;p30"/>
          <p:cNvSpPr/>
          <p:nvPr/>
        </p:nvSpPr>
        <p:spPr>
          <a:xfrm>
            <a:off x="-2650" y="533963"/>
            <a:ext cx="12197299" cy="438099"/>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t" anchorCtr="0">
            <a:noAutofit/>
          </a:bodyPr>
          <a:lstStyle/>
          <a:p>
            <a:endParaRPr sz="1200" dirty="0"/>
          </a:p>
        </p:txBody>
      </p:sp>
      <p:sp>
        <p:nvSpPr>
          <p:cNvPr id="211" name="Google Shape;211;p30"/>
          <p:cNvSpPr txBox="1">
            <a:spLocks noGrp="1"/>
          </p:cNvSpPr>
          <p:nvPr>
            <p:ph type="title"/>
          </p:nvPr>
        </p:nvSpPr>
        <p:spPr>
          <a:xfrm>
            <a:off x="1080613" y="585000"/>
            <a:ext cx="6730800" cy="250800"/>
          </a:xfrm>
          <a:prstGeom prst="rect">
            <a:avLst/>
          </a:prstGeom>
          <a:noFill/>
          <a:ln>
            <a:noFill/>
          </a:ln>
        </p:spPr>
        <p:txBody>
          <a:bodyPr spcFirstLastPara="1" vert="horz" wrap="square" lIns="0" tIns="16933" rIns="0" bIns="0" rtlCol="0" anchor="t" anchorCtr="0">
            <a:noAutofit/>
          </a:bodyPr>
          <a:lstStyle/>
          <a:p>
            <a:pPr marL="16933">
              <a:lnSpc>
                <a:spcPct val="100000"/>
              </a:lnSpc>
              <a:spcBef>
                <a:spcPts val="0"/>
              </a:spcBef>
            </a:pPr>
            <a:r>
              <a:rPr lang="en" sz="2533"/>
              <a:t>TABLE OF CONTENTS</a:t>
            </a:r>
            <a:endParaRPr sz="2533"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8"/>
          <p:cNvSpPr txBox="1"/>
          <p:nvPr/>
        </p:nvSpPr>
        <p:spPr>
          <a:xfrm>
            <a:off x="10702444"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19</a:t>
            </a:r>
            <a:endParaRPr sz="667" dirty="0">
              <a:latin typeface="Arial"/>
              <a:ea typeface="Arial"/>
              <a:cs typeface="Arial"/>
              <a:sym typeface="Arial"/>
            </a:endParaRPr>
          </a:p>
        </p:txBody>
      </p:sp>
      <p:sp>
        <p:nvSpPr>
          <p:cNvPr id="279" name="Google Shape;279;p38"/>
          <p:cNvSpPr txBox="1"/>
          <p:nvPr/>
        </p:nvSpPr>
        <p:spPr>
          <a:xfrm>
            <a:off x="876667" y="2160400"/>
            <a:ext cx="10578800" cy="3779200"/>
          </a:xfrm>
          <a:prstGeom prst="rect">
            <a:avLst/>
          </a:prstGeom>
          <a:noFill/>
          <a:ln>
            <a:noFill/>
          </a:ln>
        </p:spPr>
        <p:txBody>
          <a:bodyPr spcFirstLastPara="1" wrap="square" lIns="0" tIns="16933" rIns="0" bIns="0" anchor="t" anchorCtr="0">
            <a:noAutofit/>
          </a:bodyPr>
          <a:lstStyle/>
          <a:p>
            <a:pPr marL="609585" marR="6773" indent="-406390">
              <a:lnSpc>
                <a:spcPct val="150000"/>
              </a:lnSpc>
              <a:buClr>
                <a:srgbClr val="231F20"/>
              </a:buClr>
              <a:buSzPts val="1200"/>
              <a:buFont typeface="Arial"/>
              <a:buChar char="●"/>
            </a:pPr>
            <a:r>
              <a:rPr lang="en" sz="1600">
                <a:solidFill>
                  <a:srgbClr val="231F20"/>
                </a:solidFill>
                <a:latin typeface="Arial"/>
                <a:ea typeface="Arial"/>
                <a:cs typeface="Arial"/>
                <a:sym typeface="Arial"/>
              </a:rPr>
              <a:t>POs give useful guidance at the program level for the curriculum design, delivery and assessment  of student learning. However, they represent fairly high-level generic goals that are not directly measurable.  Real observability and measurability of the POs at course level is very difficult. To connect high-level learning  outcomes (POs) with course content, course outcomes and assessment, there is a necessity to bring further  clarity and specificity to the program outcomes [5]. This can be achieved through the following two-step  process of identifying Competencies and Performance Indicators (PI).</a:t>
            </a:r>
            <a:endParaRPr sz="1600" dirty="0">
              <a:solidFill>
                <a:srgbClr val="231F20"/>
              </a:solidFill>
              <a:latin typeface="Arial"/>
              <a:ea typeface="Arial"/>
              <a:cs typeface="Arial"/>
              <a:sym typeface="Arial"/>
            </a:endParaRPr>
          </a:p>
          <a:p>
            <a:pPr marL="609585" marR="6773">
              <a:lnSpc>
                <a:spcPct val="150000"/>
              </a:lnSpc>
            </a:pPr>
            <a:endParaRPr sz="1600" dirty="0">
              <a:solidFill>
                <a:srgbClr val="231F20"/>
              </a:solidFill>
            </a:endParaRPr>
          </a:p>
          <a:p>
            <a:pPr marL="609585" marR="7620" indent="-406390">
              <a:lnSpc>
                <a:spcPct val="150000"/>
              </a:lnSpc>
              <a:spcBef>
                <a:spcPts val="1133"/>
              </a:spcBef>
              <a:buClr>
                <a:srgbClr val="231F20"/>
              </a:buClr>
              <a:buSzPts val="1200"/>
              <a:buFont typeface="Arial"/>
              <a:buChar char="●"/>
            </a:pPr>
            <a:r>
              <a:rPr lang="en" sz="1600">
                <a:solidFill>
                  <a:srgbClr val="231F20"/>
                </a:solidFill>
                <a:latin typeface="Arial"/>
                <a:ea typeface="Arial"/>
                <a:cs typeface="Arial"/>
                <a:sym typeface="Arial"/>
              </a:rPr>
              <a:t>(1) Identify Competencies to be attained: For each PO define competencies –different abilities implied by  program outcome statement that would generally require different assessment measures. This helps  us to create a shared understanding of the competencies we want students to achieve. They serve  as an intermediate step to the creation of measurable indicators.</a:t>
            </a:r>
            <a:endParaRPr sz="1600" dirty="0">
              <a:latin typeface="Arial"/>
              <a:ea typeface="Arial"/>
              <a:cs typeface="Arial"/>
              <a:sym typeface="Arial"/>
            </a:endParaRPr>
          </a:p>
          <a:p>
            <a:pPr marL="609585">
              <a:lnSpc>
                <a:spcPct val="115000"/>
              </a:lnSpc>
            </a:pPr>
            <a:endParaRPr sz="1200" dirty="0">
              <a:latin typeface="Arial"/>
              <a:ea typeface="Arial"/>
              <a:cs typeface="Arial"/>
              <a:sym typeface="Arial"/>
            </a:endParaRPr>
          </a:p>
        </p:txBody>
      </p:sp>
      <p:sp>
        <p:nvSpPr>
          <p:cNvPr id="280" name="Google Shape;280;p38"/>
          <p:cNvSpPr/>
          <p:nvPr/>
        </p:nvSpPr>
        <p:spPr>
          <a:xfrm>
            <a:off x="-2650" y="432770"/>
            <a:ext cx="12197299" cy="782645"/>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281" name="Google Shape;281;p38"/>
          <p:cNvSpPr txBox="1">
            <a:spLocks noGrp="1"/>
          </p:cNvSpPr>
          <p:nvPr>
            <p:ph type="title"/>
          </p:nvPr>
        </p:nvSpPr>
        <p:spPr>
          <a:xfrm>
            <a:off x="1248800" y="432767"/>
            <a:ext cx="10206800" cy="485600"/>
          </a:xfrm>
          <a:prstGeom prst="rect">
            <a:avLst/>
          </a:prstGeom>
          <a:noFill/>
          <a:ln>
            <a:noFill/>
          </a:ln>
        </p:spPr>
        <p:txBody>
          <a:bodyPr spcFirstLastPara="1" vert="horz" wrap="square" lIns="0" tIns="16933" rIns="0" bIns="0" rtlCol="0" anchor="t" anchorCtr="0">
            <a:noAutofit/>
          </a:bodyPr>
          <a:lstStyle/>
          <a:p>
            <a:pPr marL="140543" algn="ctr">
              <a:lnSpc>
                <a:spcPct val="100000"/>
              </a:lnSpc>
              <a:spcBef>
                <a:spcPts val="0"/>
              </a:spcBef>
            </a:pPr>
            <a:r>
              <a:rPr lang="en" sz="2533" b="1"/>
              <a:t>ASSESSMENT STRATEGY</a:t>
            </a:r>
            <a:endParaRPr sz="2533" b="1" dirty="0"/>
          </a:p>
          <a:p>
            <a:pPr marL="140543" algn="ctr">
              <a:lnSpc>
                <a:spcPct val="100000"/>
              </a:lnSpc>
              <a:spcBef>
                <a:spcPts val="0"/>
              </a:spcBef>
            </a:pPr>
            <a:r>
              <a:rPr lang="en" sz="2533" b="1"/>
              <a:t>FOR OUTCOME-BASED EDUCATION</a:t>
            </a:r>
            <a:endParaRPr sz="2533" b="1" dirty="0"/>
          </a:p>
        </p:txBody>
      </p:sp>
      <p:sp>
        <p:nvSpPr>
          <p:cNvPr id="282" name="Google Shape;282;p38"/>
          <p:cNvSpPr txBox="1"/>
          <p:nvPr/>
        </p:nvSpPr>
        <p:spPr>
          <a:xfrm>
            <a:off x="0" y="6475100"/>
            <a:ext cx="10703200" cy="107600"/>
          </a:xfrm>
          <a:prstGeom prst="rect">
            <a:avLst/>
          </a:prstGeom>
          <a:solidFill>
            <a:srgbClr val="939598"/>
          </a:solidFill>
          <a:ln>
            <a:noFill/>
          </a:ln>
        </p:spPr>
        <p:txBody>
          <a:bodyPr spcFirstLastPara="1" wrap="square" lIns="0" tIns="5067" rIns="0" bIns="0" anchor="t" anchorCtr="0">
            <a:noAutofit/>
          </a:bodyPr>
          <a:lstStyle/>
          <a:p>
            <a:pPr marR="57572"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283" name="Google Shape;283;p38"/>
          <p:cNvGraphicFramePr/>
          <p:nvPr/>
        </p:nvGraphicFramePr>
        <p:xfrm>
          <a:off x="752135" y="1393433"/>
          <a:ext cx="10703200" cy="527167"/>
        </p:xfrm>
        <a:graphic>
          <a:graphicData uri="http://schemas.openxmlformats.org/drawingml/2006/table">
            <a:tbl>
              <a:tblPr firstRow="1" bandRow="1">
                <a:noFill/>
              </a:tblPr>
              <a:tblGrid>
                <a:gridCol w="543467">
                  <a:extLst>
                    <a:ext uri="{9D8B030D-6E8A-4147-A177-3AD203B41FA5}">
                      <a16:colId xmlns:a16="http://schemas.microsoft.com/office/drawing/2014/main" val="20000"/>
                    </a:ext>
                  </a:extLst>
                </a:gridCol>
                <a:gridCol w="10159733">
                  <a:extLst>
                    <a:ext uri="{9D8B030D-6E8A-4147-A177-3AD203B41FA5}">
                      <a16:colId xmlns:a16="http://schemas.microsoft.com/office/drawing/2014/main" val="20001"/>
                    </a:ext>
                  </a:extLst>
                </a:gridCol>
              </a:tblGrid>
              <a:tr h="527167">
                <a:tc>
                  <a:txBody>
                    <a:bodyPr/>
                    <a:lstStyle/>
                    <a:p>
                      <a:pPr marL="38100" marR="0" lvl="0" indent="0" algn="l" rtl="0">
                        <a:lnSpc>
                          <a:spcPct val="115000"/>
                        </a:lnSpc>
                        <a:spcBef>
                          <a:spcPts val="0"/>
                        </a:spcBef>
                        <a:spcAft>
                          <a:spcPts val="0"/>
                        </a:spcAft>
                        <a:buNone/>
                      </a:pPr>
                      <a:r>
                        <a:rPr lang="en" sz="2400" b="1">
                          <a:solidFill>
                            <a:srgbClr val="FFFFFF"/>
                          </a:solidFill>
                          <a:latin typeface="Arial"/>
                          <a:ea typeface="Arial"/>
                          <a:cs typeface="Arial"/>
                          <a:sym typeface="Arial"/>
                        </a:rPr>
                        <a:t>2</a:t>
                      </a:r>
                      <a:r>
                        <a:rPr lang="en" sz="2400" b="1" u="none" strike="noStrike" cap="none">
                          <a:solidFill>
                            <a:srgbClr val="FFFFFF"/>
                          </a:solidFill>
                          <a:latin typeface="Arial"/>
                          <a:ea typeface="Arial"/>
                          <a:cs typeface="Arial"/>
                          <a:sym typeface="Arial"/>
                        </a:rPr>
                        <a:t>.</a:t>
                      </a:r>
                      <a:endParaRPr sz="2400" u="none" strike="noStrike" cap="none" dirty="0">
                        <a:latin typeface="Arial"/>
                        <a:ea typeface="Arial"/>
                        <a:cs typeface="Arial"/>
                        <a:sym typeface="Arial"/>
                      </a:endParaRPr>
                    </a:p>
                  </a:txBody>
                  <a:tcPr marL="0" marR="0" marT="31767" marB="0" anchor="ctr">
                    <a:solidFill>
                      <a:srgbClr val="939598"/>
                    </a:solidFill>
                  </a:tcPr>
                </a:tc>
                <a:tc>
                  <a:txBody>
                    <a:bodyPr/>
                    <a:lstStyle/>
                    <a:p>
                      <a:pPr marL="25400" lvl="0" indent="0" algn="l" rtl="0">
                        <a:lnSpc>
                          <a:spcPct val="115000"/>
                        </a:lnSpc>
                        <a:spcBef>
                          <a:spcPts val="0"/>
                        </a:spcBef>
                        <a:spcAft>
                          <a:spcPts val="0"/>
                        </a:spcAft>
                        <a:buClr>
                          <a:schemeClr val="dk1"/>
                        </a:buClr>
                        <a:buFont typeface="Arial"/>
                        <a:buNone/>
                      </a:pPr>
                      <a:r>
                        <a:rPr lang="en" sz="2400" b="1">
                          <a:solidFill>
                            <a:schemeClr val="lt1"/>
                          </a:solidFill>
                          <a:latin typeface="Arial"/>
                          <a:ea typeface="Arial"/>
                          <a:cs typeface="Arial"/>
                          <a:sym typeface="Arial"/>
                        </a:rPr>
                        <a:t>Two-step Process for Bringing Clarity to POs</a:t>
                      </a:r>
                      <a:endParaRPr sz="2400" u="none" strike="noStrike" cap="none" dirty="0">
                        <a:latin typeface="Arial"/>
                        <a:ea typeface="Arial"/>
                        <a:cs typeface="Arial"/>
                        <a:sym typeface="Arial"/>
                      </a:endParaRPr>
                    </a:p>
                  </a:txBody>
                  <a:tcPr marL="0" marR="0" marT="31767" marB="0" anchor="ctr">
                    <a:solidFill>
                      <a:srgbClr val="F68B1E"/>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p:nvPr/>
        </p:nvSpPr>
        <p:spPr>
          <a:xfrm>
            <a:off x="742789" y="6475100"/>
            <a:ext cx="753035" cy="107512"/>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20</a:t>
            </a:r>
            <a:endParaRPr sz="667" dirty="0">
              <a:latin typeface="Arial"/>
              <a:ea typeface="Arial"/>
              <a:cs typeface="Arial"/>
              <a:sym typeface="Arial"/>
            </a:endParaRPr>
          </a:p>
        </p:txBody>
      </p:sp>
      <p:sp>
        <p:nvSpPr>
          <p:cNvPr id="289" name="Google Shape;289;p39"/>
          <p:cNvSpPr txBox="1"/>
          <p:nvPr/>
        </p:nvSpPr>
        <p:spPr>
          <a:xfrm>
            <a:off x="844400" y="500333"/>
            <a:ext cx="10590400" cy="4724800"/>
          </a:xfrm>
          <a:prstGeom prst="rect">
            <a:avLst/>
          </a:prstGeom>
          <a:noFill/>
          <a:ln>
            <a:noFill/>
          </a:ln>
        </p:spPr>
        <p:txBody>
          <a:bodyPr spcFirstLastPara="1" wrap="square" lIns="0" tIns="16933" rIns="0" bIns="0" anchor="t" anchorCtr="0">
            <a:noAutofit/>
          </a:bodyPr>
          <a:lstStyle/>
          <a:p>
            <a:pPr marL="609585">
              <a:lnSpc>
                <a:spcPct val="150000"/>
              </a:lnSpc>
              <a:spcBef>
                <a:spcPts val="1133"/>
              </a:spcBef>
              <a:buClr>
                <a:schemeClr val="dk1"/>
              </a:buClr>
              <a:buSzPts val="1100"/>
            </a:pPr>
            <a:r>
              <a:rPr lang="en" sz="2400" b="1" i="1">
                <a:solidFill>
                  <a:schemeClr val="hlink"/>
                </a:solidFill>
              </a:rPr>
              <a:t>Example:</a:t>
            </a:r>
            <a:endParaRPr sz="2400" dirty="0">
              <a:solidFill>
                <a:schemeClr val="dk1"/>
              </a:solidFill>
            </a:endParaRPr>
          </a:p>
          <a:p>
            <a:pPr marL="609585" indent="-406390">
              <a:lnSpc>
                <a:spcPct val="150000"/>
              </a:lnSpc>
              <a:buClr>
                <a:schemeClr val="hlink"/>
              </a:buClr>
              <a:buSzPts val="1200"/>
              <a:buChar char="●"/>
            </a:pPr>
            <a:r>
              <a:rPr lang="en" sz="1600">
                <a:solidFill>
                  <a:schemeClr val="hlink"/>
                </a:solidFill>
              </a:rPr>
              <a:t>Program Outcome (Attribute 3)</a:t>
            </a:r>
            <a:r>
              <a:rPr lang="en" sz="1200" b="1" i="1">
                <a:solidFill>
                  <a:schemeClr val="hlink"/>
                </a:solidFill>
              </a:rPr>
              <a:t>       </a:t>
            </a:r>
            <a:r>
              <a:rPr lang="en" sz="1600" b="1" i="1">
                <a:solidFill>
                  <a:schemeClr val="hlink"/>
                </a:solidFill>
              </a:rPr>
              <a:t> </a:t>
            </a:r>
            <a:endParaRPr sz="1600" b="1" i="1" dirty="0">
              <a:solidFill>
                <a:schemeClr val="hlink"/>
              </a:solidFill>
            </a:endParaRPr>
          </a:p>
          <a:p>
            <a:pPr>
              <a:lnSpc>
                <a:spcPct val="150000"/>
              </a:lnSpc>
              <a:spcBef>
                <a:spcPts val="1133"/>
              </a:spcBef>
              <a:buClr>
                <a:schemeClr val="dk1"/>
              </a:buClr>
              <a:buSzPts val="1100"/>
            </a:pPr>
            <a:r>
              <a:rPr lang="en" sz="1733" b="1" i="1">
                <a:solidFill>
                  <a:schemeClr val="hlink"/>
                </a:solidFill>
              </a:rPr>
              <a:t>          </a:t>
            </a:r>
            <a:r>
              <a:rPr lang="en" sz="2400" b="1" i="1">
                <a:solidFill>
                  <a:schemeClr val="hlink"/>
                </a:solidFill>
              </a:rPr>
              <a:t>Design:</a:t>
            </a:r>
            <a:endParaRPr sz="2400" dirty="0">
              <a:solidFill>
                <a:schemeClr val="dk1"/>
              </a:solidFill>
            </a:endParaRPr>
          </a:p>
          <a:p>
            <a:pPr marL="609585">
              <a:lnSpc>
                <a:spcPct val="150000"/>
              </a:lnSpc>
            </a:pPr>
            <a:r>
              <a:rPr lang="en" sz="1600">
                <a:solidFill>
                  <a:schemeClr val="hlink"/>
                </a:solidFill>
              </a:rPr>
              <a:t>PO3: Design/Development of Solutions: Design solutions for complex engineering problems and</a:t>
            </a:r>
            <a:r>
              <a:rPr lang="en" sz="1600">
                <a:solidFill>
                  <a:schemeClr val="dk1"/>
                </a:solidFill>
              </a:rPr>
              <a:t> </a:t>
            </a:r>
            <a:r>
              <a:rPr lang="en" sz="1600">
                <a:solidFill>
                  <a:srgbClr val="231F20"/>
                </a:solidFill>
                <a:latin typeface="Arial"/>
                <a:ea typeface="Arial"/>
                <a:cs typeface="Arial"/>
                <a:sym typeface="Arial"/>
              </a:rPr>
              <a:t>design system components or processes that meet the specified needs with appropriate consideratio</a:t>
            </a:r>
            <a:r>
              <a:rPr lang="en" sz="1600">
                <a:solidFill>
                  <a:srgbClr val="231F20"/>
                </a:solidFill>
              </a:rPr>
              <a:t>n </a:t>
            </a:r>
            <a:r>
              <a:rPr lang="en" sz="1600">
                <a:solidFill>
                  <a:srgbClr val="231F20"/>
                </a:solidFill>
                <a:latin typeface="Arial"/>
                <a:ea typeface="Arial"/>
                <a:cs typeface="Arial"/>
                <a:sym typeface="Arial"/>
              </a:rPr>
              <a:t>for public health and safety, and cultural, societal, and environmental considerations.</a:t>
            </a:r>
            <a:endParaRPr sz="1600" dirty="0">
              <a:latin typeface="Arial"/>
              <a:ea typeface="Arial"/>
              <a:cs typeface="Arial"/>
              <a:sym typeface="Arial"/>
            </a:endParaRPr>
          </a:p>
          <a:p>
            <a:pPr marL="304792">
              <a:lnSpc>
                <a:spcPct val="150000"/>
              </a:lnSpc>
              <a:spcBef>
                <a:spcPts val="1133"/>
              </a:spcBef>
            </a:pPr>
            <a:r>
              <a:rPr lang="en" sz="1733" b="1" i="1">
                <a:solidFill>
                  <a:srgbClr val="231F20"/>
                </a:solidFill>
              </a:rPr>
              <a:t>   </a:t>
            </a:r>
            <a:r>
              <a:rPr lang="en" sz="2400" b="1" i="1">
                <a:solidFill>
                  <a:srgbClr val="231F20"/>
                </a:solidFill>
                <a:latin typeface="Arial"/>
                <a:ea typeface="Arial"/>
                <a:cs typeface="Arial"/>
                <a:sym typeface="Arial"/>
              </a:rPr>
              <a:t>Competencies</a:t>
            </a:r>
            <a:endParaRPr sz="2400" dirty="0">
              <a:latin typeface="Arial"/>
              <a:ea typeface="Arial"/>
              <a:cs typeface="Arial"/>
              <a:sym typeface="Arial"/>
            </a:endParaRPr>
          </a:p>
          <a:p>
            <a:pPr marL="880511" indent="-288705">
              <a:lnSpc>
                <a:spcPct val="150000"/>
              </a:lnSpc>
              <a:buClr>
                <a:srgbClr val="231F20"/>
              </a:buClr>
              <a:buSzPts val="1200"/>
              <a:buFont typeface="Arial"/>
              <a:buAutoNum type="arabicPeriod"/>
            </a:pPr>
            <a:r>
              <a:rPr lang="en" sz="1600">
                <a:solidFill>
                  <a:srgbClr val="231F20"/>
                </a:solidFill>
                <a:latin typeface="Arial"/>
                <a:ea typeface="Arial"/>
                <a:cs typeface="Arial"/>
                <a:sym typeface="Arial"/>
              </a:rPr>
              <a:t>Demonstrate an  ability to define a complex, open-ended problem in engineering  terms.</a:t>
            </a:r>
            <a:endParaRPr sz="1600" dirty="0">
              <a:latin typeface="Arial"/>
              <a:ea typeface="Arial"/>
              <a:cs typeface="Arial"/>
              <a:sym typeface="Arial"/>
            </a:endParaRPr>
          </a:p>
          <a:p>
            <a:pPr marL="880511" indent="-288705">
              <a:lnSpc>
                <a:spcPct val="150000"/>
              </a:lnSpc>
              <a:spcBef>
                <a:spcPts val="1133"/>
              </a:spcBef>
              <a:buClr>
                <a:srgbClr val="231F20"/>
              </a:buClr>
              <a:buSzPts val="1200"/>
              <a:buFont typeface="Arial"/>
              <a:buAutoNum type="arabicPeriod"/>
            </a:pPr>
            <a:r>
              <a:rPr lang="en" sz="1600">
                <a:solidFill>
                  <a:srgbClr val="231F20"/>
                </a:solidFill>
                <a:latin typeface="Arial"/>
                <a:ea typeface="Arial"/>
                <a:cs typeface="Arial"/>
                <a:sym typeface="Arial"/>
              </a:rPr>
              <a:t>Demonstrate an ability to generate a diverse set of alternative design solutions.</a:t>
            </a:r>
            <a:endParaRPr sz="1600" dirty="0">
              <a:latin typeface="Arial"/>
              <a:ea typeface="Arial"/>
              <a:cs typeface="Arial"/>
              <a:sym typeface="Arial"/>
            </a:endParaRPr>
          </a:p>
          <a:p>
            <a:pPr marL="880511" indent="-288705">
              <a:lnSpc>
                <a:spcPct val="150000"/>
              </a:lnSpc>
              <a:spcBef>
                <a:spcPts val="1133"/>
              </a:spcBef>
              <a:buClr>
                <a:srgbClr val="231F20"/>
              </a:buClr>
              <a:buSzPts val="1200"/>
              <a:buFont typeface="Arial"/>
              <a:buAutoNum type="arabicPeriod"/>
            </a:pPr>
            <a:r>
              <a:rPr lang="en" sz="1600">
                <a:solidFill>
                  <a:srgbClr val="231F20"/>
                </a:solidFill>
                <a:latin typeface="Arial"/>
                <a:ea typeface="Arial"/>
                <a:cs typeface="Arial"/>
                <a:sym typeface="Arial"/>
              </a:rPr>
              <a:t>Demonstrate an ability to select the optimal design scheme for further development.</a:t>
            </a:r>
            <a:endParaRPr sz="1600" dirty="0">
              <a:latin typeface="Arial"/>
              <a:ea typeface="Arial"/>
              <a:cs typeface="Arial"/>
              <a:sym typeface="Arial"/>
            </a:endParaRPr>
          </a:p>
          <a:p>
            <a:pPr marL="880511" indent="-288705">
              <a:lnSpc>
                <a:spcPct val="150000"/>
              </a:lnSpc>
              <a:spcBef>
                <a:spcPts val="1133"/>
              </a:spcBef>
              <a:buClr>
                <a:srgbClr val="231F20"/>
              </a:buClr>
              <a:buSzPts val="1200"/>
              <a:buFont typeface="Arial"/>
              <a:buAutoNum type="arabicPeriod"/>
            </a:pPr>
            <a:r>
              <a:rPr lang="en" sz="1600">
                <a:solidFill>
                  <a:srgbClr val="231F20"/>
                </a:solidFill>
                <a:latin typeface="Arial"/>
                <a:ea typeface="Arial"/>
                <a:cs typeface="Arial"/>
                <a:sym typeface="Arial"/>
              </a:rPr>
              <a:t>Demonstrate an ability to advance an engineering design to the defined end state.</a:t>
            </a:r>
            <a:endParaRPr sz="1600" dirty="0">
              <a:latin typeface="Arial"/>
              <a:ea typeface="Arial"/>
              <a:cs typeface="Arial"/>
              <a:sym typeface="Arial"/>
            </a:endParaRPr>
          </a:p>
          <a:p>
            <a:pPr marL="609585" marR="6773" algn="just">
              <a:lnSpc>
                <a:spcPct val="150000"/>
              </a:lnSpc>
              <a:spcBef>
                <a:spcPts val="1133"/>
              </a:spcBef>
            </a:pPr>
            <a:endParaRPr sz="1600" dirty="0">
              <a:latin typeface="Arial"/>
              <a:ea typeface="Arial"/>
              <a:cs typeface="Arial"/>
              <a:sym typeface="Arial"/>
            </a:endParaRPr>
          </a:p>
        </p:txBody>
      </p:sp>
      <p:sp>
        <p:nvSpPr>
          <p:cNvPr id="290" name="Google Shape;290;p39"/>
          <p:cNvSpPr txBox="1"/>
          <p:nvPr/>
        </p:nvSpPr>
        <p:spPr>
          <a:xfrm>
            <a:off x="1495211" y="6475100"/>
            <a:ext cx="10703347" cy="107512"/>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0"/>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21</a:t>
            </a:r>
            <a:endParaRPr sz="667" dirty="0">
              <a:latin typeface="Arial"/>
              <a:ea typeface="Arial"/>
              <a:cs typeface="Arial"/>
              <a:sym typeface="Arial"/>
            </a:endParaRPr>
          </a:p>
        </p:txBody>
      </p:sp>
      <p:sp>
        <p:nvSpPr>
          <p:cNvPr id="296" name="Google Shape;296;p40"/>
          <p:cNvSpPr txBox="1"/>
          <p:nvPr/>
        </p:nvSpPr>
        <p:spPr>
          <a:xfrm>
            <a:off x="742800" y="377000"/>
            <a:ext cx="10624400" cy="4870400"/>
          </a:xfrm>
          <a:prstGeom prst="rect">
            <a:avLst/>
          </a:prstGeom>
          <a:noFill/>
          <a:ln>
            <a:noFill/>
          </a:ln>
        </p:spPr>
        <p:txBody>
          <a:bodyPr spcFirstLastPara="1" wrap="square" lIns="0" tIns="16933" rIns="0" bIns="0" anchor="t" anchorCtr="0">
            <a:noAutofit/>
          </a:bodyPr>
          <a:lstStyle/>
          <a:p>
            <a:pPr marL="592652" marR="6773" indent="-280238" algn="just">
              <a:lnSpc>
                <a:spcPct val="150000"/>
              </a:lnSpc>
              <a:spcBef>
                <a:spcPts val="1133"/>
              </a:spcBef>
              <a:buClr>
                <a:schemeClr val="hlink"/>
              </a:buClr>
              <a:buSzPts val="1100"/>
              <a:buAutoNum type="arabicParenBoth" startAt="2"/>
            </a:pPr>
            <a:r>
              <a:rPr lang="en" sz="1467">
                <a:solidFill>
                  <a:schemeClr val="hlink"/>
                </a:solidFill>
              </a:rPr>
              <a:t>Define Performance Indicators: For each of the competencies identified, define performance Indicators  (PIs) that are explicit statements of expectations of the student learning. They can act as measuring  tools in assessment to understand the extent of attainment of outcomes. They can also be designed  to determine the appropriate achievement level or competency of each indicator so that instructors  can target and students can achieve the acceptable level of proficiency.</a:t>
            </a:r>
            <a:endParaRPr sz="1467" dirty="0">
              <a:solidFill>
                <a:schemeClr val="dk1"/>
              </a:solidFill>
            </a:endParaRPr>
          </a:p>
          <a:p>
            <a:pPr>
              <a:lnSpc>
                <a:spcPct val="150000"/>
              </a:lnSpc>
              <a:spcBef>
                <a:spcPts val="1133"/>
              </a:spcBef>
              <a:buClr>
                <a:schemeClr val="dk1"/>
              </a:buClr>
              <a:buSzPts val="1100"/>
            </a:pPr>
            <a:r>
              <a:rPr lang="en" sz="1467" b="1" i="1">
                <a:solidFill>
                  <a:schemeClr val="hlink"/>
                </a:solidFill>
              </a:rPr>
              <a:t>       </a:t>
            </a:r>
            <a:r>
              <a:rPr lang="en" sz="1600" b="1" i="1">
                <a:solidFill>
                  <a:srgbClr val="231F20"/>
                </a:solidFill>
                <a:latin typeface="Arial"/>
                <a:ea typeface="Arial"/>
                <a:cs typeface="Arial"/>
                <a:sym typeface="Arial"/>
              </a:rPr>
              <a:t>Example:</a:t>
            </a:r>
            <a:endParaRPr sz="1600" dirty="0">
              <a:latin typeface="Arial"/>
              <a:ea typeface="Arial"/>
              <a:cs typeface="Arial"/>
              <a:sym typeface="Arial"/>
            </a:endParaRPr>
          </a:p>
          <a:p>
            <a:pPr marL="592652">
              <a:lnSpc>
                <a:spcPct val="150000"/>
              </a:lnSpc>
            </a:pPr>
            <a:r>
              <a:rPr lang="en" sz="1467">
                <a:solidFill>
                  <a:srgbClr val="231F20"/>
                </a:solidFill>
                <a:latin typeface="Arial"/>
                <a:ea typeface="Arial"/>
                <a:cs typeface="Arial"/>
                <a:sym typeface="Arial"/>
              </a:rPr>
              <a:t>For the Competency -2</a:t>
            </a:r>
            <a:endParaRPr sz="1467" dirty="0"/>
          </a:p>
          <a:p>
            <a:pPr marL="592652">
              <a:lnSpc>
                <a:spcPct val="150000"/>
              </a:lnSpc>
            </a:pPr>
            <a:r>
              <a:rPr lang="en" sz="1467">
                <a:solidFill>
                  <a:srgbClr val="231F20"/>
                </a:solidFill>
                <a:latin typeface="Arial"/>
                <a:ea typeface="Arial"/>
                <a:cs typeface="Arial"/>
                <a:sym typeface="Arial"/>
              </a:rPr>
              <a:t>Demonstrate an ability to generate a diverse set of alternative design solutions</a:t>
            </a:r>
            <a:endParaRPr sz="1467" dirty="0">
              <a:latin typeface="Arial"/>
              <a:ea typeface="Arial"/>
              <a:cs typeface="Arial"/>
              <a:sym typeface="Arial"/>
            </a:endParaRPr>
          </a:p>
          <a:p>
            <a:pPr marL="304792">
              <a:lnSpc>
                <a:spcPct val="150000"/>
              </a:lnSpc>
              <a:spcBef>
                <a:spcPts val="1513"/>
              </a:spcBef>
            </a:pPr>
            <a:r>
              <a:rPr lang="en" sz="1733" b="1" i="1">
                <a:solidFill>
                  <a:srgbClr val="231F20"/>
                </a:solidFill>
              </a:rPr>
              <a:t>Performance Indicators:</a:t>
            </a:r>
            <a:endParaRPr sz="1733" b="1" dirty="0"/>
          </a:p>
          <a:p>
            <a:pPr marL="880511" lvl="1" indent="-280238">
              <a:lnSpc>
                <a:spcPct val="150000"/>
              </a:lnSpc>
              <a:buClr>
                <a:srgbClr val="231F20"/>
              </a:buClr>
              <a:buSzPts val="1100"/>
              <a:buFont typeface="Arial"/>
              <a:buAutoNum type="arabicPeriod"/>
            </a:pPr>
            <a:r>
              <a:rPr lang="en" sz="1467">
                <a:solidFill>
                  <a:srgbClr val="231F20"/>
                </a:solidFill>
                <a:latin typeface="Arial"/>
                <a:ea typeface="Arial"/>
                <a:cs typeface="Arial"/>
                <a:sym typeface="Arial"/>
              </a:rPr>
              <a:t>Apply formal idea generation tools to develop multiple engineering design solutions</a:t>
            </a:r>
            <a:endParaRPr sz="1467" dirty="0">
              <a:latin typeface="Arial"/>
              <a:ea typeface="Arial"/>
              <a:cs typeface="Arial"/>
              <a:sym typeface="Arial"/>
            </a:endParaRPr>
          </a:p>
          <a:p>
            <a:pPr marL="880511" lvl="1" indent="-280238">
              <a:lnSpc>
                <a:spcPct val="150000"/>
              </a:lnSpc>
              <a:spcBef>
                <a:spcPts val="1133"/>
              </a:spcBef>
              <a:buClr>
                <a:srgbClr val="231F20"/>
              </a:buClr>
              <a:buSzPts val="1100"/>
              <a:buFont typeface="Arial"/>
              <a:buAutoNum type="arabicPeriod"/>
            </a:pPr>
            <a:r>
              <a:rPr lang="en" sz="1467">
                <a:solidFill>
                  <a:srgbClr val="231F20"/>
                </a:solidFill>
                <a:latin typeface="Arial"/>
                <a:ea typeface="Arial"/>
                <a:cs typeface="Arial"/>
                <a:sym typeface="Arial"/>
              </a:rPr>
              <a:t>Build models, prototypes, algorithms to develop a diverse set of design solutions</a:t>
            </a:r>
            <a:endParaRPr sz="1467" dirty="0">
              <a:latin typeface="Arial"/>
              <a:ea typeface="Arial"/>
              <a:cs typeface="Arial"/>
              <a:sym typeface="Arial"/>
            </a:endParaRPr>
          </a:p>
          <a:p>
            <a:pPr marL="880511" lvl="1" indent="-280238">
              <a:lnSpc>
                <a:spcPct val="150000"/>
              </a:lnSpc>
              <a:spcBef>
                <a:spcPts val="1133"/>
              </a:spcBef>
              <a:buClr>
                <a:srgbClr val="231F20"/>
              </a:buClr>
              <a:buSzPts val="1100"/>
              <a:buFont typeface="Arial"/>
              <a:buAutoNum type="arabicPeriod"/>
            </a:pPr>
            <a:r>
              <a:rPr lang="en" sz="1467">
                <a:solidFill>
                  <a:srgbClr val="231F20"/>
                </a:solidFill>
                <a:latin typeface="Arial"/>
                <a:ea typeface="Arial"/>
                <a:cs typeface="Arial"/>
                <a:sym typeface="Arial"/>
              </a:rPr>
              <a:t>Identify the functional and non-functional criteria for evaluation of alternate design solutions.</a:t>
            </a:r>
            <a:endParaRPr sz="1467" dirty="0">
              <a:latin typeface="Arial"/>
              <a:ea typeface="Arial"/>
              <a:cs typeface="Arial"/>
              <a:sym typeface="Arial"/>
            </a:endParaRPr>
          </a:p>
          <a:p>
            <a:pPr marR="6773" algn="just">
              <a:lnSpc>
                <a:spcPct val="150000"/>
              </a:lnSpc>
              <a:spcBef>
                <a:spcPts val="1133"/>
              </a:spcBef>
            </a:pPr>
            <a:r>
              <a:rPr lang="en" sz="1467">
                <a:solidFill>
                  <a:srgbClr val="231F20"/>
                </a:solidFill>
                <a:latin typeface="Arial"/>
                <a:ea typeface="Arial"/>
                <a:cs typeface="Arial"/>
                <a:sym typeface="Arial"/>
              </a:rPr>
              <a:t>It should be noted that, when we consider the program outcome, it looks like, it can be achieved only in  the Capstone project. But if we consider the competencies and performance indicators, we start seeing the  opportunities of addressing them (and hence PO) in various courses of the program.</a:t>
            </a:r>
            <a:endParaRPr sz="1467" dirty="0">
              <a:latin typeface="Arial"/>
              <a:ea typeface="Arial"/>
              <a:cs typeface="Arial"/>
              <a:sym typeface="Arial"/>
            </a:endParaRPr>
          </a:p>
          <a:p>
            <a:pPr marL="16933" marR="6773" algn="just">
              <a:lnSpc>
                <a:spcPct val="115000"/>
              </a:lnSpc>
              <a:spcBef>
                <a:spcPts val="1513"/>
              </a:spcBef>
            </a:pPr>
            <a:endParaRPr sz="1600" dirty="0">
              <a:latin typeface="Arial"/>
              <a:ea typeface="Arial"/>
              <a:cs typeface="Arial"/>
              <a:sym typeface="Arial"/>
            </a:endParaRPr>
          </a:p>
        </p:txBody>
      </p:sp>
      <p:sp>
        <p:nvSpPr>
          <p:cNvPr id="297" name="Google Shape;297;p40"/>
          <p:cNvSpPr txBox="1"/>
          <p:nvPr/>
        </p:nvSpPr>
        <p:spPr>
          <a:xfrm>
            <a:off x="1495211" y="6475100"/>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1"/>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03" name="Google Shape;303;p41"/>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04" name="Google Shape;304;p41"/>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05" name="Google Shape;305;p41"/>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306" name="Google Shape;306;p41"/>
          <p:cNvSpPr txBox="1"/>
          <p:nvPr/>
        </p:nvSpPr>
        <p:spPr>
          <a:xfrm>
            <a:off x="10702444" y="6473065"/>
            <a:ext cx="753035" cy="111585"/>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22</a:t>
            </a:r>
            <a:endParaRPr sz="667" dirty="0">
              <a:latin typeface="Arial"/>
              <a:ea typeface="Arial"/>
              <a:cs typeface="Arial"/>
              <a:sym typeface="Arial"/>
            </a:endParaRPr>
          </a:p>
        </p:txBody>
      </p:sp>
      <p:grpSp>
        <p:nvGrpSpPr>
          <p:cNvPr id="307" name="Google Shape;307;p41"/>
          <p:cNvGrpSpPr/>
          <p:nvPr/>
        </p:nvGrpSpPr>
        <p:grpSpPr>
          <a:xfrm>
            <a:off x="2593714" y="2395804"/>
            <a:ext cx="1382940" cy="515211"/>
            <a:chOff x="1459820" y="916856"/>
            <a:chExt cx="900430" cy="520065"/>
          </a:xfrm>
        </p:grpSpPr>
        <p:sp>
          <p:nvSpPr>
            <p:cNvPr id="308" name="Google Shape;308;p41"/>
            <p:cNvSpPr/>
            <p:nvPr/>
          </p:nvSpPr>
          <p:spPr>
            <a:xfrm>
              <a:off x="1459820" y="916856"/>
              <a:ext cx="900430" cy="520065"/>
            </a:xfrm>
            <a:custGeom>
              <a:avLst/>
              <a:gdLst/>
              <a:ahLst/>
              <a:cxnLst/>
              <a:rect l="l" t="t" r="r" b="b"/>
              <a:pathLst>
                <a:path w="900430" h="520065" extrusionOk="0">
                  <a:moveTo>
                    <a:pt x="0" y="0"/>
                  </a:moveTo>
                  <a:lnTo>
                    <a:pt x="900404" y="0"/>
                  </a:lnTo>
                  <a:lnTo>
                    <a:pt x="900404" y="519595"/>
                  </a:lnTo>
                  <a:lnTo>
                    <a:pt x="0" y="519595"/>
                  </a:lnTo>
                  <a:lnTo>
                    <a:pt x="0" y="0"/>
                  </a:lnTo>
                  <a:close/>
                </a:path>
              </a:pathLst>
            </a:custGeom>
            <a:noFill/>
            <a:ln w="144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sp>
          <p:nvSpPr>
            <p:cNvPr id="309" name="Google Shape;309;p41"/>
            <p:cNvSpPr/>
            <p:nvPr/>
          </p:nvSpPr>
          <p:spPr>
            <a:xfrm>
              <a:off x="1687387" y="1009576"/>
              <a:ext cx="445535" cy="36624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dirty="0"/>
            </a:p>
          </p:txBody>
        </p:sp>
      </p:grpSp>
      <p:grpSp>
        <p:nvGrpSpPr>
          <p:cNvPr id="310" name="Google Shape;310;p41"/>
          <p:cNvGrpSpPr/>
          <p:nvPr/>
        </p:nvGrpSpPr>
        <p:grpSpPr>
          <a:xfrm>
            <a:off x="4849257" y="2395804"/>
            <a:ext cx="1968812" cy="515211"/>
            <a:chOff x="2928400" y="916856"/>
            <a:chExt cx="1281890" cy="520065"/>
          </a:xfrm>
        </p:grpSpPr>
        <p:sp>
          <p:nvSpPr>
            <p:cNvPr id="311" name="Google Shape;311;p41"/>
            <p:cNvSpPr/>
            <p:nvPr/>
          </p:nvSpPr>
          <p:spPr>
            <a:xfrm>
              <a:off x="2928400" y="916856"/>
              <a:ext cx="1002030" cy="520065"/>
            </a:xfrm>
            <a:custGeom>
              <a:avLst/>
              <a:gdLst/>
              <a:ahLst/>
              <a:cxnLst/>
              <a:rect l="l" t="t" r="r" b="b"/>
              <a:pathLst>
                <a:path w="1002029" h="520065" extrusionOk="0">
                  <a:moveTo>
                    <a:pt x="0" y="0"/>
                  </a:moveTo>
                  <a:lnTo>
                    <a:pt x="1001522" y="0"/>
                  </a:lnTo>
                  <a:lnTo>
                    <a:pt x="1001522" y="519595"/>
                  </a:lnTo>
                  <a:lnTo>
                    <a:pt x="0" y="519595"/>
                  </a:lnTo>
                  <a:lnTo>
                    <a:pt x="0" y="0"/>
                  </a:lnTo>
                  <a:close/>
                </a:path>
              </a:pathLst>
            </a:custGeom>
            <a:noFill/>
            <a:ln w="144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sp>
          <p:nvSpPr>
            <p:cNvPr id="312" name="Google Shape;312;p41"/>
            <p:cNvSpPr/>
            <p:nvPr/>
          </p:nvSpPr>
          <p:spPr>
            <a:xfrm>
              <a:off x="3111614" y="1008350"/>
              <a:ext cx="635321" cy="36832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2400" dirty="0"/>
            </a:p>
          </p:txBody>
        </p:sp>
        <p:sp>
          <p:nvSpPr>
            <p:cNvPr id="313" name="Google Shape;313;p41"/>
            <p:cNvSpPr/>
            <p:nvPr/>
          </p:nvSpPr>
          <p:spPr>
            <a:xfrm>
              <a:off x="3975671" y="1121285"/>
              <a:ext cx="234619" cy="110744"/>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endParaRPr sz="2400" dirty="0"/>
            </a:p>
          </p:txBody>
        </p:sp>
      </p:grpSp>
      <p:grpSp>
        <p:nvGrpSpPr>
          <p:cNvPr id="314" name="Google Shape;314;p41"/>
          <p:cNvGrpSpPr/>
          <p:nvPr/>
        </p:nvGrpSpPr>
        <p:grpSpPr>
          <a:xfrm>
            <a:off x="6971682" y="2395804"/>
            <a:ext cx="3056116" cy="515211"/>
            <a:chOff x="4310307" y="916856"/>
            <a:chExt cx="1989832" cy="520065"/>
          </a:xfrm>
        </p:grpSpPr>
        <p:sp>
          <p:nvSpPr>
            <p:cNvPr id="315" name="Google Shape;315;p41"/>
            <p:cNvSpPr/>
            <p:nvPr/>
          </p:nvSpPr>
          <p:spPr>
            <a:xfrm>
              <a:off x="4310307" y="916856"/>
              <a:ext cx="900430" cy="520065"/>
            </a:xfrm>
            <a:custGeom>
              <a:avLst/>
              <a:gdLst/>
              <a:ahLst/>
              <a:cxnLst/>
              <a:rect l="l" t="t" r="r" b="b"/>
              <a:pathLst>
                <a:path w="900429" h="520065" extrusionOk="0">
                  <a:moveTo>
                    <a:pt x="0" y="0"/>
                  </a:moveTo>
                  <a:lnTo>
                    <a:pt x="900404" y="0"/>
                  </a:lnTo>
                  <a:lnTo>
                    <a:pt x="900404" y="519595"/>
                  </a:lnTo>
                  <a:lnTo>
                    <a:pt x="0" y="519595"/>
                  </a:lnTo>
                  <a:lnTo>
                    <a:pt x="0" y="0"/>
                  </a:lnTo>
                  <a:close/>
                </a:path>
              </a:pathLst>
            </a:custGeom>
            <a:noFill/>
            <a:ln w="144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sp>
          <p:nvSpPr>
            <p:cNvPr id="316" name="Google Shape;316;p41"/>
            <p:cNvSpPr/>
            <p:nvPr/>
          </p:nvSpPr>
          <p:spPr>
            <a:xfrm>
              <a:off x="4472141" y="1010230"/>
              <a:ext cx="577134" cy="36451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endParaRPr sz="2400" dirty="0"/>
            </a:p>
          </p:txBody>
        </p:sp>
        <p:sp>
          <p:nvSpPr>
            <p:cNvPr id="317" name="Google Shape;317;p41"/>
            <p:cNvSpPr/>
            <p:nvPr/>
          </p:nvSpPr>
          <p:spPr>
            <a:xfrm>
              <a:off x="5480354" y="1007923"/>
              <a:ext cx="819785" cy="337820"/>
            </a:xfrm>
            <a:custGeom>
              <a:avLst/>
              <a:gdLst/>
              <a:ahLst/>
              <a:cxnLst/>
              <a:rect l="l" t="t" r="r" b="b"/>
              <a:pathLst>
                <a:path w="819785" h="337819" extrusionOk="0">
                  <a:moveTo>
                    <a:pt x="819645" y="0"/>
                  </a:moveTo>
                  <a:lnTo>
                    <a:pt x="0" y="0"/>
                  </a:lnTo>
                  <a:lnTo>
                    <a:pt x="0" y="337477"/>
                  </a:lnTo>
                  <a:lnTo>
                    <a:pt x="819645" y="337477"/>
                  </a:lnTo>
                  <a:lnTo>
                    <a:pt x="819645" y="0"/>
                  </a:lnTo>
                  <a:close/>
                </a:path>
              </a:pathLst>
            </a:custGeom>
            <a:solidFill>
              <a:srgbClr val="9CC0E6"/>
            </a:solidFill>
            <a:ln>
              <a:noFill/>
            </a:ln>
          </p:spPr>
          <p:txBody>
            <a:bodyPr spcFirstLastPara="1" wrap="square" lIns="0" tIns="0" rIns="0" bIns="0" anchor="t" anchorCtr="0">
              <a:noAutofit/>
            </a:bodyPr>
            <a:lstStyle/>
            <a:p>
              <a:endParaRPr sz="2400" dirty="0"/>
            </a:p>
          </p:txBody>
        </p:sp>
        <p:sp>
          <p:nvSpPr>
            <p:cNvPr id="318" name="Google Shape;318;p41"/>
            <p:cNvSpPr/>
            <p:nvPr/>
          </p:nvSpPr>
          <p:spPr>
            <a:xfrm>
              <a:off x="5616473" y="1125249"/>
              <a:ext cx="547136" cy="88633"/>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endParaRPr sz="2400" dirty="0"/>
            </a:p>
          </p:txBody>
        </p:sp>
        <p:sp>
          <p:nvSpPr>
            <p:cNvPr id="319" name="Google Shape;319;p41"/>
            <p:cNvSpPr/>
            <p:nvPr/>
          </p:nvSpPr>
          <p:spPr>
            <a:xfrm>
              <a:off x="5239894" y="1121285"/>
              <a:ext cx="208038" cy="110744"/>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endParaRPr sz="2400" dirty="0"/>
            </a:p>
          </p:txBody>
        </p:sp>
      </p:grpSp>
      <p:grpSp>
        <p:nvGrpSpPr>
          <p:cNvPr id="320" name="Google Shape;320;p41"/>
          <p:cNvGrpSpPr/>
          <p:nvPr/>
        </p:nvGrpSpPr>
        <p:grpSpPr>
          <a:xfrm>
            <a:off x="8932251" y="3096802"/>
            <a:ext cx="939191" cy="2533279"/>
            <a:chOff x="5586831" y="1624457"/>
            <a:chExt cx="611505" cy="2557145"/>
          </a:xfrm>
        </p:grpSpPr>
        <p:sp>
          <p:nvSpPr>
            <p:cNvPr id="321" name="Google Shape;321;p41"/>
            <p:cNvSpPr/>
            <p:nvPr/>
          </p:nvSpPr>
          <p:spPr>
            <a:xfrm>
              <a:off x="5586831" y="1624457"/>
              <a:ext cx="611505" cy="2557145"/>
            </a:xfrm>
            <a:custGeom>
              <a:avLst/>
              <a:gdLst/>
              <a:ahLst/>
              <a:cxnLst/>
              <a:rect l="l" t="t" r="r" b="b"/>
              <a:pathLst>
                <a:path w="611504" h="2557145" extrusionOk="0">
                  <a:moveTo>
                    <a:pt x="610958" y="0"/>
                  </a:moveTo>
                  <a:lnTo>
                    <a:pt x="0" y="0"/>
                  </a:lnTo>
                  <a:lnTo>
                    <a:pt x="0" y="2556560"/>
                  </a:lnTo>
                  <a:lnTo>
                    <a:pt x="610958" y="2556560"/>
                  </a:lnTo>
                  <a:lnTo>
                    <a:pt x="610958" y="0"/>
                  </a:lnTo>
                  <a:close/>
                </a:path>
              </a:pathLst>
            </a:custGeom>
            <a:solidFill>
              <a:srgbClr val="9CC0E6"/>
            </a:solidFill>
            <a:ln>
              <a:noFill/>
            </a:ln>
          </p:spPr>
          <p:txBody>
            <a:bodyPr spcFirstLastPara="1" wrap="square" lIns="0" tIns="0" rIns="0" bIns="0" anchor="t" anchorCtr="0">
              <a:noAutofit/>
            </a:bodyPr>
            <a:lstStyle/>
            <a:p>
              <a:endParaRPr sz="2400" dirty="0"/>
            </a:p>
          </p:txBody>
        </p:sp>
        <p:sp>
          <p:nvSpPr>
            <p:cNvPr id="322" name="Google Shape;322;p41"/>
            <p:cNvSpPr/>
            <p:nvPr/>
          </p:nvSpPr>
          <p:spPr>
            <a:xfrm>
              <a:off x="5746721" y="2160738"/>
              <a:ext cx="291174" cy="1704012"/>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endParaRPr sz="2400" dirty="0"/>
            </a:p>
          </p:txBody>
        </p:sp>
        <p:sp>
          <p:nvSpPr>
            <p:cNvPr id="323" name="Google Shape;323;p41"/>
            <p:cNvSpPr/>
            <p:nvPr/>
          </p:nvSpPr>
          <p:spPr>
            <a:xfrm>
              <a:off x="5749150" y="1940712"/>
              <a:ext cx="121208" cy="181317"/>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endParaRPr sz="2400" dirty="0"/>
            </a:p>
          </p:txBody>
        </p:sp>
      </p:grpSp>
      <p:grpSp>
        <p:nvGrpSpPr>
          <p:cNvPr id="324" name="Google Shape;324;p41"/>
          <p:cNvGrpSpPr/>
          <p:nvPr/>
        </p:nvGrpSpPr>
        <p:grpSpPr>
          <a:xfrm>
            <a:off x="2301613" y="3082282"/>
            <a:ext cx="5942460" cy="2557305"/>
            <a:chOff x="1269634" y="1609801"/>
            <a:chExt cx="3869125" cy="2581398"/>
          </a:xfrm>
        </p:grpSpPr>
        <p:sp>
          <p:nvSpPr>
            <p:cNvPr id="325" name="Google Shape;325;p41"/>
            <p:cNvSpPr/>
            <p:nvPr/>
          </p:nvSpPr>
          <p:spPr>
            <a:xfrm>
              <a:off x="2962106" y="1754246"/>
              <a:ext cx="1069340" cy="405130"/>
            </a:xfrm>
            <a:custGeom>
              <a:avLst/>
              <a:gdLst/>
              <a:ahLst/>
              <a:cxnLst/>
              <a:rect l="l" t="t" r="r" b="b"/>
              <a:pathLst>
                <a:path w="1069339" h="405130" extrusionOk="0">
                  <a:moveTo>
                    <a:pt x="1016406" y="0"/>
                  </a:moveTo>
                  <a:lnTo>
                    <a:pt x="52527" y="0"/>
                  </a:lnTo>
                  <a:lnTo>
                    <a:pt x="32130" y="4144"/>
                  </a:lnTo>
                  <a:lnTo>
                    <a:pt x="15428" y="15428"/>
                  </a:lnTo>
                  <a:lnTo>
                    <a:pt x="4144" y="32130"/>
                  </a:lnTo>
                  <a:lnTo>
                    <a:pt x="0" y="52527"/>
                  </a:lnTo>
                  <a:lnTo>
                    <a:pt x="0" y="352348"/>
                  </a:lnTo>
                  <a:lnTo>
                    <a:pt x="4144" y="372745"/>
                  </a:lnTo>
                  <a:lnTo>
                    <a:pt x="15428" y="389447"/>
                  </a:lnTo>
                  <a:lnTo>
                    <a:pt x="32130" y="400731"/>
                  </a:lnTo>
                  <a:lnTo>
                    <a:pt x="52527" y="404876"/>
                  </a:lnTo>
                  <a:lnTo>
                    <a:pt x="1016406" y="404876"/>
                  </a:lnTo>
                  <a:lnTo>
                    <a:pt x="1036802" y="400731"/>
                  </a:lnTo>
                  <a:lnTo>
                    <a:pt x="1053504" y="389447"/>
                  </a:lnTo>
                  <a:lnTo>
                    <a:pt x="1064789" y="372745"/>
                  </a:lnTo>
                  <a:lnTo>
                    <a:pt x="1068933" y="352348"/>
                  </a:lnTo>
                  <a:lnTo>
                    <a:pt x="1068933" y="52527"/>
                  </a:lnTo>
                  <a:lnTo>
                    <a:pt x="1064789" y="32130"/>
                  </a:lnTo>
                  <a:lnTo>
                    <a:pt x="1053504" y="15428"/>
                  </a:lnTo>
                  <a:lnTo>
                    <a:pt x="1036802" y="4144"/>
                  </a:lnTo>
                  <a:lnTo>
                    <a:pt x="1016406" y="0"/>
                  </a:lnTo>
                  <a:close/>
                </a:path>
              </a:pathLst>
            </a:custGeom>
            <a:solidFill>
              <a:srgbClr val="BADEB1"/>
            </a:solidFill>
            <a:ln>
              <a:noFill/>
            </a:ln>
          </p:spPr>
          <p:txBody>
            <a:bodyPr spcFirstLastPara="1" wrap="square" lIns="0" tIns="0" rIns="0" bIns="0" anchor="t" anchorCtr="0">
              <a:noAutofit/>
            </a:bodyPr>
            <a:lstStyle/>
            <a:p>
              <a:endParaRPr sz="2400" dirty="0"/>
            </a:p>
          </p:txBody>
        </p:sp>
        <p:sp>
          <p:nvSpPr>
            <p:cNvPr id="326" name="Google Shape;326;p41"/>
            <p:cNvSpPr/>
            <p:nvPr/>
          </p:nvSpPr>
          <p:spPr>
            <a:xfrm>
              <a:off x="2962106" y="1754246"/>
              <a:ext cx="1069340" cy="405130"/>
            </a:xfrm>
            <a:custGeom>
              <a:avLst/>
              <a:gdLst/>
              <a:ahLst/>
              <a:cxnLst/>
              <a:rect l="l" t="t" r="r" b="b"/>
              <a:pathLst>
                <a:path w="1069339" h="405130" extrusionOk="0">
                  <a:moveTo>
                    <a:pt x="52527" y="0"/>
                  </a:moveTo>
                  <a:lnTo>
                    <a:pt x="1016406" y="0"/>
                  </a:lnTo>
                  <a:lnTo>
                    <a:pt x="1036802" y="4144"/>
                  </a:lnTo>
                  <a:lnTo>
                    <a:pt x="1053504" y="15428"/>
                  </a:lnTo>
                  <a:lnTo>
                    <a:pt x="1064789" y="32130"/>
                  </a:lnTo>
                  <a:lnTo>
                    <a:pt x="1068933" y="52527"/>
                  </a:lnTo>
                  <a:lnTo>
                    <a:pt x="1068933" y="352348"/>
                  </a:lnTo>
                  <a:lnTo>
                    <a:pt x="1064789" y="372745"/>
                  </a:lnTo>
                  <a:lnTo>
                    <a:pt x="1053504" y="389447"/>
                  </a:lnTo>
                  <a:lnTo>
                    <a:pt x="1036802" y="400731"/>
                  </a:lnTo>
                  <a:lnTo>
                    <a:pt x="1016406" y="404876"/>
                  </a:lnTo>
                  <a:lnTo>
                    <a:pt x="52527" y="404876"/>
                  </a:lnTo>
                  <a:lnTo>
                    <a:pt x="32130" y="400731"/>
                  </a:lnTo>
                  <a:lnTo>
                    <a:pt x="15428" y="389447"/>
                  </a:lnTo>
                  <a:lnTo>
                    <a:pt x="4144" y="372745"/>
                  </a:lnTo>
                  <a:lnTo>
                    <a:pt x="0" y="352348"/>
                  </a:lnTo>
                  <a:lnTo>
                    <a:pt x="0" y="52527"/>
                  </a:lnTo>
                  <a:lnTo>
                    <a:pt x="4144" y="32130"/>
                  </a:lnTo>
                  <a:lnTo>
                    <a:pt x="15428" y="15428"/>
                  </a:lnTo>
                  <a:lnTo>
                    <a:pt x="32130" y="4144"/>
                  </a:lnTo>
                  <a:lnTo>
                    <a:pt x="52527" y="0"/>
                  </a:lnTo>
                  <a:close/>
                </a:path>
              </a:pathLst>
            </a:custGeom>
            <a:noFill/>
            <a:ln w="144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sp>
          <p:nvSpPr>
            <p:cNvPr id="327" name="Google Shape;327;p41"/>
            <p:cNvSpPr/>
            <p:nvPr/>
          </p:nvSpPr>
          <p:spPr>
            <a:xfrm>
              <a:off x="3172663" y="1828050"/>
              <a:ext cx="648970" cy="266065"/>
            </a:xfrm>
            <a:custGeom>
              <a:avLst/>
              <a:gdLst/>
              <a:ahLst/>
              <a:cxnLst/>
              <a:rect l="l" t="t" r="r" b="b"/>
              <a:pathLst>
                <a:path w="648970" h="266064" extrusionOk="0">
                  <a:moveTo>
                    <a:pt x="60807" y="71628"/>
                  </a:moveTo>
                  <a:lnTo>
                    <a:pt x="60667" y="67678"/>
                  </a:lnTo>
                  <a:lnTo>
                    <a:pt x="42329" y="67678"/>
                  </a:lnTo>
                  <a:lnTo>
                    <a:pt x="42329" y="77406"/>
                  </a:lnTo>
                  <a:lnTo>
                    <a:pt x="41503" y="83134"/>
                  </a:lnTo>
                  <a:lnTo>
                    <a:pt x="38150" y="89319"/>
                  </a:lnTo>
                  <a:lnTo>
                    <a:pt x="35204" y="90868"/>
                  </a:lnTo>
                  <a:lnTo>
                    <a:pt x="26492" y="90868"/>
                  </a:lnTo>
                  <a:lnTo>
                    <a:pt x="19405" y="51638"/>
                  </a:lnTo>
                  <a:lnTo>
                    <a:pt x="19558" y="40195"/>
                  </a:lnTo>
                  <a:lnTo>
                    <a:pt x="26606" y="15100"/>
                  </a:lnTo>
                  <a:lnTo>
                    <a:pt x="34785" y="15100"/>
                  </a:lnTo>
                  <a:lnTo>
                    <a:pt x="37477" y="16446"/>
                  </a:lnTo>
                  <a:lnTo>
                    <a:pt x="41021" y="21844"/>
                  </a:lnTo>
                  <a:lnTo>
                    <a:pt x="41922" y="25933"/>
                  </a:lnTo>
                  <a:lnTo>
                    <a:pt x="41922" y="33832"/>
                  </a:lnTo>
                  <a:lnTo>
                    <a:pt x="60261" y="33832"/>
                  </a:lnTo>
                  <a:lnTo>
                    <a:pt x="41021" y="0"/>
                  </a:lnTo>
                  <a:lnTo>
                    <a:pt x="24460" y="0"/>
                  </a:lnTo>
                  <a:lnTo>
                    <a:pt x="419" y="33185"/>
                  </a:lnTo>
                  <a:lnTo>
                    <a:pt x="0" y="41478"/>
                  </a:lnTo>
                  <a:lnTo>
                    <a:pt x="127" y="62534"/>
                  </a:lnTo>
                  <a:lnTo>
                    <a:pt x="11836" y="101155"/>
                  </a:lnTo>
                  <a:lnTo>
                    <a:pt x="25908" y="106235"/>
                  </a:lnTo>
                  <a:lnTo>
                    <a:pt x="40919" y="106235"/>
                  </a:lnTo>
                  <a:lnTo>
                    <a:pt x="60337" y="79844"/>
                  </a:lnTo>
                  <a:lnTo>
                    <a:pt x="60807" y="71628"/>
                  </a:lnTo>
                  <a:close/>
                </a:path>
                <a:path w="648970" h="266064" extrusionOk="0">
                  <a:moveTo>
                    <a:pt x="126288" y="65747"/>
                  </a:moveTo>
                  <a:lnTo>
                    <a:pt x="116408" y="28473"/>
                  </a:lnTo>
                  <a:lnTo>
                    <a:pt x="109448" y="25615"/>
                  </a:lnTo>
                  <a:lnTo>
                    <a:pt x="108229" y="25615"/>
                  </a:lnTo>
                  <a:lnTo>
                    <a:pt x="108229" y="79717"/>
                  </a:lnTo>
                  <a:lnTo>
                    <a:pt x="107619" y="86144"/>
                  </a:lnTo>
                  <a:lnTo>
                    <a:pt x="105168" y="91109"/>
                  </a:lnTo>
                  <a:lnTo>
                    <a:pt x="102806" y="92354"/>
                  </a:lnTo>
                  <a:lnTo>
                    <a:pt x="95935" y="92354"/>
                  </a:lnTo>
                  <a:lnTo>
                    <a:pt x="93649" y="91020"/>
                  </a:lnTo>
                  <a:lnTo>
                    <a:pt x="91287" y="85763"/>
                  </a:lnTo>
                  <a:lnTo>
                    <a:pt x="90805" y="79717"/>
                  </a:lnTo>
                  <a:lnTo>
                    <a:pt x="90703" y="50761"/>
                  </a:lnTo>
                  <a:lnTo>
                    <a:pt x="91325" y="45097"/>
                  </a:lnTo>
                  <a:lnTo>
                    <a:pt x="93827" y="40398"/>
                  </a:lnTo>
                  <a:lnTo>
                    <a:pt x="96113" y="39230"/>
                  </a:lnTo>
                  <a:lnTo>
                    <a:pt x="102806" y="39230"/>
                  </a:lnTo>
                  <a:lnTo>
                    <a:pt x="108229" y="79717"/>
                  </a:lnTo>
                  <a:lnTo>
                    <a:pt x="108229" y="25615"/>
                  </a:lnTo>
                  <a:lnTo>
                    <a:pt x="89471" y="25615"/>
                  </a:lnTo>
                  <a:lnTo>
                    <a:pt x="82524" y="28473"/>
                  </a:lnTo>
                  <a:lnTo>
                    <a:pt x="72644" y="65747"/>
                  </a:lnTo>
                  <a:lnTo>
                    <a:pt x="73012" y="76365"/>
                  </a:lnTo>
                  <a:lnTo>
                    <a:pt x="89471" y="105829"/>
                  </a:lnTo>
                  <a:lnTo>
                    <a:pt x="109448" y="105829"/>
                  </a:lnTo>
                  <a:lnTo>
                    <a:pt x="125920" y="76365"/>
                  </a:lnTo>
                  <a:lnTo>
                    <a:pt x="126288" y="65747"/>
                  </a:lnTo>
                  <a:close/>
                </a:path>
                <a:path w="648970" h="266064" extrusionOk="0">
                  <a:moveTo>
                    <a:pt x="225653" y="38785"/>
                  </a:moveTo>
                  <a:lnTo>
                    <a:pt x="224129" y="33883"/>
                  </a:lnTo>
                  <a:lnTo>
                    <a:pt x="218020" y="27279"/>
                  </a:lnTo>
                  <a:lnTo>
                    <a:pt x="213499" y="25615"/>
                  </a:lnTo>
                  <a:lnTo>
                    <a:pt x="203568" y="25615"/>
                  </a:lnTo>
                  <a:lnTo>
                    <a:pt x="200266" y="26352"/>
                  </a:lnTo>
                  <a:lnTo>
                    <a:pt x="194805" y="29324"/>
                  </a:lnTo>
                  <a:lnTo>
                    <a:pt x="192290" y="31775"/>
                  </a:lnTo>
                  <a:lnTo>
                    <a:pt x="189953" y="35179"/>
                  </a:lnTo>
                  <a:lnTo>
                    <a:pt x="188785" y="32169"/>
                  </a:lnTo>
                  <a:lnTo>
                    <a:pt x="186804" y="29819"/>
                  </a:lnTo>
                  <a:lnTo>
                    <a:pt x="181279" y="26441"/>
                  </a:lnTo>
                  <a:lnTo>
                    <a:pt x="178015" y="25615"/>
                  </a:lnTo>
                  <a:lnTo>
                    <a:pt x="169557" y="25615"/>
                  </a:lnTo>
                  <a:lnTo>
                    <a:pt x="165798" y="26428"/>
                  </a:lnTo>
                  <a:lnTo>
                    <a:pt x="160248" y="29616"/>
                  </a:lnTo>
                  <a:lnTo>
                    <a:pt x="157861" y="32397"/>
                  </a:lnTo>
                  <a:lnTo>
                    <a:pt x="155841" y="36372"/>
                  </a:lnTo>
                  <a:lnTo>
                    <a:pt x="155841" y="27635"/>
                  </a:lnTo>
                  <a:lnTo>
                    <a:pt x="139509" y="27635"/>
                  </a:lnTo>
                  <a:lnTo>
                    <a:pt x="139509" y="103809"/>
                  </a:lnTo>
                  <a:lnTo>
                    <a:pt x="156895" y="103809"/>
                  </a:lnTo>
                  <a:lnTo>
                    <a:pt x="156895" y="49276"/>
                  </a:lnTo>
                  <a:lnTo>
                    <a:pt x="157594" y="45897"/>
                  </a:lnTo>
                  <a:lnTo>
                    <a:pt x="160362" y="41859"/>
                  </a:lnTo>
                  <a:lnTo>
                    <a:pt x="162636" y="40843"/>
                  </a:lnTo>
                  <a:lnTo>
                    <a:pt x="168770" y="40843"/>
                  </a:lnTo>
                  <a:lnTo>
                    <a:pt x="170878" y="41795"/>
                  </a:lnTo>
                  <a:lnTo>
                    <a:pt x="173278" y="45567"/>
                  </a:lnTo>
                  <a:lnTo>
                    <a:pt x="173888" y="49098"/>
                  </a:lnTo>
                  <a:lnTo>
                    <a:pt x="173888" y="103809"/>
                  </a:lnTo>
                  <a:lnTo>
                    <a:pt x="191274" y="103809"/>
                  </a:lnTo>
                  <a:lnTo>
                    <a:pt x="191274" y="49479"/>
                  </a:lnTo>
                  <a:lnTo>
                    <a:pt x="191935" y="45834"/>
                  </a:lnTo>
                  <a:lnTo>
                    <a:pt x="194513" y="41833"/>
                  </a:lnTo>
                  <a:lnTo>
                    <a:pt x="196697" y="40843"/>
                  </a:lnTo>
                  <a:lnTo>
                    <a:pt x="203073" y="40843"/>
                  </a:lnTo>
                  <a:lnTo>
                    <a:pt x="205320" y="41719"/>
                  </a:lnTo>
                  <a:lnTo>
                    <a:pt x="207797" y="45224"/>
                  </a:lnTo>
                  <a:lnTo>
                    <a:pt x="208394" y="49123"/>
                  </a:lnTo>
                  <a:lnTo>
                    <a:pt x="208394" y="103809"/>
                  </a:lnTo>
                  <a:lnTo>
                    <a:pt x="225653" y="103809"/>
                  </a:lnTo>
                  <a:lnTo>
                    <a:pt x="225653" y="38785"/>
                  </a:lnTo>
                  <a:close/>
                </a:path>
                <a:path w="648970" h="266064" extrusionOk="0">
                  <a:moveTo>
                    <a:pt x="283616" y="163499"/>
                  </a:moveTo>
                  <a:lnTo>
                    <a:pt x="271106" y="163499"/>
                  </a:lnTo>
                  <a:lnTo>
                    <a:pt x="270268" y="169367"/>
                  </a:lnTo>
                  <a:lnTo>
                    <a:pt x="267512" y="173875"/>
                  </a:lnTo>
                  <a:lnTo>
                    <a:pt x="258203" y="180149"/>
                  </a:lnTo>
                  <a:lnTo>
                    <a:pt x="251739" y="181838"/>
                  </a:lnTo>
                  <a:lnTo>
                    <a:pt x="243446" y="182105"/>
                  </a:lnTo>
                  <a:lnTo>
                    <a:pt x="243446" y="194106"/>
                  </a:lnTo>
                  <a:lnTo>
                    <a:pt x="265823" y="194106"/>
                  </a:lnTo>
                  <a:lnTo>
                    <a:pt x="265823" y="265557"/>
                  </a:lnTo>
                  <a:lnTo>
                    <a:pt x="283616" y="265557"/>
                  </a:lnTo>
                  <a:lnTo>
                    <a:pt x="283616" y="163499"/>
                  </a:lnTo>
                  <a:close/>
                </a:path>
                <a:path w="648970" h="266064" extrusionOk="0">
                  <a:moveTo>
                    <a:pt x="292938" y="65366"/>
                  </a:moveTo>
                  <a:lnTo>
                    <a:pt x="292658" y="55092"/>
                  </a:lnTo>
                  <a:lnTo>
                    <a:pt x="291807" y="46494"/>
                  </a:lnTo>
                  <a:lnTo>
                    <a:pt x="290512" y="40182"/>
                  </a:lnTo>
                  <a:lnTo>
                    <a:pt x="290398" y="39585"/>
                  </a:lnTo>
                  <a:lnTo>
                    <a:pt x="288899" y="35623"/>
                  </a:lnTo>
                  <a:lnTo>
                    <a:pt x="288417" y="34353"/>
                  </a:lnTo>
                  <a:lnTo>
                    <a:pt x="285407" y="28536"/>
                  </a:lnTo>
                  <a:lnTo>
                    <a:pt x="280212" y="25615"/>
                  </a:lnTo>
                  <a:lnTo>
                    <a:pt x="275005" y="25615"/>
                  </a:lnTo>
                  <a:lnTo>
                    <a:pt x="275005" y="76809"/>
                  </a:lnTo>
                  <a:lnTo>
                    <a:pt x="274447" y="83883"/>
                  </a:lnTo>
                  <a:lnTo>
                    <a:pt x="272148" y="89585"/>
                  </a:lnTo>
                  <a:lnTo>
                    <a:pt x="270014" y="91008"/>
                  </a:lnTo>
                  <a:lnTo>
                    <a:pt x="263385" y="91008"/>
                  </a:lnTo>
                  <a:lnTo>
                    <a:pt x="261010" y="89344"/>
                  </a:lnTo>
                  <a:lnTo>
                    <a:pt x="258394" y="82715"/>
                  </a:lnTo>
                  <a:lnTo>
                    <a:pt x="257860" y="75984"/>
                  </a:lnTo>
                  <a:lnTo>
                    <a:pt x="257771" y="53073"/>
                  </a:lnTo>
                  <a:lnTo>
                    <a:pt x="258394" y="46990"/>
                  </a:lnTo>
                  <a:lnTo>
                    <a:pt x="261010" y="41554"/>
                  </a:lnTo>
                  <a:lnTo>
                    <a:pt x="263385" y="40182"/>
                  </a:lnTo>
                  <a:lnTo>
                    <a:pt x="270014" y="40182"/>
                  </a:lnTo>
                  <a:lnTo>
                    <a:pt x="272148" y="41668"/>
                  </a:lnTo>
                  <a:lnTo>
                    <a:pt x="274447" y="47637"/>
                  </a:lnTo>
                  <a:lnTo>
                    <a:pt x="274878" y="53073"/>
                  </a:lnTo>
                  <a:lnTo>
                    <a:pt x="275005" y="76809"/>
                  </a:lnTo>
                  <a:lnTo>
                    <a:pt x="275005" y="25615"/>
                  </a:lnTo>
                  <a:lnTo>
                    <a:pt x="269163" y="25615"/>
                  </a:lnTo>
                  <a:lnTo>
                    <a:pt x="266001" y="26454"/>
                  </a:lnTo>
                  <a:lnTo>
                    <a:pt x="260781" y="29794"/>
                  </a:lnTo>
                  <a:lnTo>
                    <a:pt x="258787" y="32296"/>
                  </a:lnTo>
                  <a:lnTo>
                    <a:pt x="257365" y="35623"/>
                  </a:lnTo>
                  <a:lnTo>
                    <a:pt x="257365" y="27635"/>
                  </a:lnTo>
                  <a:lnTo>
                    <a:pt x="240626" y="27635"/>
                  </a:lnTo>
                  <a:lnTo>
                    <a:pt x="240626" y="129425"/>
                  </a:lnTo>
                  <a:lnTo>
                    <a:pt x="258292" y="129425"/>
                  </a:lnTo>
                  <a:lnTo>
                    <a:pt x="258292" y="97370"/>
                  </a:lnTo>
                  <a:lnTo>
                    <a:pt x="259765" y="100215"/>
                  </a:lnTo>
                  <a:lnTo>
                    <a:pt x="261747" y="102336"/>
                  </a:lnTo>
                  <a:lnTo>
                    <a:pt x="266623" y="105143"/>
                  </a:lnTo>
                  <a:lnTo>
                    <a:pt x="269633" y="105841"/>
                  </a:lnTo>
                  <a:lnTo>
                    <a:pt x="280530" y="105841"/>
                  </a:lnTo>
                  <a:lnTo>
                    <a:pt x="290639" y="91008"/>
                  </a:lnTo>
                  <a:lnTo>
                    <a:pt x="291846" y="84823"/>
                  </a:lnTo>
                  <a:lnTo>
                    <a:pt x="292582" y="76809"/>
                  </a:lnTo>
                  <a:lnTo>
                    <a:pt x="292696" y="74891"/>
                  </a:lnTo>
                  <a:lnTo>
                    <a:pt x="292938" y="65366"/>
                  </a:lnTo>
                  <a:close/>
                </a:path>
                <a:path w="648970" h="266064" extrusionOk="0">
                  <a:moveTo>
                    <a:pt x="330149" y="247345"/>
                  </a:moveTo>
                  <a:lnTo>
                    <a:pt x="313156" y="247345"/>
                  </a:lnTo>
                  <a:lnTo>
                    <a:pt x="313156" y="265544"/>
                  </a:lnTo>
                  <a:lnTo>
                    <a:pt x="330149" y="265544"/>
                  </a:lnTo>
                  <a:lnTo>
                    <a:pt x="330149" y="247345"/>
                  </a:lnTo>
                  <a:close/>
                </a:path>
                <a:path w="648970" h="266064" extrusionOk="0">
                  <a:moveTo>
                    <a:pt x="356819" y="56083"/>
                  </a:moveTo>
                  <a:lnTo>
                    <a:pt x="339153" y="26250"/>
                  </a:lnTo>
                  <a:lnTo>
                    <a:pt x="339153" y="56083"/>
                  </a:lnTo>
                  <a:lnTo>
                    <a:pt x="321970" y="56083"/>
                  </a:lnTo>
                  <a:lnTo>
                    <a:pt x="321894" y="53860"/>
                  </a:lnTo>
                  <a:lnTo>
                    <a:pt x="321906" y="47358"/>
                  </a:lnTo>
                  <a:lnTo>
                    <a:pt x="322516" y="44196"/>
                  </a:lnTo>
                  <a:lnTo>
                    <a:pt x="325145" y="40106"/>
                  </a:lnTo>
                  <a:lnTo>
                    <a:pt x="327367" y="39090"/>
                  </a:lnTo>
                  <a:lnTo>
                    <a:pt x="333717" y="39090"/>
                  </a:lnTo>
                  <a:lnTo>
                    <a:pt x="335965" y="40081"/>
                  </a:lnTo>
                  <a:lnTo>
                    <a:pt x="338531" y="44043"/>
                  </a:lnTo>
                  <a:lnTo>
                    <a:pt x="339102" y="47358"/>
                  </a:lnTo>
                  <a:lnTo>
                    <a:pt x="339153" y="56083"/>
                  </a:lnTo>
                  <a:lnTo>
                    <a:pt x="339153" y="26250"/>
                  </a:lnTo>
                  <a:lnTo>
                    <a:pt x="335648" y="25615"/>
                  </a:lnTo>
                  <a:lnTo>
                    <a:pt x="326085" y="25615"/>
                  </a:lnTo>
                  <a:lnTo>
                    <a:pt x="303974" y="74891"/>
                  </a:lnTo>
                  <a:lnTo>
                    <a:pt x="304469" y="82931"/>
                  </a:lnTo>
                  <a:lnTo>
                    <a:pt x="306489" y="91871"/>
                  </a:lnTo>
                  <a:lnTo>
                    <a:pt x="308216" y="95580"/>
                  </a:lnTo>
                  <a:lnTo>
                    <a:pt x="310692" y="98526"/>
                  </a:lnTo>
                  <a:lnTo>
                    <a:pt x="312762" y="101028"/>
                  </a:lnTo>
                  <a:lnTo>
                    <a:pt x="315391" y="102870"/>
                  </a:lnTo>
                  <a:lnTo>
                    <a:pt x="321792" y="105244"/>
                  </a:lnTo>
                  <a:lnTo>
                    <a:pt x="325767" y="105829"/>
                  </a:lnTo>
                  <a:lnTo>
                    <a:pt x="339496" y="105829"/>
                  </a:lnTo>
                  <a:lnTo>
                    <a:pt x="346062" y="103809"/>
                  </a:lnTo>
                  <a:lnTo>
                    <a:pt x="354355" y="95669"/>
                  </a:lnTo>
                  <a:lnTo>
                    <a:pt x="355346" y="92621"/>
                  </a:lnTo>
                  <a:lnTo>
                    <a:pt x="356412" y="89319"/>
                  </a:lnTo>
                  <a:lnTo>
                    <a:pt x="356311" y="77660"/>
                  </a:lnTo>
                  <a:lnTo>
                    <a:pt x="339750" y="77660"/>
                  </a:lnTo>
                  <a:lnTo>
                    <a:pt x="339750" y="82931"/>
                  </a:lnTo>
                  <a:lnTo>
                    <a:pt x="339051" y="86728"/>
                  </a:lnTo>
                  <a:lnTo>
                    <a:pt x="336219" y="91452"/>
                  </a:lnTo>
                  <a:lnTo>
                    <a:pt x="333971" y="92621"/>
                  </a:lnTo>
                  <a:lnTo>
                    <a:pt x="327609" y="92621"/>
                  </a:lnTo>
                  <a:lnTo>
                    <a:pt x="325335" y="91186"/>
                  </a:lnTo>
                  <a:lnTo>
                    <a:pt x="322643" y="85382"/>
                  </a:lnTo>
                  <a:lnTo>
                    <a:pt x="321970" y="80327"/>
                  </a:lnTo>
                  <a:lnTo>
                    <a:pt x="322084" y="68783"/>
                  </a:lnTo>
                  <a:lnTo>
                    <a:pt x="322173" y="68211"/>
                  </a:lnTo>
                  <a:lnTo>
                    <a:pt x="356819" y="68211"/>
                  </a:lnTo>
                  <a:lnTo>
                    <a:pt x="356819" y="56083"/>
                  </a:lnTo>
                  <a:close/>
                </a:path>
                <a:path w="648970" h="266064" extrusionOk="0">
                  <a:moveTo>
                    <a:pt x="384733" y="163499"/>
                  </a:moveTo>
                  <a:lnTo>
                    <a:pt x="372224" y="163499"/>
                  </a:lnTo>
                  <a:lnTo>
                    <a:pt x="371386" y="169367"/>
                  </a:lnTo>
                  <a:lnTo>
                    <a:pt x="368630" y="173875"/>
                  </a:lnTo>
                  <a:lnTo>
                    <a:pt x="359321" y="180149"/>
                  </a:lnTo>
                  <a:lnTo>
                    <a:pt x="352856" y="181838"/>
                  </a:lnTo>
                  <a:lnTo>
                    <a:pt x="344563" y="182105"/>
                  </a:lnTo>
                  <a:lnTo>
                    <a:pt x="344563" y="194106"/>
                  </a:lnTo>
                  <a:lnTo>
                    <a:pt x="366941" y="194106"/>
                  </a:lnTo>
                  <a:lnTo>
                    <a:pt x="366941" y="265557"/>
                  </a:lnTo>
                  <a:lnTo>
                    <a:pt x="384733" y="265557"/>
                  </a:lnTo>
                  <a:lnTo>
                    <a:pt x="384733" y="163499"/>
                  </a:lnTo>
                  <a:close/>
                </a:path>
                <a:path w="648970" h="266064" extrusionOk="0">
                  <a:moveTo>
                    <a:pt x="396189" y="27647"/>
                  </a:moveTo>
                  <a:lnTo>
                    <a:pt x="388912" y="27647"/>
                  </a:lnTo>
                  <a:lnTo>
                    <a:pt x="388912" y="6883"/>
                  </a:lnTo>
                  <a:lnTo>
                    <a:pt x="371246" y="6883"/>
                  </a:lnTo>
                  <a:lnTo>
                    <a:pt x="371246" y="27647"/>
                  </a:lnTo>
                  <a:lnTo>
                    <a:pt x="364375" y="27647"/>
                  </a:lnTo>
                  <a:lnTo>
                    <a:pt x="364375" y="40728"/>
                  </a:lnTo>
                  <a:lnTo>
                    <a:pt x="371246" y="40728"/>
                  </a:lnTo>
                  <a:lnTo>
                    <a:pt x="371246" y="93776"/>
                  </a:lnTo>
                  <a:lnTo>
                    <a:pt x="372351" y="98628"/>
                  </a:lnTo>
                  <a:lnTo>
                    <a:pt x="376783" y="103327"/>
                  </a:lnTo>
                  <a:lnTo>
                    <a:pt x="380873" y="104495"/>
                  </a:lnTo>
                  <a:lnTo>
                    <a:pt x="386778" y="104495"/>
                  </a:lnTo>
                  <a:lnTo>
                    <a:pt x="396189" y="103822"/>
                  </a:lnTo>
                  <a:lnTo>
                    <a:pt x="396189" y="90131"/>
                  </a:lnTo>
                  <a:lnTo>
                    <a:pt x="392239" y="90195"/>
                  </a:lnTo>
                  <a:lnTo>
                    <a:pt x="390829" y="89662"/>
                  </a:lnTo>
                  <a:lnTo>
                    <a:pt x="389293" y="87464"/>
                  </a:lnTo>
                  <a:lnTo>
                    <a:pt x="388912" y="84848"/>
                  </a:lnTo>
                  <a:lnTo>
                    <a:pt x="388912" y="75641"/>
                  </a:lnTo>
                  <a:lnTo>
                    <a:pt x="388912" y="40728"/>
                  </a:lnTo>
                  <a:lnTo>
                    <a:pt x="396189" y="40728"/>
                  </a:lnTo>
                  <a:lnTo>
                    <a:pt x="396189" y="27647"/>
                  </a:lnTo>
                  <a:close/>
                </a:path>
                <a:path w="648970" h="266064" extrusionOk="0">
                  <a:moveTo>
                    <a:pt x="457657" y="56083"/>
                  </a:moveTo>
                  <a:lnTo>
                    <a:pt x="440004" y="26250"/>
                  </a:lnTo>
                  <a:lnTo>
                    <a:pt x="440004" y="56083"/>
                  </a:lnTo>
                  <a:lnTo>
                    <a:pt x="422808" y="56083"/>
                  </a:lnTo>
                  <a:lnTo>
                    <a:pt x="422757" y="47358"/>
                  </a:lnTo>
                  <a:lnTo>
                    <a:pt x="423354" y="44196"/>
                  </a:lnTo>
                  <a:lnTo>
                    <a:pt x="425983" y="40106"/>
                  </a:lnTo>
                  <a:lnTo>
                    <a:pt x="428205" y="39090"/>
                  </a:lnTo>
                  <a:lnTo>
                    <a:pt x="434555" y="39090"/>
                  </a:lnTo>
                  <a:lnTo>
                    <a:pt x="436803" y="40081"/>
                  </a:lnTo>
                  <a:lnTo>
                    <a:pt x="439369" y="44043"/>
                  </a:lnTo>
                  <a:lnTo>
                    <a:pt x="439966" y="47358"/>
                  </a:lnTo>
                  <a:lnTo>
                    <a:pt x="440004" y="56083"/>
                  </a:lnTo>
                  <a:lnTo>
                    <a:pt x="440004" y="26250"/>
                  </a:lnTo>
                  <a:lnTo>
                    <a:pt x="436499" y="25615"/>
                  </a:lnTo>
                  <a:lnTo>
                    <a:pt x="426923" y="25615"/>
                  </a:lnTo>
                  <a:lnTo>
                    <a:pt x="404812" y="74891"/>
                  </a:lnTo>
                  <a:lnTo>
                    <a:pt x="405307" y="82931"/>
                  </a:lnTo>
                  <a:lnTo>
                    <a:pt x="407327" y="91871"/>
                  </a:lnTo>
                  <a:lnTo>
                    <a:pt x="409054" y="95580"/>
                  </a:lnTo>
                  <a:lnTo>
                    <a:pt x="411530" y="98526"/>
                  </a:lnTo>
                  <a:lnTo>
                    <a:pt x="413600" y="101028"/>
                  </a:lnTo>
                  <a:lnTo>
                    <a:pt x="416229" y="102870"/>
                  </a:lnTo>
                  <a:lnTo>
                    <a:pt x="422630" y="105244"/>
                  </a:lnTo>
                  <a:lnTo>
                    <a:pt x="426605" y="105829"/>
                  </a:lnTo>
                  <a:lnTo>
                    <a:pt x="440334" y="105829"/>
                  </a:lnTo>
                  <a:lnTo>
                    <a:pt x="446900" y="103809"/>
                  </a:lnTo>
                  <a:lnTo>
                    <a:pt x="455193" y="95669"/>
                  </a:lnTo>
                  <a:lnTo>
                    <a:pt x="456184" y="92621"/>
                  </a:lnTo>
                  <a:lnTo>
                    <a:pt x="457250" y="89319"/>
                  </a:lnTo>
                  <a:lnTo>
                    <a:pt x="457149" y="77660"/>
                  </a:lnTo>
                  <a:lnTo>
                    <a:pt x="440588" y="77660"/>
                  </a:lnTo>
                  <a:lnTo>
                    <a:pt x="440588" y="82931"/>
                  </a:lnTo>
                  <a:lnTo>
                    <a:pt x="439889" y="86728"/>
                  </a:lnTo>
                  <a:lnTo>
                    <a:pt x="437057" y="91452"/>
                  </a:lnTo>
                  <a:lnTo>
                    <a:pt x="434809" y="92621"/>
                  </a:lnTo>
                  <a:lnTo>
                    <a:pt x="428447" y="92621"/>
                  </a:lnTo>
                  <a:lnTo>
                    <a:pt x="426186" y="91186"/>
                  </a:lnTo>
                  <a:lnTo>
                    <a:pt x="423481" y="85382"/>
                  </a:lnTo>
                  <a:lnTo>
                    <a:pt x="422808" y="80327"/>
                  </a:lnTo>
                  <a:lnTo>
                    <a:pt x="422922" y="68783"/>
                  </a:lnTo>
                  <a:lnTo>
                    <a:pt x="423011" y="68211"/>
                  </a:lnTo>
                  <a:lnTo>
                    <a:pt x="457657" y="68211"/>
                  </a:lnTo>
                  <a:lnTo>
                    <a:pt x="457657" y="56083"/>
                  </a:lnTo>
                  <a:close/>
                </a:path>
                <a:path w="648970" h="266064" extrusionOk="0">
                  <a:moveTo>
                    <a:pt x="521436" y="38061"/>
                  </a:moveTo>
                  <a:lnTo>
                    <a:pt x="519976" y="33528"/>
                  </a:lnTo>
                  <a:lnTo>
                    <a:pt x="514083" y="27190"/>
                  </a:lnTo>
                  <a:lnTo>
                    <a:pt x="509866" y="25615"/>
                  </a:lnTo>
                  <a:lnTo>
                    <a:pt x="500913" y="25615"/>
                  </a:lnTo>
                  <a:lnTo>
                    <a:pt x="497865" y="26441"/>
                  </a:lnTo>
                  <a:lnTo>
                    <a:pt x="492506" y="29730"/>
                  </a:lnTo>
                  <a:lnTo>
                    <a:pt x="490245" y="32156"/>
                  </a:lnTo>
                  <a:lnTo>
                    <a:pt x="488403" y="35369"/>
                  </a:lnTo>
                  <a:lnTo>
                    <a:pt x="488403" y="27635"/>
                  </a:lnTo>
                  <a:lnTo>
                    <a:pt x="471144" y="27635"/>
                  </a:lnTo>
                  <a:lnTo>
                    <a:pt x="471144" y="103809"/>
                  </a:lnTo>
                  <a:lnTo>
                    <a:pt x="488810" y="103809"/>
                  </a:lnTo>
                  <a:lnTo>
                    <a:pt x="488810" y="49974"/>
                  </a:lnTo>
                  <a:lnTo>
                    <a:pt x="489432" y="46177"/>
                  </a:lnTo>
                  <a:lnTo>
                    <a:pt x="491972" y="41706"/>
                  </a:lnTo>
                  <a:lnTo>
                    <a:pt x="494093" y="40576"/>
                  </a:lnTo>
                  <a:lnTo>
                    <a:pt x="499681" y="40576"/>
                  </a:lnTo>
                  <a:lnTo>
                    <a:pt x="501586" y="41478"/>
                  </a:lnTo>
                  <a:lnTo>
                    <a:pt x="503885" y="45123"/>
                  </a:lnTo>
                  <a:lnTo>
                    <a:pt x="504444" y="48285"/>
                  </a:lnTo>
                  <a:lnTo>
                    <a:pt x="504444" y="103809"/>
                  </a:lnTo>
                  <a:lnTo>
                    <a:pt x="521436" y="103809"/>
                  </a:lnTo>
                  <a:lnTo>
                    <a:pt x="521436" y="38061"/>
                  </a:lnTo>
                  <a:close/>
                </a:path>
                <a:path w="648970" h="266064" extrusionOk="0">
                  <a:moveTo>
                    <a:pt x="584644" y="78181"/>
                  </a:moveTo>
                  <a:lnTo>
                    <a:pt x="584504" y="73888"/>
                  </a:lnTo>
                  <a:lnTo>
                    <a:pt x="567918" y="73825"/>
                  </a:lnTo>
                  <a:lnTo>
                    <a:pt x="567918" y="81978"/>
                  </a:lnTo>
                  <a:lnTo>
                    <a:pt x="567334" y="86423"/>
                  </a:lnTo>
                  <a:lnTo>
                    <a:pt x="565023" y="91173"/>
                  </a:lnTo>
                  <a:lnTo>
                    <a:pt x="562952" y="92354"/>
                  </a:lnTo>
                  <a:lnTo>
                    <a:pt x="557199" y="92354"/>
                  </a:lnTo>
                  <a:lnTo>
                    <a:pt x="555269" y="91325"/>
                  </a:lnTo>
                  <a:lnTo>
                    <a:pt x="552983" y="87185"/>
                  </a:lnTo>
                  <a:lnTo>
                    <a:pt x="552411" y="83553"/>
                  </a:lnTo>
                  <a:lnTo>
                    <a:pt x="552411" y="47485"/>
                  </a:lnTo>
                  <a:lnTo>
                    <a:pt x="553021" y="44183"/>
                  </a:lnTo>
                  <a:lnTo>
                    <a:pt x="555421" y="40233"/>
                  </a:lnTo>
                  <a:lnTo>
                    <a:pt x="557377" y="39243"/>
                  </a:lnTo>
                  <a:lnTo>
                    <a:pt x="562775" y="39243"/>
                  </a:lnTo>
                  <a:lnTo>
                    <a:pt x="564705" y="40246"/>
                  </a:lnTo>
                  <a:lnTo>
                    <a:pt x="567067" y="44297"/>
                  </a:lnTo>
                  <a:lnTo>
                    <a:pt x="567651" y="47599"/>
                  </a:lnTo>
                  <a:lnTo>
                    <a:pt x="567651" y="53936"/>
                  </a:lnTo>
                  <a:lnTo>
                    <a:pt x="584504" y="53936"/>
                  </a:lnTo>
                  <a:lnTo>
                    <a:pt x="584504" y="42494"/>
                  </a:lnTo>
                  <a:lnTo>
                    <a:pt x="582498" y="36042"/>
                  </a:lnTo>
                  <a:lnTo>
                    <a:pt x="574522" y="27711"/>
                  </a:lnTo>
                  <a:lnTo>
                    <a:pt x="568325" y="25615"/>
                  </a:lnTo>
                  <a:lnTo>
                    <a:pt x="550392" y="25615"/>
                  </a:lnTo>
                  <a:lnTo>
                    <a:pt x="534212" y="65747"/>
                  </a:lnTo>
                  <a:lnTo>
                    <a:pt x="534568" y="76390"/>
                  </a:lnTo>
                  <a:lnTo>
                    <a:pt x="550392" y="105841"/>
                  </a:lnTo>
                  <a:lnTo>
                    <a:pt x="568363" y="105841"/>
                  </a:lnTo>
                  <a:lnTo>
                    <a:pt x="574598" y="103593"/>
                  </a:lnTo>
                  <a:lnTo>
                    <a:pt x="582637" y="94576"/>
                  </a:lnTo>
                  <a:lnTo>
                    <a:pt x="584644" y="87617"/>
                  </a:lnTo>
                  <a:lnTo>
                    <a:pt x="584644" y="78181"/>
                  </a:lnTo>
                  <a:close/>
                </a:path>
                <a:path w="648970" h="266064" extrusionOk="0">
                  <a:moveTo>
                    <a:pt x="648563" y="27635"/>
                  </a:moveTo>
                  <a:lnTo>
                    <a:pt x="630732" y="27635"/>
                  </a:lnTo>
                  <a:lnTo>
                    <a:pt x="620522" y="82600"/>
                  </a:lnTo>
                  <a:lnTo>
                    <a:pt x="610006" y="27635"/>
                  </a:lnTo>
                  <a:lnTo>
                    <a:pt x="591400" y="27635"/>
                  </a:lnTo>
                  <a:lnTo>
                    <a:pt x="611162" y="106934"/>
                  </a:lnTo>
                  <a:lnTo>
                    <a:pt x="611644" y="112331"/>
                  </a:lnTo>
                  <a:lnTo>
                    <a:pt x="611085" y="113652"/>
                  </a:lnTo>
                  <a:lnTo>
                    <a:pt x="608799" y="115277"/>
                  </a:lnTo>
                  <a:lnTo>
                    <a:pt x="606971" y="115684"/>
                  </a:lnTo>
                  <a:lnTo>
                    <a:pt x="601649" y="115608"/>
                  </a:lnTo>
                  <a:lnTo>
                    <a:pt x="601649" y="128778"/>
                  </a:lnTo>
                  <a:lnTo>
                    <a:pt x="602754" y="128943"/>
                  </a:lnTo>
                  <a:lnTo>
                    <a:pt x="614184" y="129298"/>
                  </a:lnTo>
                  <a:lnTo>
                    <a:pt x="618845" y="128054"/>
                  </a:lnTo>
                  <a:lnTo>
                    <a:pt x="624662" y="123101"/>
                  </a:lnTo>
                  <a:lnTo>
                    <a:pt x="626999" y="118237"/>
                  </a:lnTo>
                  <a:lnTo>
                    <a:pt x="648563" y="27635"/>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28" name="Google Shape;328;p41"/>
            <p:cNvSpPr/>
            <p:nvPr/>
          </p:nvSpPr>
          <p:spPr>
            <a:xfrm>
              <a:off x="2962106" y="3665804"/>
              <a:ext cx="1069340" cy="405130"/>
            </a:xfrm>
            <a:custGeom>
              <a:avLst/>
              <a:gdLst/>
              <a:ahLst/>
              <a:cxnLst/>
              <a:rect l="l" t="t" r="r" b="b"/>
              <a:pathLst>
                <a:path w="1069339" h="405129" extrusionOk="0">
                  <a:moveTo>
                    <a:pt x="1016406" y="0"/>
                  </a:moveTo>
                  <a:lnTo>
                    <a:pt x="52527" y="0"/>
                  </a:lnTo>
                  <a:lnTo>
                    <a:pt x="32130" y="4144"/>
                  </a:lnTo>
                  <a:lnTo>
                    <a:pt x="15428" y="15428"/>
                  </a:lnTo>
                  <a:lnTo>
                    <a:pt x="4144" y="32130"/>
                  </a:lnTo>
                  <a:lnTo>
                    <a:pt x="0" y="52527"/>
                  </a:lnTo>
                  <a:lnTo>
                    <a:pt x="0" y="352348"/>
                  </a:lnTo>
                  <a:lnTo>
                    <a:pt x="4144" y="372745"/>
                  </a:lnTo>
                  <a:lnTo>
                    <a:pt x="15428" y="389447"/>
                  </a:lnTo>
                  <a:lnTo>
                    <a:pt x="32130" y="400731"/>
                  </a:lnTo>
                  <a:lnTo>
                    <a:pt x="52527" y="404876"/>
                  </a:lnTo>
                  <a:lnTo>
                    <a:pt x="1016406" y="404876"/>
                  </a:lnTo>
                  <a:lnTo>
                    <a:pt x="1036802" y="400731"/>
                  </a:lnTo>
                  <a:lnTo>
                    <a:pt x="1053504" y="389447"/>
                  </a:lnTo>
                  <a:lnTo>
                    <a:pt x="1064789" y="372745"/>
                  </a:lnTo>
                  <a:lnTo>
                    <a:pt x="1068933" y="352348"/>
                  </a:lnTo>
                  <a:lnTo>
                    <a:pt x="1068933" y="52527"/>
                  </a:lnTo>
                  <a:lnTo>
                    <a:pt x="1064789" y="32130"/>
                  </a:lnTo>
                  <a:lnTo>
                    <a:pt x="1053504" y="15428"/>
                  </a:lnTo>
                  <a:lnTo>
                    <a:pt x="1036802" y="4144"/>
                  </a:lnTo>
                  <a:lnTo>
                    <a:pt x="1016406" y="0"/>
                  </a:lnTo>
                  <a:close/>
                </a:path>
              </a:pathLst>
            </a:custGeom>
            <a:solidFill>
              <a:srgbClr val="BADEB1"/>
            </a:solidFill>
            <a:ln>
              <a:noFill/>
            </a:ln>
          </p:spPr>
          <p:txBody>
            <a:bodyPr spcFirstLastPara="1" wrap="square" lIns="0" tIns="0" rIns="0" bIns="0" anchor="t" anchorCtr="0">
              <a:noAutofit/>
            </a:bodyPr>
            <a:lstStyle/>
            <a:p>
              <a:endParaRPr sz="2400" dirty="0"/>
            </a:p>
          </p:txBody>
        </p:sp>
        <p:sp>
          <p:nvSpPr>
            <p:cNvPr id="329" name="Google Shape;329;p41"/>
            <p:cNvSpPr/>
            <p:nvPr/>
          </p:nvSpPr>
          <p:spPr>
            <a:xfrm>
              <a:off x="2962106" y="3665804"/>
              <a:ext cx="1069340" cy="405130"/>
            </a:xfrm>
            <a:custGeom>
              <a:avLst/>
              <a:gdLst/>
              <a:ahLst/>
              <a:cxnLst/>
              <a:rect l="l" t="t" r="r" b="b"/>
              <a:pathLst>
                <a:path w="1069339" h="405129" extrusionOk="0">
                  <a:moveTo>
                    <a:pt x="52527" y="0"/>
                  </a:moveTo>
                  <a:lnTo>
                    <a:pt x="1016406" y="0"/>
                  </a:lnTo>
                  <a:lnTo>
                    <a:pt x="1036802" y="4144"/>
                  </a:lnTo>
                  <a:lnTo>
                    <a:pt x="1053504" y="15428"/>
                  </a:lnTo>
                  <a:lnTo>
                    <a:pt x="1064789" y="32130"/>
                  </a:lnTo>
                  <a:lnTo>
                    <a:pt x="1068933" y="52527"/>
                  </a:lnTo>
                  <a:lnTo>
                    <a:pt x="1068933" y="352348"/>
                  </a:lnTo>
                  <a:lnTo>
                    <a:pt x="1064789" y="372745"/>
                  </a:lnTo>
                  <a:lnTo>
                    <a:pt x="1053504" y="389447"/>
                  </a:lnTo>
                  <a:lnTo>
                    <a:pt x="1036802" y="400731"/>
                  </a:lnTo>
                  <a:lnTo>
                    <a:pt x="1016406" y="404876"/>
                  </a:lnTo>
                  <a:lnTo>
                    <a:pt x="52527" y="404876"/>
                  </a:lnTo>
                  <a:lnTo>
                    <a:pt x="32130" y="400731"/>
                  </a:lnTo>
                  <a:lnTo>
                    <a:pt x="15428" y="389447"/>
                  </a:lnTo>
                  <a:lnTo>
                    <a:pt x="4144" y="372745"/>
                  </a:lnTo>
                  <a:lnTo>
                    <a:pt x="0" y="352348"/>
                  </a:lnTo>
                  <a:lnTo>
                    <a:pt x="0" y="52527"/>
                  </a:lnTo>
                  <a:lnTo>
                    <a:pt x="4144" y="32130"/>
                  </a:lnTo>
                  <a:lnTo>
                    <a:pt x="15428" y="15428"/>
                  </a:lnTo>
                  <a:lnTo>
                    <a:pt x="32130" y="4144"/>
                  </a:lnTo>
                  <a:lnTo>
                    <a:pt x="52527" y="0"/>
                  </a:lnTo>
                  <a:close/>
                </a:path>
              </a:pathLst>
            </a:custGeom>
            <a:noFill/>
            <a:ln w="144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sp>
          <p:nvSpPr>
            <p:cNvPr id="330" name="Google Shape;330;p41"/>
            <p:cNvSpPr/>
            <p:nvPr/>
          </p:nvSpPr>
          <p:spPr>
            <a:xfrm>
              <a:off x="3172282" y="3734536"/>
              <a:ext cx="648970" cy="267970"/>
            </a:xfrm>
            <a:custGeom>
              <a:avLst/>
              <a:gdLst/>
              <a:ahLst/>
              <a:cxnLst/>
              <a:rect l="l" t="t" r="r" b="b"/>
              <a:pathLst>
                <a:path w="648970" h="267970" extrusionOk="0">
                  <a:moveTo>
                    <a:pt x="60807" y="71628"/>
                  </a:moveTo>
                  <a:lnTo>
                    <a:pt x="60667" y="67678"/>
                  </a:lnTo>
                  <a:lnTo>
                    <a:pt x="42329" y="67678"/>
                  </a:lnTo>
                  <a:lnTo>
                    <a:pt x="42329" y="77406"/>
                  </a:lnTo>
                  <a:lnTo>
                    <a:pt x="41503" y="83134"/>
                  </a:lnTo>
                  <a:lnTo>
                    <a:pt x="38150" y="89319"/>
                  </a:lnTo>
                  <a:lnTo>
                    <a:pt x="35204" y="90868"/>
                  </a:lnTo>
                  <a:lnTo>
                    <a:pt x="26492" y="90868"/>
                  </a:lnTo>
                  <a:lnTo>
                    <a:pt x="19405" y="51638"/>
                  </a:lnTo>
                  <a:lnTo>
                    <a:pt x="19558" y="40195"/>
                  </a:lnTo>
                  <a:lnTo>
                    <a:pt x="26606" y="15100"/>
                  </a:lnTo>
                  <a:lnTo>
                    <a:pt x="34785" y="15100"/>
                  </a:lnTo>
                  <a:lnTo>
                    <a:pt x="37477" y="16446"/>
                  </a:lnTo>
                  <a:lnTo>
                    <a:pt x="41021" y="21844"/>
                  </a:lnTo>
                  <a:lnTo>
                    <a:pt x="41922" y="25933"/>
                  </a:lnTo>
                  <a:lnTo>
                    <a:pt x="41922" y="33832"/>
                  </a:lnTo>
                  <a:lnTo>
                    <a:pt x="60261" y="33832"/>
                  </a:lnTo>
                  <a:lnTo>
                    <a:pt x="41021" y="0"/>
                  </a:lnTo>
                  <a:lnTo>
                    <a:pt x="24460" y="0"/>
                  </a:lnTo>
                  <a:lnTo>
                    <a:pt x="419" y="33185"/>
                  </a:lnTo>
                  <a:lnTo>
                    <a:pt x="0" y="41478"/>
                  </a:lnTo>
                  <a:lnTo>
                    <a:pt x="127" y="62534"/>
                  </a:lnTo>
                  <a:lnTo>
                    <a:pt x="11836" y="101155"/>
                  </a:lnTo>
                  <a:lnTo>
                    <a:pt x="25908" y="106235"/>
                  </a:lnTo>
                  <a:lnTo>
                    <a:pt x="40919" y="106235"/>
                  </a:lnTo>
                  <a:lnTo>
                    <a:pt x="60337" y="79844"/>
                  </a:lnTo>
                  <a:lnTo>
                    <a:pt x="60807" y="71628"/>
                  </a:lnTo>
                  <a:close/>
                </a:path>
                <a:path w="648970" h="267970" extrusionOk="0">
                  <a:moveTo>
                    <a:pt x="126288" y="65747"/>
                  </a:moveTo>
                  <a:lnTo>
                    <a:pt x="116408" y="28473"/>
                  </a:lnTo>
                  <a:lnTo>
                    <a:pt x="109448" y="25615"/>
                  </a:lnTo>
                  <a:lnTo>
                    <a:pt x="108229" y="25615"/>
                  </a:lnTo>
                  <a:lnTo>
                    <a:pt x="108229" y="79717"/>
                  </a:lnTo>
                  <a:lnTo>
                    <a:pt x="107619" y="86144"/>
                  </a:lnTo>
                  <a:lnTo>
                    <a:pt x="105168" y="91109"/>
                  </a:lnTo>
                  <a:lnTo>
                    <a:pt x="102806" y="92354"/>
                  </a:lnTo>
                  <a:lnTo>
                    <a:pt x="95935" y="92354"/>
                  </a:lnTo>
                  <a:lnTo>
                    <a:pt x="93649" y="91020"/>
                  </a:lnTo>
                  <a:lnTo>
                    <a:pt x="91287" y="85763"/>
                  </a:lnTo>
                  <a:lnTo>
                    <a:pt x="90805" y="79717"/>
                  </a:lnTo>
                  <a:lnTo>
                    <a:pt x="90703" y="50761"/>
                  </a:lnTo>
                  <a:lnTo>
                    <a:pt x="91325" y="45097"/>
                  </a:lnTo>
                  <a:lnTo>
                    <a:pt x="93827" y="40398"/>
                  </a:lnTo>
                  <a:lnTo>
                    <a:pt x="96113" y="39230"/>
                  </a:lnTo>
                  <a:lnTo>
                    <a:pt x="102806" y="39230"/>
                  </a:lnTo>
                  <a:lnTo>
                    <a:pt x="108229" y="79717"/>
                  </a:lnTo>
                  <a:lnTo>
                    <a:pt x="108229" y="25615"/>
                  </a:lnTo>
                  <a:lnTo>
                    <a:pt x="89471" y="25615"/>
                  </a:lnTo>
                  <a:lnTo>
                    <a:pt x="82524" y="28473"/>
                  </a:lnTo>
                  <a:lnTo>
                    <a:pt x="72631" y="65747"/>
                  </a:lnTo>
                  <a:lnTo>
                    <a:pt x="73012" y="76365"/>
                  </a:lnTo>
                  <a:lnTo>
                    <a:pt x="89471" y="105829"/>
                  </a:lnTo>
                  <a:lnTo>
                    <a:pt x="109448" y="105829"/>
                  </a:lnTo>
                  <a:lnTo>
                    <a:pt x="125920" y="76365"/>
                  </a:lnTo>
                  <a:lnTo>
                    <a:pt x="126288" y="65747"/>
                  </a:lnTo>
                  <a:close/>
                </a:path>
                <a:path w="648970" h="267970" extrusionOk="0">
                  <a:moveTo>
                    <a:pt x="225653" y="38785"/>
                  </a:moveTo>
                  <a:lnTo>
                    <a:pt x="224129" y="33883"/>
                  </a:lnTo>
                  <a:lnTo>
                    <a:pt x="218020" y="27279"/>
                  </a:lnTo>
                  <a:lnTo>
                    <a:pt x="213499" y="25615"/>
                  </a:lnTo>
                  <a:lnTo>
                    <a:pt x="203568" y="25615"/>
                  </a:lnTo>
                  <a:lnTo>
                    <a:pt x="200266" y="26352"/>
                  </a:lnTo>
                  <a:lnTo>
                    <a:pt x="194805" y="29324"/>
                  </a:lnTo>
                  <a:lnTo>
                    <a:pt x="192290" y="31775"/>
                  </a:lnTo>
                  <a:lnTo>
                    <a:pt x="189953" y="35191"/>
                  </a:lnTo>
                  <a:lnTo>
                    <a:pt x="188785" y="32181"/>
                  </a:lnTo>
                  <a:lnTo>
                    <a:pt x="186804" y="29819"/>
                  </a:lnTo>
                  <a:lnTo>
                    <a:pt x="181279" y="26441"/>
                  </a:lnTo>
                  <a:lnTo>
                    <a:pt x="178015" y="25615"/>
                  </a:lnTo>
                  <a:lnTo>
                    <a:pt x="169545" y="25615"/>
                  </a:lnTo>
                  <a:lnTo>
                    <a:pt x="165798" y="26428"/>
                  </a:lnTo>
                  <a:lnTo>
                    <a:pt x="160248" y="29616"/>
                  </a:lnTo>
                  <a:lnTo>
                    <a:pt x="157861" y="32397"/>
                  </a:lnTo>
                  <a:lnTo>
                    <a:pt x="155841" y="36372"/>
                  </a:lnTo>
                  <a:lnTo>
                    <a:pt x="155841" y="27635"/>
                  </a:lnTo>
                  <a:lnTo>
                    <a:pt x="139509" y="27635"/>
                  </a:lnTo>
                  <a:lnTo>
                    <a:pt x="139509" y="103809"/>
                  </a:lnTo>
                  <a:lnTo>
                    <a:pt x="156895" y="103809"/>
                  </a:lnTo>
                  <a:lnTo>
                    <a:pt x="156895" y="49276"/>
                  </a:lnTo>
                  <a:lnTo>
                    <a:pt x="157594" y="45897"/>
                  </a:lnTo>
                  <a:lnTo>
                    <a:pt x="160362" y="41859"/>
                  </a:lnTo>
                  <a:lnTo>
                    <a:pt x="162636" y="40843"/>
                  </a:lnTo>
                  <a:lnTo>
                    <a:pt x="168770" y="40843"/>
                  </a:lnTo>
                  <a:lnTo>
                    <a:pt x="170878" y="41795"/>
                  </a:lnTo>
                  <a:lnTo>
                    <a:pt x="173278" y="45567"/>
                  </a:lnTo>
                  <a:lnTo>
                    <a:pt x="173888" y="49098"/>
                  </a:lnTo>
                  <a:lnTo>
                    <a:pt x="173888" y="103809"/>
                  </a:lnTo>
                  <a:lnTo>
                    <a:pt x="191274" y="103809"/>
                  </a:lnTo>
                  <a:lnTo>
                    <a:pt x="191274" y="49479"/>
                  </a:lnTo>
                  <a:lnTo>
                    <a:pt x="191935" y="45834"/>
                  </a:lnTo>
                  <a:lnTo>
                    <a:pt x="194513" y="41833"/>
                  </a:lnTo>
                  <a:lnTo>
                    <a:pt x="196697" y="40843"/>
                  </a:lnTo>
                  <a:lnTo>
                    <a:pt x="203073" y="40843"/>
                  </a:lnTo>
                  <a:lnTo>
                    <a:pt x="205320" y="41719"/>
                  </a:lnTo>
                  <a:lnTo>
                    <a:pt x="207797" y="45224"/>
                  </a:lnTo>
                  <a:lnTo>
                    <a:pt x="208394" y="49123"/>
                  </a:lnTo>
                  <a:lnTo>
                    <a:pt x="208394" y="103809"/>
                  </a:lnTo>
                  <a:lnTo>
                    <a:pt x="225653" y="103809"/>
                  </a:lnTo>
                  <a:lnTo>
                    <a:pt x="225653" y="38785"/>
                  </a:lnTo>
                  <a:close/>
                </a:path>
                <a:path w="648970" h="267970" extrusionOk="0">
                  <a:moveTo>
                    <a:pt x="283616" y="163487"/>
                  </a:moveTo>
                  <a:lnTo>
                    <a:pt x="271106" y="163487"/>
                  </a:lnTo>
                  <a:lnTo>
                    <a:pt x="270268" y="169354"/>
                  </a:lnTo>
                  <a:lnTo>
                    <a:pt x="267512" y="173863"/>
                  </a:lnTo>
                  <a:lnTo>
                    <a:pt x="258203" y="180136"/>
                  </a:lnTo>
                  <a:lnTo>
                    <a:pt x="251739" y="181825"/>
                  </a:lnTo>
                  <a:lnTo>
                    <a:pt x="243446" y="182092"/>
                  </a:lnTo>
                  <a:lnTo>
                    <a:pt x="243446" y="194094"/>
                  </a:lnTo>
                  <a:lnTo>
                    <a:pt x="265823" y="194094"/>
                  </a:lnTo>
                  <a:lnTo>
                    <a:pt x="265823" y="265544"/>
                  </a:lnTo>
                  <a:lnTo>
                    <a:pt x="283616" y="265544"/>
                  </a:lnTo>
                  <a:lnTo>
                    <a:pt x="283616" y="163487"/>
                  </a:lnTo>
                  <a:close/>
                </a:path>
                <a:path w="648970" h="267970" extrusionOk="0">
                  <a:moveTo>
                    <a:pt x="292938" y="65354"/>
                  </a:moveTo>
                  <a:lnTo>
                    <a:pt x="292658" y="55079"/>
                  </a:lnTo>
                  <a:lnTo>
                    <a:pt x="291807" y="46482"/>
                  </a:lnTo>
                  <a:lnTo>
                    <a:pt x="290512" y="40170"/>
                  </a:lnTo>
                  <a:lnTo>
                    <a:pt x="290398" y="39573"/>
                  </a:lnTo>
                  <a:lnTo>
                    <a:pt x="288899" y="35610"/>
                  </a:lnTo>
                  <a:lnTo>
                    <a:pt x="288417" y="34340"/>
                  </a:lnTo>
                  <a:lnTo>
                    <a:pt x="285407" y="28524"/>
                  </a:lnTo>
                  <a:lnTo>
                    <a:pt x="280212" y="25603"/>
                  </a:lnTo>
                  <a:lnTo>
                    <a:pt x="275005" y="25603"/>
                  </a:lnTo>
                  <a:lnTo>
                    <a:pt x="275005" y="76796"/>
                  </a:lnTo>
                  <a:lnTo>
                    <a:pt x="274447" y="83870"/>
                  </a:lnTo>
                  <a:lnTo>
                    <a:pt x="272148" y="89573"/>
                  </a:lnTo>
                  <a:lnTo>
                    <a:pt x="270014" y="90995"/>
                  </a:lnTo>
                  <a:lnTo>
                    <a:pt x="263385" y="90995"/>
                  </a:lnTo>
                  <a:lnTo>
                    <a:pt x="261010" y="89331"/>
                  </a:lnTo>
                  <a:lnTo>
                    <a:pt x="258394" y="82702"/>
                  </a:lnTo>
                  <a:lnTo>
                    <a:pt x="257860" y="75984"/>
                  </a:lnTo>
                  <a:lnTo>
                    <a:pt x="257771" y="53060"/>
                  </a:lnTo>
                  <a:lnTo>
                    <a:pt x="258394" y="46977"/>
                  </a:lnTo>
                  <a:lnTo>
                    <a:pt x="261010" y="41541"/>
                  </a:lnTo>
                  <a:lnTo>
                    <a:pt x="263385" y="40170"/>
                  </a:lnTo>
                  <a:lnTo>
                    <a:pt x="270014" y="40170"/>
                  </a:lnTo>
                  <a:lnTo>
                    <a:pt x="272148" y="41656"/>
                  </a:lnTo>
                  <a:lnTo>
                    <a:pt x="274447" y="47625"/>
                  </a:lnTo>
                  <a:lnTo>
                    <a:pt x="274891" y="53060"/>
                  </a:lnTo>
                  <a:lnTo>
                    <a:pt x="275005" y="76796"/>
                  </a:lnTo>
                  <a:lnTo>
                    <a:pt x="275005" y="25603"/>
                  </a:lnTo>
                  <a:lnTo>
                    <a:pt x="269163" y="25603"/>
                  </a:lnTo>
                  <a:lnTo>
                    <a:pt x="266001" y="26441"/>
                  </a:lnTo>
                  <a:lnTo>
                    <a:pt x="260781" y="29781"/>
                  </a:lnTo>
                  <a:lnTo>
                    <a:pt x="258787" y="32283"/>
                  </a:lnTo>
                  <a:lnTo>
                    <a:pt x="257365" y="35610"/>
                  </a:lnTo>
                  <a:lnTo>
                    <a:pt x="257365" y="27622"/>
                  </a:lnTo>
                  <a:lnTo>
                    <a:pt x="240626" y="27622"/>
                  </a:lnTo>
                  <a:lnTo>
                    <a:pt x="240626" y="129425"/>
                  </a:lnTo>
                  <a:lnTo>
                    <a:pt x="258292" y="129425"/>
                  </a:lnTo>
                  <a:lnTo>
                    <a:pt x="258292" y="97358"/>
                  </a:lnTo>
                  <a:lnTo>
                    <a:pt x="259765" y="100203"/>
                  </a:lnTo>
                  <a:lnTo>
                    <a:pt x="261747" y="102323"/>
                  </a:lnTo>
                  <a:lnTo>
                    <a:pt x="266623" y="105130"/>
                  </a:lnTo>
                  <a:lnTo>
                    <a:pt x="269633" y="105829"/>
                  </a:lnTo>
                  <a:lnTo>
                    <a:pt x="280530" y="105829"/>
                  </a:lnTo>
                  <a:lnTo>
                    <a:pt x="290639" y="90995"/>
                  </a:lnTo>
                  <a:lnTo>
                    <a:pt x="291846" y="84810"/>
                  </a:lnTo>
                  <a:lnTo>
                    <a:pt x="292595" y="76796"/>
                  </a:lnTo>
                  <a:lnTo>
                    <a:pt x="292696" y="74879"/>
                  </a:lnTo>
                  <a:lnTo>
                    <a:pt x="292938" y="65354"/>
                  </a:lnTo>
                  <a:close/>
                </a:path>
                <a:path w="648970" h="267970" extrusionOk="0">
                  <a:moveTo>
                    <a:pt x="330149" y="247345"/>
                  </a:moveTo>
                  <a:lnTo>
                    <a:pt x="313156" y="247345"/>
                  </a:lnTo>
                  <a:lnTo>
                    <a:pt x="313156" y="265544"/>
                  </a:lnTo>
                  <a:lnTo>
                    <a:pt x="330149" y="265544"/>
                  </a:lnTo>
                  <a:lnTo>
                    <a:pt x="330149" y="247345"/>
                  </a:lnTo>
                  <a:close/>
                </a:path>
                <a:path w="648970" h="267970" extrusionOk="0">
                  <a:moveTo>
                    <a:pt x="356819" y="56083"/>
                  </a:moveTo>
                  <a:lnTo>
                    <a:pt x="339166" y="26250"/>
                  </a:lnTo>
                  <a:lnTo>
                    <a:pt x="339166" y="56083"/>
                  </a:lnTo>
                  <a:lnTo>
                    <a:pt x="321970" y="56083"/>
                  </a:lnTo>
                  <a:lnTo>
                    <a:pt x="321894" y="53860"/>
                  </a:lnTo>
                  <a:lnTo>
                    <a:pt x="321906" y="47358"/>
                  </a:lnTo>
                  <a:lnTo>
                    <a:pt x="322516" y="44196"/>
                  </a:lnTo>
                  <a:lnTo>
                    <a:pt x="325145" y="40106"/>
                  </a:lnTo>
                  <a:lnTo>
                    <a:pt x="327367" y="39090"/>
                  </a:lnTo>
                  <a:lnTo>
                    <a:pt x="333717" y="39090"/>
                  </a:lnTo>
                  <a:lnTo>
                    <a:pt x="335965" y="40081"/>
                  </a:lnTo>
                  <a:lnTo>
                    <a:pt x="338531" y="44043"/>
                  </a:lnTo>
                  <a:lnTo>
                    <a:pt x="339115" y="47358"/>
                  </a:lnTo>
                  <a:lnTo>
                    <a:pt x="339166" y="56083"/>
                  </a:lnTo>
                  <a:lnTo>
                    <a:pt x="339166" y="26250"/>
                  </a:lnTo>
                  <a:lnTo>
                    <a:pt x="335661" y="25615"/>
                  </a:lnTo>
                  <a:lnTo>
                    <a:pt x="326085" y="25615"/>
                  </a:lnTo>
                  <a:lnTo>
                    <a:pt x="303974" y="74891"/>
                  </a:lnTo>
                  <a:lnTo>
                    <a:pt x="304469" y="82931"/>
                  </a:lnTo>
                  <a:lnTo>
                    <a:pt x="306489" y="91871"/>
                  </a:lnTo>
                  <a:lnTo>
                    <a:pt x="308216" y="95580"/>
                  </a:lnTo>
                  <a:lnTo>
                    <a:pt x="310692" y="98526"/>
                  </a:lnTo>
                  <a:lnTo>
                    <a:pt x="312762" y="101028"/>
                  </a:lnTo>
                  <a:lnTo>
                    <a:pt x="315391" y="102870"/>
                  </a:lnTo>
                  <a:lnTo>
                    <a:pt x="321792" y="105244"/>
                  </a:lnTo>
                  <a:lnTo>
                    <a:pt x="325767" y="105829"/>
                  </a:lnTo>
                  <a:lnTo>
                    <a:pt x="339496" y="105829"/>
                  </a:lnTo>
                  <a:lnTo>
                    <a:pt x="346062" y="103809"/>
                  </a:lnTo>
                  <a:lnTo>
                    <a:pt x="354355" y="95669"/>
                  </a:lnTo>
                  <a:lnTo>
                    <a:pt x="355346" y="92621"/>
                  </a:lnTo>
                  <a:lnTo>
                    <a:pt x="356412" y="89319"/>
                  </a:lnTo>
                  <a:lnTo>
                    <a:pt x="356311" y="77660"/>
                  </a:lnTo>
                  <a:lnTo>
                    <a:pt x="339750" y="77660"/>
                  </a:lnTo>
                  <a:lnTo>
                    <a:pt x="339750" y="82931"/>
                  </a:lnTo>
                  <a:lnTo>
                    <a:pt x="339051" y="86728"/>
                  </a:lnTo>
                  <a:lnTo>
                    <a:pt x="336219" y="91452"/>
                  </a:lnTo>
                  <a:lnTo>
                    <a:pt x="333971" y="92621"/>
                  </a:lnTo>
                  <a:lnTo>
                    <a:pt x="327609" y="92621"/>
                  </a:lnTo>
                  <a:lnTo>
                    <a:pt x="325348" y="91186"/>
                  </a:lnTo>
                  <a:lnTo>
                    <a:pt x="322643" y="85382"/>
                  </a:lnTo>
                  <a:lnTo>
                    <a:pt x="321970" y="80327"/>
                  </a:lnTo>
                  <a:lnTo>
                    <a:pt x="322084" y="68783"/>
                  </a:lnTo>
                  <a:lnTo>
                    <a:pt x="322173" y="68211"/>
                  </a:lnTo>
                  <a:lnTo>
                    <a:pt x="356819" y="68211"/>
                  </a:lnTo>
                  <a:lnTo>
                    <a:pt x="356819" y="56083"/>
                  </a:lnTo>
                  <a:close/>
                </a:path>
                <a:path w="648970" h="267970" extrusionOk="0">
                  <a:moveTo>
                    <a:pt x="396189" y="27635"/>
                  </a:moveTo>
                  <a:lnTo>
                    <a:pt x="388912" y="27635"/>
                  </a:lnTo>
                  <a:lnTo>
                    <a:pt x="388912" y="6870"/>
                  </a:lnTo>
                  <a:lnTo>
                    <a:pt x="371246" y="6870"/>
                  </a:lnTo>
                  <a:lnTo>
                    <a:pt x="371246" y="27635"/>
                  </a:lnTo>
                  <a:lnTo>
                    <a:pt x="364375" y="27635"/>
                  </a:lnTo>
                  <a:lnTo>
                    <a:pt x="364375" y="40703"/>
                  </a:lnTo>
                  <a:lnTo>
                    <a:pt x="371246" y="40703"/>
                  </a:lnTo>
                  <a:lnTo>
                    <a:pt x="371246" y="93764"/>
                  </a:lnTo>
                  <a:lnTo>
                    <a:pt x="372351" y="98615"/>
                  </a:lnTo>
                  <a:lnTo>
                    <a:pt x="376783" y="103314"/>
                  </a:lnTo>
                  <a:lnTo>
                    <a:pt x="380873" y="104482"/>
                  </a:lnTo>
                  <a:lnTo>
                    <a:pt x="386778" y="104482"/>
                  </a:lnTo>
                  <a:lnTo>
                    <a:pt x="396189" y="103809"/>
                  </a:lnTo>
                  <a:lnTo>
                    <a:pt x="396189" y="90119"/>
                  </a:lnTo>
                  <a:lnTo>
                    <a:pt x="392239" y="90182"/>
                  </a:lnTo>
                  <a:lnTo>
                    <a:pt x="390829" y="89649"/>
                  </a:lnTo>
                  <a:lnTo>
                    <a:pt x="389293" y="87439"/>
                  </a:lnTo>
                  <a:lnTo>
                    <a:pt x="388912" y="84836"/>
                  </a:lnTo>
                  <a:lnTo>
                    <a:pt x="388912" y="75628"/>
                  </a:lnTo>
                  <a:lnTo>
                    <a:pt x="388912" y="40703"/>
                  </a:lnTo>
                  <a:lnTo>
                    <a:pt x="396189" y="40703"/>
                  </a:lnTo>
                  <a:lnTo>
                    <a:pt x="396189" y="27635"/>
                  </a:lnTo>
                  <a:close/>
                </a:path>
                <a:path w="648970" h="267970" extrusionOk="0">
                  <a:moveTo>
                    <a:pt x="400773" y="227876"/>
                  </a:moveTo>
                  <a:lnTo>
                    <a:pt x="399630" y="222453"/>
                  </a:lnTo>
                  <a:lnTo>
                    <a:pt x="395008" y="214617"/>
                  </a:lnTo>
                  <a:lnTo>
                    <a:pt x="391477" y="212051"/>
                  </a:lnTo>
                  <a:lnTo>
                    <a:pt x="386727" y="210858"/>
                  </a:lnTo>
                  <a:lnTo>
                    <a:pt x="390550" y="209626"/>
                  </a:lnTo>
                  <a:lnTo>
                    <a:pt x="393471" y="207200"/>
                  </a:lnTo>
                  <a:lnTo>
                    <a:pt x="397471" y="199961"/>
                  </a:lnTo>
                  <a:lnTo>
                    <a:pt x="398487" y="195313"/>
                  </a:lnTo>
                  <a:lnTo>
                    <a:pt x="398487" y="181317"/>
                  </a:lnTo>
                  <a:lnTo>
                    <a:pt x="396189" y="174866"/>
                  </a:lnTo>
                  <a:lnTo>
                    <a:pt x="387070" y="165760"/>
                  </a:lnTo>
                  <a:lnTo>
                    <a:pt x="380593" y="163499"/>
                  </a:lnTo>
                  <a:lnTo>
                    <a:pt x="363143" y="163499"/>
                  </a:lnTo>
                  <a:lnTo>
                    <a:pt x="356285" y="165696"/>
                  </a:lnTo>
                  <a:lnTo>
                    <a:pt x="347116" y="174485"/>
                  </a:lnTo>
                  <a:lnTo>
                    <a:pt x="344830" y="181038"/>
                  </a:lnTo>
                  <a:lnTo>
                    <a:pt x="344957" y="193560"/>
                  </a:lnTo>
                  <a:lnTo>
                    <a:pt x="362483" y="193560"/>
                  </a:lnTo>
                  <a:lnTo>
                    <a:pt x="362483" y="186169"/>
                  </a:lnTo>
                  <a:lnTo>
                    <a:pt x="363181" y="182549"/>
                  </a:lnTo>
                  <a:lnTo>
                    <a:pt x="365950" y="178193"/>
                  </a:lnTo>
                  <a:lnTo>
                    <a:pt x="368211" y="177114"/>
                  </a:lnTo>
                  <a:lnTo>
                    <a:pt x="374637" y="177114"/>
                  </a:lnTo>
                  <a:lnTo>
                    <a:pt x="376936" y="178104"/>
                  </a:lnTo>
                  <a:lnTo>
                    <a:pt x="379615" y="182003"/>
                  </a:lnTo>
                  <a:lnTo>
                    <a:pt x="380288" y="185508"/>
                  </a:lnTo>
                  <a:lnTo>
                    <a:pt x="380288" y="196075"/>
                  </a:lnTo>
                  <a:lnTo>
                    <a:pt x="379158" y="199834"/>
                  </a:lnTo>
                  <a:lnTo>
                    <a:pt x="374624" y="203873"/>
                  </a:lnTo>
                  <a:lnTo>
                    <a:pt x="370484" y="204889"/>
                  </a:lnTo>
                  <a:lnTo>
                    <a:pt x="363143" y="204889"/>
                  </a:lnTo>
                  <a:lnTo>
                    <a:pt x="363143" y="218097"/>
                  </a:lnTo>
                  <a:lnTo>
                    <a:pt x="373761" y="217957"/>
                  </a:lnTo>
                  <a:lnTo>
                    <a:pt x="377393" y="219036"/>
                  </a:lnTo>
                  <a:lnTo>
                    <a:pt x="381114" y="223380"/>
                  </a:lnTo>
                  <a:lnTo>
                    <a:pt x="382041" y="227914"/>
                  </a:lnTo>
                  <a:lnTo>
                    <a:pt x="382041" y="241642"/>
                  </a:lnTo>
                  <a:lnTo>
                    <a:pt x="381279" y="246392"/>
                  </a:lnTo>
                  <a:lnTo>
                    <a:pt x="378256" y="251688"/>
                  </a:lnTo>
                  <a:lnTo>
                    <a:pt x="375653" y="253022"/>
                  </a:lnTo>
                  <a:lnTo>
                    <a:pt x="368147" y="253022"/>
                  </a:lnTo>
                  <a:lnTo>
                    <a:pt x="365493" y="251510"/>
                  </a:lnTo>
                  <a:lnTo>
                    <a:pt x="362445" y="245516"/>
                  </a:lnTo>
                  <a:lnTo>
                    <a:pt x="361683" y="240207"/>
                  </a:lnTo>
                  <a:lnTo>
                    <a:pt x="361683" y="231444"/>
                  </a:lnTo>
                  <a:lnTo>
                    <a:pt x="344017" y="231444"/>
                  </a:lnTo>
                  <a:lnTo>
                    <a:pt x="343877" y="246341"/>
                  </a:lnTo>
                  <a:lnTo>
                    <a:pt x="346125" y="254381"/>
                  </a:lnTo>
                  <a:lnTo>
                    <a:pt x="355079" y="264833"/>
                  </a:lnTo>
                  <a:lnTo>
                    <a:pt x="362013" y="267436"/>
                  </a:lnTo>
                  <a:lnTo>
                    <a:pt x="381292" y="267436"/>
                  </a:lnTo>
                  <a:lnTo>
                    <a:pt x="400773" y="234810"/>
                  </a:lnTo>
                  <a:lnTo>
                    <a:pt x="400773" y="227876"/>
                  </a:lnTo>
                  <a:close/>
                </a:path>
                <a:path w="648970" h="267970" extrusionOk="0">
                  <a:moveTo>
                    <a:pt x="457669" y="56083"/>
                  </a:moveTo>
                  <a:lnTo>
                    <a:pt x="455269" y="39090"/>
                  </a:lnTo>
                  <a:lnTo>
                    <a:pt x="454304" y="36779"/>
                  </a:lnTo>
                  <a:lnTo>
                    <a:pt x="440016" y="26250"/>
                  </a:lnTo>
                  <a:lnTo>
                    <a:pt x="440016" y="56083"/>
                  </a:lnTo>
                  <a:lnTo>
                    <a:pt x="422821" y="56083"/>
                  </a:lnTo>
                  <a:lnTo>
                    <a:pt x="422770" y="47358"/>
                  </a:lnTo>
                  <a:lnTo>
                    <a:pt x="423367" y="44196"/>
                  </a:lnTo>
                  <a:lnTo>
                    <a:pt x="425996" y="40106"/>
                  </a:lnTo>
                  <a:lnTo>
                    <a:pt x="428218" y="39090"/>
                  </a:lnTo>
                  <a:lnTo>
                    <a:pt x="434568" y="39090"/>
                  </a:lnTo>
                  <a:lnTo>
                    <a:pt x="436816" y="40081"/>
                  </a:lnTo>
                  <a:lnTo>
                    <a:pt x="439381" y="44043"/>
                  </a:lnTo>
                  <a:lnTo>
                    <a:pt x="439966" y="47358"/>
                  </a:lnTo>
                  <a:lnTo>
                    <a:pt x="440016" y="56083"/>
                  </a:lnTo>
                  <a:lnTo>
                    <a:pt x="440016" y="26250"/>
                  </a:lnTo>
                  <a:lnTo>
                    <a:pt x="436511" y="25615"/>
                  </a:lnTo>
                  <a:lnTo>
                    <a:pt x="426935" y="25615"/>
                  </a:lnTo>
                  <a:lnTo>
                    <a:pt x="404825" y="74891"/>
                  </a:lnTo>
                  <a:lnTo>
                    <a:pt x="405320" y="82931"/>
                  </a:lnTo>
                  <a:lnTo>
                    <a:pt x="407339" y="91871"/>
                  </a:lnTo>
                  <a:lnTo>
                    <a:pt x="409067" y="95580"/>
                  </a:lnTo>
                  <a:lnTo>
                    <a:pt x="411543" y="98526"/>
                  </a:lnTo>
                  <a:lnTo>
                    <a:pt x="413613" y="101028"/>
                  </a:lnTo>
                  <a:lnTo>
                    <a:pt x="416242" y="102870"/>
                  </a:lnTo>
                  <a:lnTo>
                    <a:pt x="422643" y="105244"/>
                  </a:lnTo>
                  <a:lnTo>
                    <a:pt x="426618" y="105829"/>
                  </a:lnTo>
                  <a:lnTo>
                    <a:pt x="440347" y="105829"/>
                  </a:lnTo>
                  <a:lnTo>
                    <a:pt x="446913" y="103809"/>
                  </a:lnTo>
                  <a:lnTo>
                    <a:pt x="455206" y="95669"/>
                  </a:lnTo>
                  <a:lnTo>
                    <a:pt x="456184" y="92621"/>
                  </a:lnTo>
                  <a:lnTo>
                    <a:pt x="457263" y="89319"/>
                  </a:lnTo>
                  <a:lnTo>
                    <a:pt x="457161" y="77660"/>
                  </a:lnTo>
                  <a:lnTo>
                    <a:pt x="440601" y="77660"/>
                  </a:lnTo>
                  <a:lnTo>
                    <a:pt x="440601" y="82931"/>
                  </a:lnTo>
                  <a:lnTo>
                    <a:pt x="439902" y="86728"/>
                  </a:lnTo>
                  <a:lnTo>
                    <a:pt x="437070" y="91452"/>
                  </a:lnTo>
                  <a:lnTo>
                    <a:pt x="434822" y="92621"/>
                  </a:lnTo>
                  <a:lnTo>
                    <a:pt x="428459" y="92621"/>
                  </a:lnTo>
                  <a:lnTo>
                    <a:pt x="426186" y="91186"/>
                  </a:lnTo>
                  <a:lnTo>
                    <a:pt x="423494" y="85382"/>
                  </a:lnTo>
                  <a:lnTo>
                    <a:pt x="422821" y="80327"/>
                  </a:lnTo>
                  <a:lnTo>
                    <a:pt x="422935" y="68783"/>
                  </a:lnTo>
                  <a:lnTo>
                    <a:pt x="423024" y="68211"/>
                  </a:lnTo>
                  <a:lnTo>
                    <a:pt x="457669" y="68211"/>
                  </a:lnTo>
                  <a:lnTo>
                    <a:pt x="457669" y="56083"/>
                  </a:lnTo>
                  <a:close/>
                </a:path>
                <a:path w="648970" h="267970" extrusionOk="0">
                  <a:moveTo>
                    <a:pt x="521436" y="38061"/>
                  </a:moveTo>
                  <a:lnTo>
                    <a:pt x="519976" y="33528"/>
                  </a:lnTo>
                  <a:lnTo>
                    <a:pt x="514083" y="27190"/>
                  </a:lnTo>
                  <a:lnTo>
                    <a:pt x="509854" y="25615"/>
                  </a:lnTo>
                  <a:lnTo>
                    <a:pt x="500913" y="25615"/>
                  </a:lnTo>
                  <a:lnTo>
                    <a:pt x="497865" y="26441"/>
                  </a:lnTo>
                  <a:lnTo>
                    <a:pt x="492518" y="29730"/>
                  </a:lnTo>
                  <a:lnTo>
                    <a:pt x="490245" y="32156"/>
                  </a:lnTo>
                  <a:lnTo>
                    <a:pt x="488403" y="35369"/>
                  </a:lnTo>
                  <a:lnTo>
                    <a:pt x="488403" y="27635"/>
                  </a:lnTo>
                  <a:lnTo>
                    <a:pt x="471144" y="27635"/>
                  </a:lnTo>
                  <a:lnTo>
                    <a:pt x="471144" y="103809"/>
                  </a:lnTo>
                  <a:lnTo>
                    <a:pt x="488810" y="103809"/>
                  </a:lnTo>
                  <a:lnTo>
                    <a:pt x="488810" y="49974"/>
                  </a:lnTo>
                  <a:lnTo>
                    <a:pt x="489432" y="46177"/>
                  </a:lnTo>
                  <a:lnTo>
                    <a:pt x="491972" y="41706"/>
                  </a:lnTo>
                  <a:lnTo>
                    <a:pt x="494093" y="40576"/>
                  </a:lnTo>
                  <a:lnTo>
                    <a:pt x="499681" y="40576"/>
                  </a:lnTo>
                  <a:lnTo>
                    <a:pt x="501586" y="41478"/>
                  </a:lnTo>
                  <a:lnTo>
                    <a:pt x="503885" y="45123"/>
                  </a:lnTo>
                  <a:lnTo>
                    <a:pt x="504444" y="48285"/>
                  </a:lnTo>
                  <a:lnTo>
                    <a:pt x="504444" y="103809"/>
                  </a:lnTo>
                  <a:lnTo>
                    <a:pt x="521436" y="103809"/>
                  </a:lnTo>
                  <a:lnTo>
                    <a:pt x="521436" y="38061"/>
                  </a:lnTo>
                  <a:close/>
                </a:path>
                <a:path w="648970" h="267970" extrusionOk="0">
                  <a:moveTo>
                    <a:pt x="584657" y="78168"/>
                  </a:moveTo>
                  <a:lnTo>
                    <a:pt x="584517" y="73875"/>
                  </a:lnTo>
                  <a:lnTo>
                    <a:pt x="567931" y="73812"/>
                  </a:lnTo>
                  <a:lnTo>
                    <a:pt x="567931" y="81965"/>
                  </a:lnTo>
                  <a:lnTo>
                    <a:pt x="567347" y="86410"/>
                  </a:lnTo>
                  <a:lnTo>
                    <a:pt x="565035" y="91160"/>
                  </a:lnTo>
                  <a:lnTo>
                    <a:pt x="562965" y="92341"/>
                  </a:lnTo>
                  <a:lnTo>
                    <a:pt x="557212" y="92341"/>
                  </a:lnTo>
                  <a:lnTo>
                    <a:pt x="555282" y="91313"/>
                  </a:lnTo>
                  <a:lnTo>
                    <a:pt x="552996" y="87172"/>
                  </a:lnTo>
                  <a:lnTo>
                    <a:pt x="552424" y="83540"/>
                  </a:lnTo>
                  <a:lnTo>
                    <a:pt x="552424" y="47472"/>
                  </a:lnTo>
                  <a:lnTo>
                    <a:pt x="553034" y="44170"/>
                  </a:lnTo>
                  <a:lnTo>
                    <a:pt x="555434" y="40220"/>
                  </a:lnTo>
                  <a:lnTo>
                    <a:pt x="557390" y="39230"/>
                  </a:lnTo>
                  <a:lnTo>
                    <a:pt x="562787" y="39230"/>
                  </a:lnTo>
                  <a:lnTo>
                    <a:pt x="564718" y="40233"/>
                  </a:lnTo>
                  <a:lnTo>
                    <a:pt x="567080" y="44284"/>
                  </a:lnTo>
                  <a:lnTo>
                    <a:pt x="567664" y="47586"/>
                  </a:lnTo>
                  <a:lnTo>
                    <a:pt x="567664" y="53924"/>
                  </a:lnTo>
                  <a:lnTo>
                    <a:pt x="584517" y="53924"/>
                  </a:lnTo>
                  <a:lnTo>
                    <a:pt x="584517" y="42481"/>
                  </a:lnTo>
                  <a:lnTo>
                    <a:pt x="582510" y="36042"/>
                  </a:lnTo>
                  <a:lnTo>
                    <a:pt x="574535" y="27698"/>
                  </a:lnTo>
                  <a:lnTo>
                    <a:pt x="568337" y="25603"/>
                  </a:lnTo>
                  <a:lnTo>
                    <a:pt x="550405" y="25603"/>
                  </a:lnTo>
                  <a:lnTo>
                    <a:pt x="534225" y="65735"/>
                  </a:lnTo>
                  <a:lnTo>
                    <a:pt x="534568" y="76377"/>
                  </a:lnTo>
                  <a:lnTo>
                    <a:pt x="550405" y="105829"/>
                  </a:lnTo>
                  <a:lnTo>
                    <a:pt x="568375" y="105829"/>
                  </a:lnTo>
                  <a:lnTo>
                    <a:pt x="574611" y="103581"/>
                  </a:lnTo>
                  <a:lnTo>
                    <a:pt x="582650" y="94576"/>
                  </a:lnTo>
                  <a:lnTo>
                    <a:pt x="584657" y="87604"/>
                  </a:lnTo>
                  <a:lnTo>
                    <a:pt x="584657" y="78168"/>
                  </a:lnTo>
                  <a:close/>
                </a:path>
                <a:path w="648970" h="267970" extrusionOk="0">
                  <a:moveTo>
                    <a:pt x="648563" y="27635"/>
                  </a:moveTo>
                  <a:lnTo>
                    <a:pt x="630732" y="27635"/>
                  </a:lnTo>
                  <a:lnTo>
                    <a:pt x="620522" y="82600"/>
                  </a:lnTo>
                  <a:lnTo>
                    <a:pt x="610006" y="27635"/>
                  </a:lnTo>
                  <a:lnTo>
                    <a:pt x="591400" y="27635"/>
                  </a:lnTo>
                  <a:lnTo>
                    <a:pt x="611149" y="106934"/>
                  </a:lnTo>
                  <a:lnTo>
                    <a:pt x="611644" y="112331"/>
                  </a:lnTo>
                  <a:lnTo>
                    <a:pt x="611085" y="113652"/>
                  </a:lnTo>
                  <a:lnTo>
                    <a:pt x="608799" y="115277"/>
                  </a:lnTo>
                  <a:lnTo>
                    <a:pt x="606971" y="115684"/>
                  </a:lnTo>
                  <a:lnTo>
                    <a:pt x="601649" y="115608"/>
                  </a:lnTo>
                  <a:lnTo>
                    <a:pt x="601649" y="128778"/>
                  </a:lnTo>
                  <a:lnTo>
                    <a:pt x="602754" y="128943"/>
                  </a:lnTo>
                  <a:lnTo>
                    <a:pt x="614184" y="129298"/>
                  </a:lnTo>
                  <a:lnTo>
                    <a:pt x="618845" y="128066"/>
                  </a:lnTo>
                  <a:lnTo>
                    <a:pt x="624662" y="123101"/>
                  </a:lnTo>
                  <a:lnTo>
                    <a:pt x="626999" y="118237"/>
                  </a:lnTo>
                  <a:lnTo>
                    <a:pt x="648563" y="27635"/>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31" name="Google Shape;331;p41"/>
            <p:cNvSpPr/>
            <p:nvPr/>
          </p:nvSpPr>
          <p:spPr>
            <a:xfrm>
              <a:off x="1269634" y="2700396"/>
              <a:ext cx="2768625" cy="520039"/>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endParaRPr sz="2400" dirty="0"/>
            </a:p>
          </p:txBody>
        </p:sp>
        <p:sp>
          <p:nvSpPr>
            <p:cNvPr id="332" name="Google Shape;332;p41"/>
            <p:cNvSpPr/>
            <p:nvPr/>
          </p:nvSpPr>
          <p:spPr>
            <a:xfrm>
              <a:off x="2727377" y="1907349"/>
              <a:ext cx="202565" cy="2017395"/>
            </a:xfrm>
            <a:custGeom>
              <a:avLst/>
              <a:gdLst/>
              <a:ahLst/>
              <a:cxnLst/>
              <a:rect l="l" t="t" r="r" b="b"/>
              <a:pathLst>
                <a:path w="202564" h="2017395" extrusionOk="0">
                  <a:moveTo>
                    <a:pt x="110705" y="1916379"/>
                  </a:moveTo>
                  <a:lnTo>
                    <a:pt x="110705" y="2017064"/>
                  </a:lnTo>
                  <a:lnTo>
                    <a:pt x="184732" y="1976348"/>
                  </a:lnTo>
                  <a:lnTo>
                    <a:pt x="118643" y="1976348"/>
                  </a:lnTo>
                  <a:lnTo>
                    <a:pt x="118643" y="1957082"/>
                  </a:lnTo>
                  <a:lnTo>
                    <a:pt x="184709" y="1957082"/>
                  </a:lnTo>
                  <a:lnTo>
                    <a:pt x="110705" y="1916379"/>
                  </a:lnTo>
                  <a:close/>
                </a:path>
                <a:path w="202564" h="2017395" extrusionOk="0">
                  <a:moveTo>
                    <a:pt x="0" y="1966721"/>
                  </a:moveTo>
                  <a:lnTo>
                    <a:pt x="0" y="1976348"/>
                  </a:lnTo>
                  <a:lnTo>
                    <a:pt x="9639" y="1976348"/>
                  </a:lnTo>
                  <a:lnTo>
                    <a:pt x="0" y="1966721"/>
                  </a:lnTo>
                  <a:close/>
                </a:path>
                <a:path w="202564" h="2017395" extrusionOk="0">
                  <a:moveTo>
                    <a:pt x="0" y="50355"/>
                  </a:moveTo>
                  <a:lnTo>
                    <a:pt x="0" y="1966721"/>
                  </a:lnTo>
                  <a:lnTo>
                    <a:pt x="9639" y="1976348"/>
                  </a:lnTo>
                  <a:lnTo>
                    <a:pt x="9639" y="1957082"/>
                  </a:lnTo>
                  <a:lnTo>
                    <a:pt x="19265" y="1957082"/>
                  </a:lnTo>
                  <a:lnTo>
                    <a:pt x="19265" y="59982"/>
                  </a:lnTo>
                  <a:lnTo>
                    <a:pt x="9639" y="59982"/>
                  </a:lnTo>
                  <a:lnTo>
                    <a:pt x="0" y="50355"/>
                  </a:lnTo>
                  <a:close/>
                </a:path>
                <a:path w="202564" h="2017395" extrusionOk="0">
                  <a:moveTo>
                    <a:pt x="19265" y="1957082"/>
                  </a:moveTo>
                  <a:lnTo>
                    <a:pt x="9639" y="1957082"/>
                  </a:lnTo>
                  <a:lnTo>
                    <a:pt x="9639" y="1976348"/>
                  </a:lnTo>
                  <a:lnTo>
                    <a:pt x="19265" y="1966721"/>
                  </a:lnTo>
                  <a:lnTo>
                    <a:pt x="19265" y="1957082"/>
                  </a:lnTo>
                  <a:close/>
                </a:path>
                <a:path w="202564" h="2017395" extrusionOk="0">
                  <a:moveTo>
                    <a:pt x="110705" y="1957082"/>
                  </a:moveTo>
                  <a:lnTo>
                    <a:pt x="19265" y="1957082"/>
                  </a:lnTo>
                  <a:lnTo>
                    <a:pt x="19265" y="1966721"/>
                  </a:lnTo>
                  <a:lnTo>
                    <a:pt x="9639" y="1976348"/>
                  </a:lnTo>
                  <a:lnTo>
                    <a:pt x="110705" y="1976348"/>
                  </a:lnTo>
                  <a:lnTo>
                    <a:pt x="110705" y="1957082"/>
                  </a:lnTo>
                  <a:close/>
                </a:path>
                <a:path w="202564" h="2017395" extrusionOk="0">
                  <a:moveTo>
                    <a:pt x="184709" y="1957082"/>
                  </a:moveTo>
                  <a:lnTo>
                    <a:pt x="118643" y="1957082"/>
                  </a:lnTo>
                  <a:lnTo>
                    <a:pt x="118643" y="1976348"/>
                  </a:lnTo>
                  <a:lnTo>
                    <a:pt x="184732" y="1976348"/>
                  </a:lnTo>
                  <a:lnTo>
                    <a:pt x="202234" y="1966721"/>
                  </a:lnTo>
                  <a:lnTo>
                    <a:pt x="184709" y="1957082"/>
                  </a:lnTo>
                  <a:close/>
                </a:path>
                <a:path w="202564" h="2017395" extrusionOk="0">
                  <a:moveTo>
                    <a:pt x="110705" y="0"/>
                  </a:moveTo>
                  <a:lnTo>
                    <a:pt x="110705" y="100698"/>
                  </a:lnTo>
                  <a:lnTo>
                    <a:pt x="184732" y="59982"/>
                  </a:lnTo>
                  <a:lnTo>
                    <a:pt x="118643" y="59982"/>
                  </a:lnTo>
                  <a:lnTo>
                    <a:pt x="118643" y="40716"/>
                  </a:lnTo>
                  <a:lnTo>
                    <a:pt x="184713" y="40716"/>
                  </a:lnTo>
                  <a:lnTo>
                    <a:pt x="110705" y="0"/>
                  </a:lnTo>
                  <a:close/>
                </a:path>
                <a:path w="202564" h="2017395" extrusionOk="0">
                  <a:moveTo>
                    <a:pt x="110705" y="40716"/>
                  </a:moveTo>
                  <a:lnTo>
                    <a:pt x="9639" y="40716"/>
                  </a:lnTo>
                  <a:lnTo>
                    <a:pt x="0" y="50355"/>
                  </a:lnTo>
                  <a:lnTo>
                    <a:pt x="9639" y="59982"/>
                  </a:lnTo>
                  <a:lnTo>
                    <a:pt x="19265" y="59982"/>
                  </a:lnTo>
                  <a:lnTo>
                    <a:pt x="19265" y="50355"/>
                  </a:lnTo>
                  <a:lnTo>
                    <a:pt x="110705" y="50355"/>
                  </a:lnTo>
                  <a:lnTo>
                    <a:pt x="110705" y="40716"/>
                  </a:lnTo>
                  <a:close/>
                </a:path>
                <a:path w="202564" h="2017395" extrusionOk="0">
                  <a:moveTo>
                    <a:pt x="110705" y="50355"/>
                  </a:moveTo>
                  <a:lnTo>
                    <a:pt x="19265" y="50355"/>
                  </a:lnTo>
                  <a:lnTo>
                    <a:pt x="19265" y="59982"/>
                  </a:lnTo>
                  <a:lnTo>
                    <a:pt x="110705" y="59982"/>
                  </a:lnTo>
                  <a:lnTo>
                    <a:pt x="110705" y="50355"/>
                  </a:lnTo>
                  <a:close/>
                </a:path>
                <a:path w="202564" h="2017395" extrusionOk="0">
                  <a:moveTo>
                    <a:pt x="184713" y="40716"/>
                  </a:moveTo>
                  <a:lnTo>
                    <a:pt x="118643" y="40716"/>
                  </a:lnTo>
                  <a:lnTo>
                    <a:pt x="118643" y="59982"/>
                  </a:lnTo>
                  <a:lnTo>
                    <a:pt x="184732" y="59982"/>
                  </a:lnTo>
                  <a:lnTo>
                    <a:pt x="202234" y="50355"/>
                  </a:lnTo>
                  <a:lnTo>
                    <a:pt x="184713" y="40716"/>
                  </a:lnTo>
                  <a:close/>
                </a:path>
                <a:path w="202564" h="2017395" extrusionOk="0">
                  <a:moveTo>
                    <a:pt x="9639" y="40716"/>
                  </a:moveTo>
                  <a:lnTo>
                    <a:pt x="0" y="40716"/>
                  </a:lnTo>
                  <a:lnTo>
                    <a:pt x="0" y="50355"/>
                  </a:lnTo>
                  <a:lnTo>
                    <a:pt x="9639" y="40716"/>
                  </a:lnTo>
                  <a:close/>
                </a:path>
              </a:pathLst>
            </a:custGeom>
            <a:solidFill>
              <a:srgbClr val="5397D1"/>
            </a:solidFill>
            <a:ln>
              <a:noFill/>
            </a:ln>
          </p:spPr>
          <p:txBody>
            <a:bodyPr spcFirstLastPara="1" wrap="square" lIns="0" tIns="0" rIns="0" bIns="0" anchor="t" anchorCtr="0">
              <a:noAutofit/>
            </a:bodyPr>
            <a:lstStyle/>
            <a:p>
              <a:endParaRPr sz="2400" dirty="0"/>
            </a:p>
          </p:txBody>
        </p:sp>
        <p:sp>
          <p:nvSpPr>
            <p:cNvPr id="333" name="Google Shape;333;p41"/>
            <p:cNvSpPr/>
            <p:nvPr/>
          </p:nvSpPr>
          <p:spPr>
            <a:xfrm>
              <a:off x="4464389" y="1609801"/>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34" name="Google Shape;334;p41"/>
            <p:cNvSpPr/>
            <p:nvPr/>
          </p:nvSpPr>
          <p:spPr>
            <a:xfrm>
              <a:off x="4609859" y="1650263"/>
              <a:ext cx="383540" cy="102235"/>
            </a:xfrm>
            <a:custGeom>
              <a:avLst/>
              <a:gdLst/>
              <a:ahLst/>
              <a:cxnLst/>
              <a:rect l="l" t="t" r="r" b="b"/>
              <a:pathLst>
                <a:path w="383539" h="102235" extrusionOk="0">
                  <a:moveTo>
                    <a:pt x="60934" y="19189"/>
                  </a:moveTo>
                  <a:lnTo>
                    <a:pt x="59626" y="14833"/>
                  </a:lnTo>
                  <a:lnTo>
                    <a:pt x="58737" y="11874"/>
                  </a:lnTo>
                  <a:lnTo>
                    <a:pt x="49974" y="2921"/>
                  </a:lnTo>
                  <a:lnTo>
                    <a:pt x="42786" y="673"/>
                  </a:lnTo>
                  <a:lnTo>
                    <a:pt x="42062" y="673"/>
                  </a:lnTo>
                  <a:lnTo>
                    <a:pt x="42062" y="24155"/>
                  </a:lnTo>
                  <a:lnTo>
                    <a:pt x="42062" y="35356"/>
                  </a:lnTo>
                  <a:lnTo>
                    <a:pt x="40868" y="39281"/>
                  </a:lnTo>
                  <a:lnTo>
                    <a:pt x="36131" y="43891"/>
                  </a:lnTo>
                  <a:lnTo>
                    <a:pt x="32004" y="45034"/>
                  </a:lnTo>
                  <a:lnTo>
                    <a:pt x="18224" y="45034"/>
                  </a:lnTo>
                  <a:lnTo>
                    <a:pt x="18224" y="14833"/>
                  </a:lnTo>
                  <a:lnTo>
                    <a:pt x="32499" y="14833"/>
                  </a:lnTo>
                  <a:lnTo>
                    <a:pt x="36626" y="15913"/>
                  </a:lnTo>
                  <a:lnTo>
                    <a:pt x="40982" y="20269"/>
                  </a:lnTo>
                  <a:lnTo>
                    <a:pt x="42062" y="24155"/>
                  </a:lnTo>
                  <a:lnTo>
                    <a:pt x="42062" y="673"/>
                  </a:lnTo>
                  <a:lnTo>
                    <a:pt x="0" y="673"/>
                  </a:lnTo>
                  <a:lnTo>
                    <a:pt x="0" y="102069"/>
                  </a:lnTo>
                  <a:lnTo>
                    <a:pt x="18745" y="102069"/>
                  </a:lnTo>
                  <a:lnTo>
                    <a:pt x="18745" y="59055"/>
                  </a:lnTo>
                  <a:lnTo>
                    <a:pt x="42113" y="59055"/>
                  </a:lnTo>
                  <a:lnTo>
                    <a:pt x="49250" y="56603"/>
                  </a:lnTo>
                  <a:lnTo>
                    <a:pt x="58597" y="46837"/>
                  </a:lnTo>
                  <a:lnTo>
                    <a:pt x="59156" y="45034"/>
                  </a:lnTo>
                  <a:lnTo>
                    <a:pt x="60934" y="39370"/>
                  </a:lnTo>
                  <a:lnTo>
                    <a:pt x="60934" y="19189"/>
                  </a:lnTo>
                  <a:close/>
                </a:path>
                <a:path w="383539" h="102235" extrusionOk="0">
                  <a:moveTo>
                    <a:pt x="92354" y="673"/>
                  </a:moveTo>
                  <a:lnTo>
                    <a:pt x="73482" y="673"/>
                  </a:lnTo>
                  <a:lnTo>
                    <a:pt x="73482" y="102057"/>
                  </a:lnTo>
                  <a:lnTo>
                    <a:pt x="92354" y="102057"/>
                  </a:lnTo>
                  <a:lnTo>
                    <a:pt x="92354" y="673"/>
                  </a:lnTo>
                  <a:close/>
                </a:path>
                <a:path w="383539"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 w="383539" h="102235" extrusionOk="0">
                  <a:moveTo>
                    <a:pt x="227444" y="83858"/>
                  </a:moveTo>
                  <a:lnTo>
                    <a:pt x="210451" y="83858"/>
                  </a:lnTo>
                  <a:lnTo>
                    <a:pt x="210451" y="102057"/>
                  </a:lnTo>
                  <a:lnTo>
                    <a:pt x="227444" y="102057"/>
                  </a:lnTo>
                  <a:lnTo>
                    <a:pt x="227444" y="83858"/>
                  </a:lnTo>
                  <a:close/>
                </a:path>
                <a:path w="383539" h="102235" extrusionOk="0">
                  <a:moveTo>
                    <a:pt x="282041" y="0"/>
                  </a:moveTo>
                  <a:lnTo>
                    <a:pt x="269532" y="0"/>
                  </a:lnTo>
                  <a:lnTo>
                    <a:pt x="268693" y="5867"/>
                  </a:lnTo>
                  <a:lnTo>
                    <a:pt x="265938" y="10375"/>
                  </a:lnTo>
                  <a:lnTo>
                    <a:pt x="256628" y="16649"/>
                  </a:lnTo>
                  <a:lnTo>
                    <a:pt x="250164" y="18338"/>
                  </a:lnTo>
                  <a:lnTo>
                    <a:pt x="241871" y="18605"/>
                  </a:lnTo>
                  <a:lnTo>
                    <a:pt x="241871" y="30607"/>
                  </a:lnTo>
                  <a:lnTo>
                    <a:pt x="264248" y="30607"/>
                  </a:lnTo>
                  <a:lnTo>
                    <a:pt x="264248" y="102057"/>
                  </a:lnTo>
                  <a:lnTo>
                    <a:pt x="282041" y="102057"/>
                  </a:lnTo>
                  <a:lnTo>
                    <a:pt x="282041" y="0"/>
                  </a:lnTo>
                  <a:close/>
                </a:path>
                <a:path w="383539" h="102235" extrusionOk="0">
                  <a:moveTo>
                    <a:pt x="328561" y="83858"/>
                  </a:moveTo>
                  <a:lnTo>
                    <a:pt x="311569" y="83858"/>
                  </a:lnTo>
                  <a:lnTo>
                    <a:pt x="311569" y="102057"/>
                  </a:lnTo>
                  <a:lnTo>
                    <a:pt x="328561" y="102057"/>
                  </a:lnTo>
                  <a:lnTo>
                    <a:pt x="328561" y="83858"/>
                  </a:lnTo>
                  <a:close/>
                </a:path>
                <a:path w="383539" h="102235" extrusionOk="0">
                  <a:moveTo>
                    <a:pt x="383159" y="0"/>
                  </a:moveTo>
                  <a:lnTo>
                    <a:pt x="370649" y="0"/>
                  </a:lnTo>
                  <a:lnTo>
                    <a:pt x="369811" y="5867"/>
                  </a:lnTo>
                  <a:lnTo>
                    <a:pt x="367055" y="10375"/>
                  </a:lnTo>
                  <a:lnTo>
                    <a:pt x="357746" y="16649"/>
                  </a:lnTo>
                  <a:lnTo>
                    <a:pt x="351282" y="18338"/>
                  </a:lnTo>
                  <a:lnTo>
                    <a:pt x="342988" y="18605"/>
                  </a:lnTo>
                  <a:lnTo>
                    <a:pt x="342988" y="30607"/>
                  </a:lnTo>
                  <a:lnTo>
                    <a:pt x="365366" y="30607"/>
                  </a:lnTo>
                  <a:lnTo>
                    <a:pt x="365366" y="102057"/>
                  </a:lnTo>
                  <a:lnTo>
                    <a:pt x="383159" y="102057"/>
                  </a:lnTo>
                  <a:lnTo>
                    <a:pt x="383159"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35" name="Google Shape;335;p41"/>
            <p:cNvSpPr/>
            <p:nvPr/>
          </p:nvSpPr>
          <p:spPr>
            <a:xfrm>
              <a:off x="4464389" y="1864997"/>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36" name="Google Shape;336;p41"/>
            <p:cNvSpPr/>
            <p:nvPr/>
          </p:nvSpPr>
          <p:spPr>
            <a:xfrm>
              <a:off x="4601972" y="1905456"/>
              <a:ext cx="399415" cy="102235"/>
            </a:xfrm>
            <a:custGeom>
              <a:avLst/>
              <a:gdLst/>
              <a:ahLst/>
              <a:cxnLst/>
              <a:rect l="l" t="t" r="r" b="b"/>
              <a:pathLst>
                <a:path w="399414" h="102235" extrusionOk="0">
                  <a:moveTo>
                    <a:pt x="60934" y="19189"/>
                  </a:moveTo>
                  <a:lnTo>
                    <a:pt x="59613" y="14833"/>
                  </a:lnTo>
                  <a:lnTo>
                    <a:pt x="58737" y="11874"/>
                  </a:lnTo>
                  <a:lnTo>
                    <a:pt x="49974" y="2933"/>
                  </a:lnTo>
                  <a:lnTo>
                    <a:pt x="42786" y="673"/>
                  </a:lnTo>
                  <a:lnTo>
                    <a:pt x="42062" y="673"/>
                  </a:lnTo>
                  <a:lnTo>
                    <a:pt x="42062" y="24155"/>
                  </a:lnTo>
                  <a:lnTo>
                    <a:pt x="42062" y="35356"/>
                  </a:lnTo>
                  <a:lnTo>
                    <a:pt x="40868" y="39281"/>
                  </a:lnTo>
                  <a:lnTo>
                    <a:pt x="36131" y="43891"/>
                  </a:lnTo>
                  <a:lnTo>
                    <a:pt x="32004" y="45034"/>
                  </a:lnTo>
                  <a:lnTo>
                    <a:pt x="18224" y="45034"/>
                  </a:lnTo>
                  <a:lnTo>
                    <a:pt x="18224" y="14833"/>
                  </a:lnTo>
                  <a:lnTo>
                    <a:pt x="32499" y="14833"/>
                  </a:lnTo>
                  <a:lnTo>
                    <a:pt x="36626" y="15913"/>
                  </a:lnTo>
                  <a:lnTo>
                    <a:pt x="40982" y="20269"/>
                  </a:lnTo>
                  <a:lnTo>
                    <a:pt x="42062" y="24155"/>
                  </a:lnTo>
                  <a:lnTo>
                    <a:pt x="42062" y="673"/>
                  </a:lnTo>
                  <a:lnTo>
                    <a:pt x="0" y="673"/>
                  </a:lnTo>
                  <a:lnTo>
                    <a:pt x="0" y="102069"/>
                  </a:lnTo>
                  <a:lnTo>
                    <a:pt x="18745" y="102069"/>
                  </a:lnTo>
                  <a:lnTo>
                    <a:pt x="18745" y="59055"/>
                  </a:lnTo>
                  <a:lnTo>
                    <a:pt x="42113" y="59055"/>
                  </a:lnTo>
                  <a:lnTo>
                    <a:pt x="49250" y="56603"/>
                  </a:lnTo>
                  <a:lnTo>
                    <a:pt x="58597" y="46837"/>
                  </a:lnTo>
                  <a:lnTo>
                    <a:pt x="59156" y="45034"/>
                  </a:lnTo>
                  <a:lnTo>
                    <a:pt x="60934" y="39370"/>
                  </a:lnTo>
                  <a:lnTo>
                    <a:pt x="60934" y="19189"/>
                  </a:lnTo>
                  <a:close/>
                </a:path>
                <a:path w="399414" h="102235" extrusionOk="0">
                  <a:moveTo>
                    <a:pt x="92354" y="673"/>
                  </a:moveTo>
                  <a:lnTo>
                    <a:pt x="73482" y="673"/>
                  </a:lnTo>
                  <a:lnTo>
                    <a:pt x="73482" y="102057"/>
                  </a:lnTo>
                  <a:lnTo>
                    <a:pt x="92354" y="102057"/>
                  </a:lnTo>
                  <a:lnTo>
                    <a:pt x="92354" y="673"/>
                  </a:lnTo>
                  <a:close/>
                </a:path>
                <a:path w="399414"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 w="399414" h="102235" extrusionOk="0">
                  <a:moveTo>
                    <a:pt x="227444" y="83858"/>
                  </a:moveTo>
                  <a:lnTo>
                    <a:pt x="210451" y="83858"/>
                  </a:lnTo>
                  <a:lnTo>
                    <a:pt x="210451" y="102057"/>
                  </a:lnTo>
                  <a:lnTo>
                    <a:pt x="227444" y="102057"/>
                  </a:lnTo>
                  <a:lnTo>
                    <a:pt x="227444" y="83858"/>
                  </a:lnTo>
                  <a:close/>
                </a:path>
                <a:path w="399414" h="102235" extrusionOk="0">
                  <a:moveTo>
                    <a:pt x="282028" y="0"/>
                  </a:moveTo>
                  <a:lnTo>
                    <a:pt x="269519" y="0"/>
                  </a:lnTo>
                  <a:lnTo>
                    <a:pt x="268681" y="5867"/>
                  </a:lnTo>
                  <a:lnTo>
                    <a:pt x="265925" y="10375"/>
                  </a:lnTo>
                  <a:lnTo>
                    <a:pt x="256616" y="16649"/>
                  </a:lnTo>
                  <a:lnTo>
                    <a:pt x="250151" y="18338"/>
                  </a:lnTo>
                  <a:lnTo>
                    <a:pt x="241858" y="18605"/>
                  </a:lnTo>
                  <a:lnTo>
                    <a:pt x="241858" y="30607"/>
                  </a:lnTo>
                  <a:lnTo>
                    <a:pt x="264236" y="30607"/>
                  </a:lnTo>
                  <a:lnTo>
                    <a:pt x="264236" y="102057"/>
                  </a:lnTo>
                  <a:lnTo>
                    <a:pt x="282028" y="102057"/>
                  </a:lnTo>
                  <a:lnTo>
                    <a:pt x="282028" y="0"/>
                  </a:lnTo>
                  <a:close/>
                </a:path>
                <a:path w="399414" h="102235" extrusionOk="0">
                  <a:moveTo>
                    <a:pt x="328561" y="83858"/>
                  </a:moveTo>
                  <a:lnTo>
                    <a:pt x="311569" y="83858"/>
                  </a:lnTo>
                  <a:lnTo>
                    <a:pt x="311569" y="102057"/>
                  </a:lnTo>
                  <a:lnTo>
                    <a:pt x="328561" y="102057"/>
                  </a:lnTo>
                  <a:lnTo>
                    <a:pt x="328561" y="83858"/>
                  </a:lnTo>
                  <a:close/>
                </a:path>
                <a:path w="399414" h="102235" extrusionOk="0">
                  <a:moveTo>
                    <a:pt x="398932" y="17500"/>
                  </a:moveTo>
                  <a:lnTo>
                    <a:pt x="396544" y="11074"/>
                  </a:lnTo>
                  <a:lnTo>
                    <a:pt x="386981" y="2222"/>
                  </a:lnTo>
                  <a:lnTo>
                    <a:pt x="380047" y="0"/>
                  </a:lnTo>
                  <a:lnTo>
                    <a:pt x="361353" y="0"/>
                  </a:lnTo>
                  <a:lnTo>
                    <a:pt x="354304" y="2451"/>
                  </a:lnTo>
                  <a:lnTo>
                    <a:pt x="345363" y="12242"/>
                  </a:lnTo>
                  <a:lnTo>
                    <a:pt x="343115" y="20002"/>
                  </a:lnTo>
                  <a:lnTo>
                    <a:pt x="343242" y="33972"/>
                  </a:lnTo>
                  <a:lnTo>
                    <a:pt x="360908" y="33972"/>
                  </a:lnTo>
                  <a:lnTo>
                    <a:pt x="360781" y="24447"/>
                  </a:lnTo>
                  <a:lnTo>
                    <a:pt x="361556" y="20370"/>
                  </a:lnTo>
                  <a:lnTo>
                    <a:pt x="364667" y="15303"/>
                  </a:lnTo>
                  <a:lnTo>
                    <a:pt x="367131" y="14020"/>
                  </a:lnTo>
                  <a:lnTo>
                    <a:pt x="373722" y="14020"/>
                  </a:lnTo>
                  <a:lnTo>
                    <a:pt x="376085" y="15049"/>
                  </a:lnTo>
                  <a:lnTo>
                    <a:pt x="379158" y="19189"/>
                  </a:lnTo>
                  <a:lnTo>
                    <a:pt x="379920" y="22352"/>
                  </a:lnTo>
                  <a:lnTo>
                    <a:pt x="379920" y="29616"/>
                  </a:lnTo>
                  <a:lnTo>
                    <a:pt x="363207" y="54330"/>
                  </a:lnTo>
                  <a:lnTo>
                    <a:pt x="357428" y="60629"/>
                  </a:lnTo>
                  <a:lnTo>
                    <a:pt x="342569" y="91020"/>
                  </a:lnTo>
                  <a:lnTo>
                    <a:pt x="342709" y="102057"/>
                  </a:lnTo>
                  <a:lnTo>
                    <a:pt x="397738" y="102057"/>
                  </a:lnTo>
                  <a:lnTo>
                    <a:pt x="397738" y="85877"/>
                  </a:lnTo>
                  <a:lnTo>
                    <a:pt x="361899" y="85877"/>
                  </a:lnTo>
                  <a:lnTo>
                    <a:pt x="363664" y="82003"/>
                  </a:lnTo>
                  <a:lnTo>
                    <a:pt x="366991" y="76936"/>
                  </a:lnTo>
                  <a:lnTo>
                    <a:pt x="371881" y="70675"/>
                  </a:lnTo>
                  <a:lnTo>
                    <a:pt x="378409" y="63157"/>
                  </a:lnTo>
                  <a:lnTo>
                    <a:pt x="389128" y="52133"/>
                  </a:lnTo>
                  <a:lnTo>
                    <a:pt x="392252" y="48463"/>
                  </a:lnTo>
                  <a:lnTo>
                    <a:pt x="395465" y="43116"/>
                  </a:lnTo>
                  <a:lnTo>
                    <a:pt x="396798" y="39966"/>
                  </a:lnTo>
                  <a:lnTo>
                    <a:pt x="398500" y="33388"/>
                  </a:lnTo>
                  <a:lnTo>
                    <a:pt x="398932" y="29794"/>
                  </a:lnTo>
                  <a:lnTo>
                    <a:pt x="398932" y="1750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37" name="Google Shape;337;p41"/>
            <p:cNvSpPr/>
            <p:nvPr/>
          </p:nvSpPr>
          <p:spPr>
            <a:xfrm>
              <a:off x="4464389" y="2105747"/>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38" name="Google Shape;338;p41"/>
            <p:cNvSpPr/>
            <p:nvPr/>
          </p:nvSpPr>
          <p:spPr>
            <a:xfrm>
              <a:off x="4601832" y="2145271"/>
              <a:ext cx="399415" cy="104139"/>
            </a:xfrm>
            <a:custGeom>
              <a:avLst/>
              <a:gdLst/>
              <a:ahLst/>
              <a:cxnLst/>
              <a:rect l="l" t="t" r="r" b="b"/>
              <a:pathLst>
                <a:path w="399414" h="104139" extrusionOk="0">
                  <a:moveTo>
                    <a:pt x="60934" y="19177"/>
                  </a:moveTo>
                  <a:lnTo>
                    <a:pt x="59626" y="14820"/>
                  </a:lnTo>
                  <a:lnTo>
                    <a:pt x="58737" y="11861"/>
                  </a:lnTo>
                  <a:lnTo>
                    <a:pt x="49974" y="2921"/>
                  </a:lnTo>
                  <a:lnTo>
                    <a:pt x="42786" y="660"/>
                  </a:lnTo>
                  <a:lnTo>
                    <a:pt x="42062" y="660"/>
                  </a:lnTo>
                  <a:lnTo>
                    <a:pt x="42062" y="24142"/>
                  </a:lnTo>
                  <a:lnTo>
                    <a:pt x="42062" y="35344"/>
                  </a:lnTo>
                  <a:lnTo>
                    <a:pt x="40868" y="39268"/>
                  </a:lnTo>
                  <a:lnTo>
                    <a:pt x="36131" y="43878"/>
                  </a:lnTo>
                  <a:lnTo>
                    <a:pt x="32004" y="45021"/>
                  </a:lnTo>
                  <a:lnTo>
                    <a:pt x="18224" y="45021"/>
                  </a:lnTo>
                  <a:lnTo>
                    <a:pt x="18224" y="14820"/>
                  </a:lnTo>
                  <a:lnTo>
                    <a:pt x="32499" y="14820"/>
                  </a:lnTo>
                  <a:lnTo>
                    <a:pt x="36626" y="15900"/>
                  </a:lnTo>
                  <a:lnTo>
                    <a:pt x="40982" y="20256"/>
                  </a:lnTo>
                  <a:lnTo>
                    <a:pt x="42062" y="24142"/>
                  </a:lnTo>
                  <a:lnTo>
                    <a:pt x="42062" y="660"/>
                  </a:lnTo>
                  <a:lnTo>
                    <a:pt x="0" y="660"/>
                  </a:lnTo>
                  <a:lnTo>
                    <a:pt x="0" y="102057"/>
                  </a:lnTo>
                  <a:lnTo>
                    <a:pt x="18745" y="102057"/>
                  </a:lnTo>
                  <a:lnTo>
                    <a:pt x="18745" y="59042"/>
                  </a:lnTo>
                  <a:lnTo>
                    <a:pt x="42113" y="59042"/>
                  </a:lnTo>
                  <a:lnTo>
                    <a:pt x="49250" y="56591"/>
                  </a:lnTo>
                  <a:lnTo>
                    <a:pt x="58597" y="46824"/>
                  </a:lnTo>
                  <a:lnTo>
                    <a:pt x="59156" y="45021"/>
                  </a:lnTo>
                  <a:lnTo>
                    <a:pt x="60934" y="39357"/>
                  </a:lnTo>
                  <a:lnTo>
                    <a:pt x="60934" y="19177"/>
                  </a:lnTo>
                  <a:close/>
                </a:path>
                <a:path w="399414" h="104139" extrusionOk="0">
                  <a:moveTo>
                    <a:pt x="92354" y="660"/>
                  </a:moveTo>
                  <a:lnTo>
                    <a:pt x="73482" y="660"/>
                  </a:lnTo>
                  <a:lnTo>
                    <a:pt x="73482" y="102044"/>
                  </a:lnTo>
                  <a:lnTo>
                    <a:pt x="92354" y="102044"/>
                  </a:lnTo>
                  <a:lnTo>
                    <a:pt x="92354" y="660"/>
                  </a:lnTo>
                  <a:close/>
                </a:path>
                <a:path w="399414" h="104139" extrusionOk="0">
                  <a:moveTo>
                    <a:pt x="180924" y="0"/>
                  </a:moveTo>
                  <a:lnTo>
                    <a:pt x="168414" y="0"/>
                  </a:lnTo>
                  <a:lnTo>
                    <a:pt x="167576" y="5867"/>
                  </a:lnTo>
                  <a:lnTo>
                    <a:pt x="164820" y="10375"/>
                  </a:lnTo>
                  <a:lnTo>
                    <a:pt x="155511" y="16649"/>
                  </a:lnTo>
                  <a:lnTo>
                    <a:pt x="149047" y="18326"/>
                  </a:lnTo>
                  <a:lnTo>
                    <a:pt x="140754" y="18605"/>
                  </a:lnTo>
                  <a:lnTo>
                    <a:pt x="140754" y="30607"/>
                  </a:lnTo>
                  <a:lnTo>
                    <a:pt x="163131" y="30607"/>
                  </a:lnTo>
                  <a:lnTo>
                    <a:pt x="163131" y="102057"/>
                  </a:lnTo>
                  <a:lnTo>
                    <a:pt x="180924" y="102057"/>
                  </a:lnTo>
                  <a:lnTo>
                    <a:pt x="180924" y="0"/>
                  </a:lnTo>
                  <a:close/>
                </a:path>
                <a:path w="399414" h="104139" extrusionOk="0">
                  <a:moveTo>
                    <a:pt x="227457" y="83845"/>
                  </a:moveTo>
                  <a:lnTo>
                    <a:pt x="210464" y="83845"/>
                  </a:lnTo>
                  <a:lnTo>
                    <a:pt x="210464" y="102044"/>
                  </a:lnTo>
                  <a:lnTo>
                    <a:pt x="227457" y="102044"/>
                  </a:lnTo>
                  <a:lnTo>
                    <a:pt x="227457" y="83845"/>
                  </a:lnTo>
                  <a:close/>
                </a:path>
                <a:path w="399414" h="104139" extrusionOk="0">
                  <a:moveTo>
                    <a:pt x="282041" y="0"/>
                  </a:moveTo>
                  <a:lnTo>
                    <a:pt x="269532" y="0"/>
                  </a:lnTo>
                  <a:lnTo>
                    <a:pt x="268693" y="5867"/>
                  </a:lnTo>
                  <a:lnTo>
                    <a:pt x="265938" y="10375"/>
                  </a:lnTo>
                  <a:lnTo>
                    <a:pt x="256628" y="16649"/>
                  </a:lnTo>
                  <a:lnTo>
                    <a:pt x="250164" y="18326"/>
                  </a:lnTo>
                  <a:lnTo>
                    <a:pt x="241871" y="18605"/>
                  </a:lnTo>
                  <a:lnTo>
                    <a:pt x="241871" y="30607"/>
                  </a:lnTo>
                  <a:lnTo>
                    <a:pt x="264248" y="30607"/>
                  </a:lnTo>
                  <a:lnTo>
                    <a:pt x="264248" y="102057"/>
                  </a:lnTo>
                  <a:lnTo>
                    <a:pt x="282041" y="102057"/>
                  </a:lnTo>
                  <a:lnTo>
                    <a:pt x="282041" y="0"/>
                  </a:lnTo>
                  <a:close/>
                </a:path>
                <a:path w="399414" h="104139" extrusionOk="0">
                  <a:moveTo>
                    <a:pt x="328574" y="83845"/>
                  </a:moveTo>
                  <a:lnTo>
                    <a:pt x="311581" y="83845"/>
                  </a:lnTo>
                  <a:lnTo>
                    <a:pt x="311581" y="102044"/>
                  </a:lnTo>
                  <a:lnTo>
                    <a:pt x="328574" y="102044"/>
                  </a:lnTo>
                  <a:lnTo>
                    <a:pt x="328574" y="83845"/>
                  </a:lnTo>
                  <a:close/>
                </a:path>
                <a:path w="399414" h="104139" extrusionOk="0">
                  <a:moveTo>
                    <a:pt x="399199" y="64376"/>
                  </a:moveTo>
                  <a:lnTo>
                    <a:pt x="398056" y="58953"/>
                  </a:lnTo>
                  <a:lnTo>
                    <a:pt x="393420" y="51117"/>
                  </a:lnTo>
                  <a:lnTo>
                    <a:pt x="389902" y="48552"/>
                  </a:lnTo>
                  <a:lnTo>
                    <a:pt x="385152" y="47358"/>
                  </a:lnTo>
                  <a:lnTo>
                    <a:pt x="388975" y="46126"/>
                  </a:lnTo>
                  <a:lnTo>
                    <a:pt x="391896" y="43700"/>
                  </a:lnTo>
                  <a:lnTo>
                    <a:pt x="395897" y="36461"/>
                  </a:lnTo>
                  <a:lnTo>
                    <a:pt x="396913" y="31813"/>
                  </a:lnTo>
                  <a:lnTo>
                    <a:pt x="396913" y="17818"/>
                  </a:lnTo>
                  <a:lnTo>
                    <a:pt x="394614" y="11366"/>
                  </a:lnTo>
                  <a:lnTo>
                    <a:pt x="385495" y="2260"/>
                  </a:lnTo>
                  <a:lnTo>
                    <a:pt x="379018" y="0"/>
                  </a:lnTo>
                  <a:lnTo>
                    <a:pt x="361569" y="0"/>
                  </a:lnTo>
                  <a:lnTo>
                    <a:pt x="354711" y="2197"/>
                  </a:lnTo>
                  <a:lnTo>
                    <a:pt x="345541" y="10985"/>
                  </a:lnTo>
                  <a:lnTo>
                    <a:pt x="343255" y="17538"/>
                  </a:lnTo>
                  <a:lnTo>
                    <a:pt x="343382" y="30060"/>
                  </a:lnTo>
                  <a:lnTo>
                    <a:pt x="360908" y="30060"/>
                  </a:lnTo>
                  <a:lnTo>
                    <a:pt x="360908" y="22669"/>
                  </a:lnTo>
                  <a:lnTo>
                    <a:pt x="361607" y="19050"/>
                  </a:lnTo>
                  <a:lnTo>
                    <a:pt x="364375" y="14693"/>
                  </a:lnTo>
                  <a:lnTo>
                    <a:pt x="366636" y="13614"/>
                  </a:lnTo>
                  <a:lnTo>
                    <a:pt x="373062" y="13614"/>
                  </a:lnTo>
                  <a:lnTo>
                    <a:pt x="375361" y="14605"/>
                  </a:lnTo>
                  <a:lnTo>
                    <a:pt x="378040" y="18503"/>
                  </a:lnTo>
                  <a:lnTo>
                    <a:pt x="378714" y="22009"/>
                  </a:lnTo>
                  <a:lnTo>
                    <a:pt x="378714" y="32575"/>
                  </a:lnTo>
                  <a:lnTo>
                    <a:pt x="377583" y="36334"/>
                  </a:lnTo>
                  <a:lnTo>
                    <a:pt x="373049" y="40373"/>
                  </a:lnTo>
                  <a:lnTo>
                    <a:pt x="368909" y="41389"/>
                  </a:lnTo>
                  <a:lnTo>
                    <a:pt x="361569" y="41389"/>
                  </a:lnTo>
                  <a:lnTo>
                    <a:pt x="361569" y="54597"/>
                  </a:lnTo>
                  <a:lnTo>
                    <a:pt x="372186" y="54457"/>
                  </a:lnTo>
                  <a:lnTo>
                    <a:pt x="375805" y="55537"/>
                  </a:lnTo>
                  <a:lnTo>
                    <a:pt x="379539" y="59880"/>
                  </a:lnTo>
                  <a:lnTo>
                    <a:pt x="380466" y="64414"/>
                  </a:lnTo>
                  <a:lnTo>
                    <a:pt x="380466" y="78143"/>
                  </a:lnTo>
                  <a:lnTo>
                    <a:pt x="379704" y="82892"/>
                  </a:lnTo>
                  <a:lnTo>
                    <a:pt x="376682" y="88188"/>
                  </a:lnTo>
                  <a:lnTo>
                    <a:pt x="374078" y="89509"/>
                  </a:lnTo>
                  <a:lnTo>
                    <a:pt x="366572" y="89509"/>
                  </a:lnTo>
                  <a:lnTo>
                    <a:pt x="363918" y="88011"/>
                  </a:lnTo>
                  <a:lnTo>
                    <a:pt x="360870" y="82016"/>
                  </a:lnTo>
                  <a:lnTo>
                    <a:pt x="360108" y="76708"/>
                  </a:lnTo>
                  <a:lnTo>
                    <a:pt x="360108" y="67945"/>
                  </a:lnTo>
                  <a:lnTo>
                    <a:pt x="342442" y="67945"/>
                  </a:lnTo>
                  <a:lnTo>
                    <a:pt x="342303" y="82842"/>
                  </a:lnTo>
                  <a:lnTo>
                    <a:pt x="344551" y="90881"/>
                  </a:lnTo>
                  <a:lnTo>
                    <a:pt x="353504" y="101333"/>
                  </a:lnTo>
                  <a:lnTo>
                    <a:pt x="360438" y="103936"/>
                  </a:lnTo>
                  <a:lnTo>
                    <a:pt x="379717" y="103936"/>
                  </a:lnTo>
                  <a:lnTo>
                    <a:pt x="399199" y="71310"/>
                  </a:lnTo>
                  <a:lnTo>
                    <a:pt x="399199" y="64376"/>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39" name="Google Shape;339;p41"/>
            <p:cNvSpPr/>
            <p:nvPr/>
          </p:nvSpPr>
          <p:spPr>
            <a:xfrm>
              <a:off x="4031043" y="1678520"/>
              <a:ext cx="396240" cy="556895"/>
            </a:xfrm>
            <a:custGeom>
              <a:avLst/>
              <a:gdLst/>
              <a:ahLst/>
              <a:cxnLst/>
              <a:rect l="l" t="t" r="r" b="b"/>
              <a:pathLst>
                <a:path w="396239" h="556894" extrusionOk="0">
                  <a:moveTo>
                    <a:pt x="396036" y="278168"/>
                  </a:moveTo>
                  <a:lnTo>
                    <a:pt x="387286" y="273354"/>
                  </a:lnTo>
                  <a:lnTo>
                    <a:pt x="349910" y="252793"/>
                  </a:lnTo>
                  <a:lnTo>
                    <a:pt x="349910" y="273354"/>
                  </a:lnTo>
                  <a:lnTo>
                    <a:pt x="208241" y="273354"/>
                  </a:lnTo>
                  <a:lnTo>
                    <a:pt x="208241" y="30187"/>
                  </a:lnTo>
                  <a:lnTo>
                    <a:pt x="349897" y="30187"/>
                  </a:lnTo>
                  <a:lnTo>
                    <a:pt x="349897" y="50749"/>
                  </a:lnTo>
                  <a:lnTo>
                    <a:pt x="387273" y="30187"/>
                  </a:lnTo>
                  <a:lnTo>
                    <a:pt x="396024" y="25374"/>
                  </a:lnTo>
                  <a:lnTo>
                    <a:pt x="387273" y="20561"/>
                  </a:lnTo>
                  <a:lnTo>
                    <a:pt x="349897" y="0"/>
                  </a:lnTo>
                  <a:lnTo>
                    <a:pt x="349897" y="20561"/>
                  </a:lnTo>
                  <a:lnTo>
                    <a:pt x="203428" y="20561"/>
                  </a:lnTo>
                  <a:lnTo>
                    <a:pt x="198602" y="20561"/>
                  </a:lnTo>
                  <a:lnTo>
                    <a:pt x="198602" y="25374"/>
                  </a:lnTo>
                  <a:lnTo>
                    <a:pt x="198602" y="273354"/>
                  </a:lnTo>
                  <a:lnTo>
                    <a:pt x="0" y="273354"/>
                  </a:lnTo>
                  <a:lnTo>
                    <a:pt x="0" y="282981"/>
                  </a:lnTo>
                  <a:lnTo>
                    <a:pt x="198602" y="282981"/>
                  </a:lnTo>
                  <a:lnTo>
                    <a:pt x="198602" y="530948"/>
                  </a:lnTo>
                  <a:lnTo>
                    <a:pt x="198602" y="535774"/>
                  </a:lnTo>
                  <a:lnTo>
                    <a:pt x="203428" y="535774"/>
                  </a:lnTo>
                  <a:lnTo>
                    <a:pt x="349897" y="535774"/>
                  </a:lnTo>
                  <a:lnTo>
                    <a:pt x="349897" y="556323"/>
                  </a:lnTo>
                  <a:lnTo>
                    <a:pt x="387261" y="535774"/>
                  </a:lnTo>
                  <a:lnTo>
                    <a:pt x="396024" y="530948"/>
                  </a:lnTo>
                  <a:lnTo>
                    <a:pt x="387299" y="526148"/>
                  </a:lnTo>
                  <a:lnTo>
                    <a:pt x="349897" y="505574"/>
                  </a:lnTo>
                  <a:lnTo>
                    <a:pt x="349897" y="526148"/>
                  </a:lnTo>
                  <a:lnTo>
                    <a:pt x="208241" y="526148"/>
                  </a:lnTo>
                  <a:lnTo>
                    <a:pt x="208241" y="282981"/>
                  </a:lnTo>
                  <a:lnTo>
                    <a:pt x="349910" y="282981"/>
                  </a:lnTo>
                  <a:lnTo>
                    <a:pt x="349910" y="303542"/>
                  </a:lnTo>
                  <a:lnTo>
                    <a:pt x="387286" y="282981"/>
                  </a:lnTo>
                  <a:lnTo>
                    <a:pt x="396036" y="278168"/>
                  </a:lnTo>
                  <a:close/>
                </a:path>
              </a:pathLst>
            </a:custGeom>
            <a:solidFill>
              <a:srgbClr val="5397D1"/>
            </a:solidFill>
            <a:ln>
              <a:noFill/>
            </a:ln>
          </p:spPr>
          <p:txBody>
            <a:bodyPr spcFirstLastPara="1" wrap="square" lIns="0" tIns="0" rIns="0" bIns="0" anchor="t" anchorCtr="0">
              <a:noAutofit/>
            </a:bodyPr>
            <a:lstStyle/>
            <a:p>
              <a:endParaRPr sz="2400" dirty="0"/>
            </a:p>
          </p:txBody>
        </p:sp>
        <p:sp>
          <p:nvSpPr>
            <p:cNvPr id="340" name="Google Shape;340;p41"/>
            <p:cNvSpPr/>
            <p:nvPr/>
          </p:nvSpPr>
          <p:spPr>
            <a:xfrm>
              <a:off x="4464389" y="3516550"/>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41" name="Google Shape;341;p41"/>
            <p:cNvSpPr/>
            <p:nvPr/>
          </p:nvSpPr>
          <p:spPr>
            <a:xfrm>
              <a:off x="4609859" y="3556063"/>
              <a:ext cx="180975" cy="102235"/>
            </a:xfrm>
            <a:custGeom>
              <a:avLst/>
              <a:gdLst/>
              <a:ahLst/>
              <a:cxnLst/>
              <a:rect l="l" t="t" r="r" b="b"/>
              <a:pathLst>
                <a:path w="180975" h="102235" extrusionOk="0">
                  <a:moveTo>
                    <a:pt x="60934" y="19189"/>
                  </a:moveTo>
                  <a:lnTo>
                    <a:pt x="59626" y="14833"/>
                  </a:lnTo>
                  <a:lnTo>
                    <a:pt x="58737" y="11874"/>
                  </a:lnTo>
                  <a:lnTo>
                    <a:pt x="49974" y="2933"/>
                  </a:lnTo>
                  <a:lnTo>
                    <a:pt x="42786" y="673"/>
                  </a:lnTo>
                  <a:lnTo>
                    <a:pt x="42062" y="673"/>
                  </a:lnTo>
                  <a:lnTo>
                    <a:pt x="42062" y="24155"/>
                  </a:lnTo>
                  <a:lnTo>
                    <a:pt x="42062" y="35356"/>
                  </a:lnTo>
                  <a:lnTo>
                    <a:pt x="40868" y="39281"/>
                  </a:lnTo>
                  <a:lnTo>
                    <a:pt x="36131" y="43891"/>
                  </a:lnTo>
                  <a:lnTo>
                    <a:pt x="32004" y="45034"/>
                  </a:lnTo>
                  <a:lnTo>
                    <a:pt x="18224" y="45034"/>
                  </a:lnTo>
                  <a:lnTo>
                    <a:pt x="18224" y="14833"/>
                  </a:lnTo>
                  <a:lnTo>
                    <a:pt x="32499" y="14833"/>
                  </a:lnTo>
                  <a:lnTo>
                    <a:pt x="36626" y="15913"/>
                  </a:lnTo>
                  <a:lnTo>
                    <a:pt x="40982" y="20269"/>
                  </a:lnTo>
                  <a:lnTo>
                    <a:pt x="42062" y="24155"/>
                  </a:lnTo>
                  <a:lnTo>
                    <a:pt x="42062" y="673"/>
                  </a:lnTo>
                  <a:lnTo>
                    <a:pt x="0" y="673"/>
                  </a:lnTo>
                  <a:lnTo>
                    <a:pt x="0" y="102069"/>
                  </a:lnTo>
                  <a:lnTo>
                    <a:pt x="18745" y="102069"/>
                  </a:lnTo>
                  <a:lnTo>
                    <a:pt x="18745" y="59055"/>
                  </a:lnTo>
                  <a:lnTo>
                    <a:pt x="42113" y="59055"/>
                  </a:lnTo>
                  <a:lnTo>
                    <a:pt x="49250" y="56603"/>
                  </a:lnTo>
                  <a:lnTo>
                    <a:pt x="58597" y="46837"/>
                  </a:lnTo>
                  <a:lnTo>
                    <a:pt x="59156" y="45034"/>
                  </a:lnTo>
                  <a:lnTo>
                    <a:pt x="60934" y="39370"/>
                  </a:lnTo>
                  <a:lnTo>
                    <a:pt x="60934" y="19189"/>
                  </a:lnTo>
                  <a:close/>
                </a:path>
                <a:path w="180975" h="102235" extrusionOk="0">
                  <a:moveTo>
                    <a:pt x="92354" y="673"/>
                  </a:moveTo>
                  <a:lnTo>
                    <a:pt x="73482" y="673"/>
                  </a:lnTo>
                  <a:lnTo>
                    <a:pt x="73482" y="102057"/>
                  </a:lnTo>
                  <a:lnTo>
                    <a:pt x="92354" y="102057"/>
                  </a:lnTo>
                  <a:lnTo>
                    <a:pt x="92354" y="673"/>
                  </a:lnTo>
                  <a:close/>
                </a:path>
                <a:path w="180975"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42" name="Google Shape;342;p41"/>
            <p:cNvSpPr/>
            <p:nvPr/>
          </p:nvSpPr>
          <p:spPr>
            <a:xfrm>
              <a:off x="4820310" y="3556062"/>
              <a:ext cx="172707" cy="103941"/>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endParaRPr sz="2400" dirty="0"/>
            </a:p>
          </p:txBody>
        </p:sp>
        <p:sp>
          <p:nvSpPr>
            <p:cNvPr id="343" name="Google Shape;343;p41"/>
            <p:cNvSpPr/>
            <p:nvPr/>
          </p:nvSpPr>
          <p:spPr>
            <a:xfrm>
              <a:off x="4464389" y="3766931"/>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44" name="Google Shape;344;p41"/>
            <p:cNvSpPr/>
            <p:nvPr/>
          </p:nvSpPr>
          <p:spPr>
            <a:xfrm>
              <a:off x="4601972" y="3806456"/>
              <a:ext cx="180975" cy="102235"/>
            </a:xfrm>
            <a:custGeom>
              <a:avLst/>
              <a:gdLst/>
              <a:ahLst/>
              <a:cxnLst/>
              <a:rect l="l" t="t" r="r" b="b"/>
              <a:pathLst>
                <a:path w="180975" h="102235" extrusionOk="0">
                  <a:moveTo>
                    <a:pt x="60934" y="19177"/>
                  </a:moveTo>
                  <a:lnTo>
                    <a:pt x="59613" y="14820"/>
                  </a:lnTo>
                  <a:lnTo>
                    <a:pt x="58737" y="11861"/>
                  </a:lnTo>
                  <a:lnTo>
                    <a:pt x="49974" y="2921"/>
                  </a:lnTo>
                  <a:lnTo>
                    <a:pt x="42786" y="660"/>
                  </a:lnTo>
                  <a:lnTo>
                    <a:pt x="42062" y="660"/>
                  </a:lnTo>
                  <a:lnTo>
                    <a:pt x="42062" y="24142"/>
                  </a:lnTo>
                  <a:lnTo>
                    <a:pt x="42062" y="35344"/>
                  </a:lnTo>
                  <a:lnTo>
                    <a:pt x="40868" y="39268"/>
                  </a:lnTo>
                  <a:lnTo>
                    <a:pt x="36131" y="43878"/>
                  </a:lnTo>
                  <a:lnTo>
                    <a:pt x="32004" y="45021"/>
                  </a:lnTo>
                  <a:lnTo>
                    <a:pt x="18224" y="45021"/>
                  </a:lnTo>
                  <a:lnTo>
                    <a:pt x="18224" y="14820"/>
                  </a:lnTo>
                  <a:lnTo>
                    <a:pt x="32499" y="14820"/>
                  </a:lnTo>
                  <a:lnTo>
                    <a:pt x="36626" y="15900"/>
                  </a:lnTo>
                  <a:lnTo>
                    <a:pt x="40982" y="20256"/>
                  </a:lnTo>
                  <a:lnTo>
                    <a:pt x="42062" y="24142"/>
                  </a:lnTo>
                  <a:lnTo>
                    <a:pt x="42062" y="660"/>
                  </a:lnTo>
                  <a:lnTo>
                    <a:pt x="0" y="660"/>
                  </a:lnTo>
                  <a:lnTo>
                    <a:pt x="0" y="102057"/>
                  </a:lnTo>
                  <a:lnTo>
                    <a:pt x="18745" y="102057"/>
                  </a:lnTo>
                  <a:lnTo>
                    <a:pt x="18745" y="59042"/>
                  </a:lnTo>
                  <a:lnTo>
                    <a:pt x="42113" y="59042"/>
                  </a:lnTo>
                  <a:lnTo>
                    <a:pt x="49250" y="56591"/>
                  </a:lnTo>
                  <a:lnTo>
                    <a:pt x="58597" y="46824"/>
                  </a:lnTo>
                  <a:lnTo>
                    <a:pt x="59156" y="45021"/>
                  </a:lnTo>
                  <a:lnTo>
                    <a:pt x="60934" y="39357"/>
                  </a:lnTo>
                  <a:lnTo>
                    <a:pt x="60934" y="19177"/>
                  </a:lnTo>
                  <a:close/>
                </a:path>
                <a:path w="180975" h="102235" extrusionOk="0">
                  <a:moveTo>
                    <a:pt x="92354" y="660"/>
                  </a:moveTo>
                  <a:lnTo>
                    <a:pt x="73482" y="660"/>
                  </a:lnTo>
                  <a:lnTo>
                    <a:pt x="73482" y="102044"/>
                  </a:lnTo>
                  <a:lnTo>
                    <a:pt x="92354" y="102044"/>
                  </a:lnTo>
                  <a:lnTo>
                    <a:pt x="92354" y="660"/>
                  </a:lnTo>
                  <a:close/>
                </a:path>
                <a:path w="180975"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45" name="Google Shape;345;p41"/>
            <p:cNvSpPr/>
            <p:nvPr/>
          </p:nvSpPr>
          <p:spPr>
            <a:xfrm>
              <a:off x="4812423" y="3806445"/>
              <a:ext cx="188485" cy="10394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endParaRPr sz="2400" dirty="0"/>
            </a:p>
          </p:txBody>
        </p:sp>
        <p:sp>
          <p:nvSpPr>
            <p:cNvPr id="346" name="Google Shape;346;p41"/>
            <p:cNvSpPr/>
            <p:nvPr/>
          </p:nvSpPr>
          <p:spPr>
            <a:xfrm>
              <a:off x="4464389" y="4007684"/>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47" name="Google Shape;347;p41"/>
            <p:cNvSpPr/>
            <p:nvPr/>
          </p:nvSpPr>
          <p:spPr>
            <a:xfrm>
              <a:off x="4601832" y="4047197"/>
              <a:ext cx="180975" cy="102235"/>
            </a:xfrm>
            <a:custGeom>
              <a:avLst/>
              <a:gdLst/>
              <a:ahLst/>
              <a:cxnLst/>
              <a:rect l="l" t="t" r="r" b="b"/>
              <a:pathLst>
                <a:path w="180975" h="102235" extrusionOk="0">
                  <a:moveTo>
                    <a:pt x="60934" y="19189"/>
                  </a:moveTo>
                  <a:lnTo>
                    <a:pt x="59626" y="14833"/>
                  </a:lnTo>
                  <a:lnTo>
                    <a:pt x="58737" y="11874"/>
                  </a:lnTo>
                  <a:lnTo>
                    <a:pt x="49974" y="2933"/>
                  </a:lnTo>
                  <a:lnTo>
                    <a:pt x="42786" y="673"/>
                  </a:lnTo>
                  <a:lnTo>
                    <a:pt x="42062" y="673"/>
                  </a:lnTo>
                  <a:lnTo>
                    <a:pt x="42062" y="24155"/>
                  </a:lnTo>
                  <a:lnTo>
                    <a:pt x="42062" y="35356"/>
                  </a:lnTo>
                  <a:lnTo>
                    <a:pt x="40868" y="39281"/>
                  </a:lnTo>
                  <a:lnTo>
                    <a:pt x="36131" y="43891"/>
                  </a:lnTo>
                  <a:lnTo>
                    <a:pt x="32004" y="45034"/>
                  </a:lnTo>
                  <a:lnTo>
                    <a:pt x="18224" y="45034"/>
                  </a:lnTo>
                  <a:lnTo>
                    <a:pt x="18224" y="14833"/>
                  </a:lnTo>
                  <a:lnTo>
                    <a:pt x="32499" y="14833"/>
                  </a:lnTo>
                  <a:lnTo>
                    <a:pt x="36626" y="15913"/>
                  </a:lnTo>
                  <a:lnTo>
                    <a:pt x="40982" y="20269"/>
                  </a:lnTo>
                  <a:lnTo>
                    <a:pt x="42062" y="24155"/>
                  </a:lnTo>
                  <a:lnTo>
                    <a:pt x="42062" y="673"/>
                  </a:lnTo>
                  <a:lnTo>
                    <a:pt x="0" y="673"/>
                  </a:lnTo>
                  <a:lnTo>
                    <a:pt x="0" y="102069"/>
                  </a:lnTo>
                  <a:lnTo>
                    <a:pt x="18745" y="102069"/>
                  </a:lnTo>
                  <a:lnTo>
                    <a:pt x="18745" y="59055"/>
                  </a:lnTo>
                  <a:lnTo>
                    <a:pt x="42113" y="59055"/>
                  </a:lnTo>
                  <a:lnTo>
                    <a:pt x="49250" y="56603"/>
                  </a:lnTo>
                  <a:lnTo>
                    <a:pt x="58597" y="46837"/>
                  </a:lnTo>
                  <a:lnTo>
                    <a:pt x="59156" y="45034"/>
                  </a:lnTo>
                  <a:lnTo>
                    <a:pt x="60934" y="39370"/>
                  </a:lnTo>
                  <a:lnTo>
                    <a:pt x="60934" y="19189"/>
                  </a:lnTo>
                  <a:close/>
                </a:path>
                <a:path w="180975" h="102235" extrusionOk="0">
                  <a:moveTo>
                    <a:pt x="92354" y="685"/>
                  </a:moveTo>
                  <a:lnTo>
                    <a:pt x="73482" y="685"/>
                  </a:lnTo>
                  <a:lnTo>
                    <a:pt x="73482" y="102057"/>
                  </a:lnTo>
                  <a:lnTo>
                    <a:pt x="92354" y="102057"/>
                  </a:lnTo>
                  <a:lnTo>
                    <a:pt x="92354" y="685"/>
                  </a:lnTo>
                  <a:close/>
                </a:path>
                <a:path w="180975"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48" name="Google Shape;348;p41"/>
            <p:cNvSpPr/>
            <p:nvPr/>
          </p:nvSpPr>
          <p:spPr>
            <a:xfrm>
              <a:off x="4812296" y="4047201"/>
              <a:ext cx="188742" cy="103936"/>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endParaRPr sz="2400" dirty="0"/>
            </a:p>
          </p:txBody>
        </p:sp>
        <p:sp>
          <p:nvSpPr>
            <p:cNvPr id="349" name="Google Shape;349;p41"/>
            <p:cNvSpPr/>
            <p:nvPr/>
          </p:nvSpPr>
          <p:spPr>
            <a:xfrm>
              <a:off x="4031043" y="3590086"/>
              <a:ext cx="396240" cy="556895"/>
            </a:xfrm>
            <a:custGeom>
              <a:avLst/>
              <a:gdLst/>
              <a:ahLst/>
              <a:cxnLst/>
              <a:rect l="l" t="t" r="r" b="b"/>
              <a:pathLst>
                <a:path w="396239" h="556895" extrusionOk="0">
                  <a:moveTo>
                    <a:pt x="396036" y="278155"/>
                  </a:moveTo>
                  <a:lnTo>
                    <a:pt x="387299" y="273354"/>
                  </a:lnTo>
                  <a:lnTo>
                    <a:pt x="349910" y="252780"/>
                  </a:lnTo>
                  <a:lnTo>
                    <a:pt x="349910" y="273354"/>
                  </a:lnTo>
                  <a:lnTo>
                    <a:pt x="208241" y="273354"/>
                  </a:lnTo>
                  <a:lnTo>
                    <a:pt x="208241" y="30187"/>
                  </a:lnTo>
                  <a:lnTo>
                    <a:pt x="349897" y="30187"/>
                  </a:lnTo>
                  <a:lnTo>
                    <a:pt x="349897" y="50749"/>
                  </a:lnTo>
                  <a:lnTo>
                    <a:pt x="387273" y="30187"/>
                  </a:lnTo>
                  <a:lnTo>
                    <a:pt x="396024" y="25374"/>
                  </a:lnTo>
                  <a:lnTo>
                    <a:pt x="387273" y="20561"/>
                  </a:lnTo>
                  <a:lnTo>
                    <a:pt x="349897" y="0"/>
                  </a:lnTo>
                  <a:lnTo>
                    <a:pt x="349897" y="20561"/>
                  </a:lnTo>
                  <a:lnTo>
                    <a:pt x="203428" y="20561"/>
                  </a:lnTo>
                  <a:lnTo>
                    <a:pt x="198602" y="20561"/>
                  </a:lnTo>
                  <a:lnTo>
                    <a:pt x="198602" y="25374"/>
                  </a:lnTo>
                  <a:lnTo>
                    <a:pt x="198602" y="273354"/>
                  </a:lnTo>
                  <a:lnTo>
                    <a:pt x="0" y="273354"/>
                  </a:lnTo>
                  <a:lnTo>
                    <a:pt x="0" y="282981"/>
                  </a:lnTo>
                  <a:lnTo>
                    <a:pt x="198602" y="282981"/>
                  </a:lnTo>
                  <a:lnTo>
                    <a:pt x="198602" y="530948"/>
                  </a:lnTo>
                  <a:lnTo>
                    <a:pt x="198602" y="535762"/>
                  </a:lnTo>
                  <a:lnTo>
                    <a:pt x="203428" y="535762"/>
                  </a:lnTo>
                  <a:lnTo>
                    <a:pt x="349897" y="535762"/>
                  </a:lnTo>
                  <a:lnTo>
                    <a:pt x="349897" y="556323"/>
                  </a:lnTo>
                  <a:lnTo>
                    <a:pt x="387273" y="535762"/>
                  </a:lnTo>
                  <a:lnTo>
                    <a:pt x="396024" y="530948"/>
                  </a:lnTo>
                  <a:lnTo>
                    <a:pt x="387273" y="526135"/>
                  </a:lnTo>
                  <a:lnTo>
                    <a:pt x="349897" y="505574"/>
                  </a:lnTo>
                  <a:lnTo>
                    <a:pt x="349897" y="526135"/>
                  </a:lnTo>
                  <a:lnTo>
                    <a:pt x="208241" y="526135"/>
                  </a:lnTo>
                  <a:lnTo>
                    <a:pt x="208241" y="282981"/>
                  </a:lnTo>
                  <a:lnTo>
                    <a:pt x="349910" y="282981"/>
                  </a:lnTo>
                  <a:lnTo>
                    <a:pt x="349910" y="303530"/>
                  </a:lnTo>
                  <a:lnTo>
                    <a:pt x="387261" y="282981"/>
                  </a:lnTo>
                  <a:lnTo>
                    <a:pt x="396036" y="278155"/>
                  </a:lnTo>
                  <a:close/>
                </a:path>
              </a:pathLst>
            </a:custGeom>
            <a:solidFill>
              <a:srgbClr val="5397D1"/>
            </a:solidFill>
            <a:ln>
              <a:noFill/>
            </a:ln>
          </p:spPr>
          <p:txBody>
            <a:bodyPr spcFirstLastPara="1" wrap="square" lIns="0" tIns="0" rIns="0" bIns="0" anchor="t" anchorCtr="0">
              <a:noAutofit/>
            </a:bodyPr>
            <a:lstStyle/>
            <a:p>
              <a:endParaRPr sz="2400" dirty="0"/>
            </a:p>
          </p:txBody>
        </p:sp>
        <p:sp>
          <p:nvSpPr>
            <p:cNvPr id="350" name="Google Shape;350;p41"/>
            <p:cNvSpPr/>
            <p:nvPr/>
          </p:nvSpPr>
          <p:spPr>
            <a:xfrm>
              <a:off x="4464389" y="2669107"/>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9CC0E6"/>
            </a:solidFill>
            <a:ln>
              <a:noFill/>
            </a:ln>
          </p:spPr>
          <p:txBody>
            <a:bodyPr spcFirstLastPara="1" wrap="square" lIns="0" tIns="0" rIns="0" bIns="0" anchor="t" anchorCtr="0">
              <a:noAutofit/>
            </a:bodyPr>
            <a:lstStyle/>
            <a:p>
              <a:endParaRPr sz="2400" dirty="0"/>
            </a:p>
          </p:txBody>
        </p:sp>
        <p:sp>
          <p:nvSpPr>
            <p:cNvPr id="351" name="Google Shape;351;p41"/>
            <p:cNvSpPr/>
            <p:nvPr/>
          </p:nvSpPr>
          <p:spPr>
            <a:xfrm>
              <a:off x="4609859" y="2709570"/>
              <a:ext cx="180975" cy="102235"/>
            </a:xfrm>
            <a:custGeom>
              <a:avLst/>
              <a:gdLst/>
              <a:ahLst/>
              <a:cxnLst/>
              <a:rect l="l" t="t" r="r" b="b"/>
              <a:pathLst>
                <a:path w="180975" h="102235" extrusionOk="0">
                  <a:moveTo>
                    <a:pt x="60934" y="19177"/>
                  </a:moveTo>
                  <a:lnTo>
                    <a:pt x="59626" y="14820"/>
                  </a:lnTo>
                  <a:lnTo>
                    <a:pt x="58737" y="11861"/>
                  </a:lnTo>
                  <a:lnTo>
                    <a:pt x="49974" y="2921"/>
                  </a:lnTo>
                  <a:lnTo>
                    <a:pt x="42786" y="660"/>
                  </a:lnTo>
                  <a:lnTo>
                    <a:pt x="42062" y="660"/>
                  </a:lnTo>
                  <a:lnTo>
                    <a:pt x="42062" y="24142"/>
                  </a:lnTo>
                  <a:lnTo>
                    <a:pt x="42062" y="35344"/>
                  </a:lnTo>
                  <a:lnTo>
                    <a:pt x="40868" y="39268"/>
                  </a:lnTo>
                  <a:lnTo>
                    <a:pt x="36131" y="43878"/>
                  </a:lnTo>
                  <a:lnTo>
                    <a:pt x="32004" y="45021"/>
                  </a:lnTo>
                  <a:lnTo>
                    <a:pt x="18224" y="45021"/>
                  </a:lnTo>
                  <a:lnTo>
                    <a:pt x="18224" y="14820"/>
                  </a:lnTo>
                  <a:lnTo>
                    <a:pt x="32499" y="14820"/>
                  </a:lnTo>
                  <a:lnTo>
                    <a:pt x="36626" y="15900"/>
                  </a:lnTo>
                  <a:lnTo>
                    <a:pt x="40982" y="20256"/>
                  </a:lnTo>
                  <a:lnTo>
                    <a:pt x="42062" y="24142"/>
                  </a:lnTo>
                  <a:lnTo>
                    <a:pt x="42062" y="660"/>
                  </a:lnTo>
                  <a:lnTo>
                    <a:pt x="0" y="660"/>
                  </a:lnTo>
                  <a:lnTo>
                    <a:pt x="0" y="102057"/>
                  </a:lnTo>
                  <a:lnTo>
                    <a:pt x="18745" y="102057"/>
                  </a:lnTo>
                  <a:lnTo>
                    <a:pt x="18745" y="59042"/>
                  </a:lnTo>
                  <a:lnTo>
                    <a:pt x="42113" y="59042"/>
                  </a:lnTo>
                  <a:lnTo>
                    <a:pt x="49250" y="56591"/>
                  </a:lnTo>
                  <a:lnTo>
                    <a:pt x="58597" y="46824"/>
                  </a:lnTo>
                  <a:lnTo>
                    <a:pt x="59156" y="45021"/>
                  </a:lnTo>
                  <a:lnTo>
                    <a:pt x="60934" y="39357"/>
                  </a:lnTo>
                  <a:lnTo>
                    <a:pt x="60934" y="19177"/>
                  </a:lnTo>
                  <a:close/>
                </a:path>
                <a:path w="180975" h="102235" extrusionOk="0">
                  <a:moveTo>
                    <a:pt x="92354" y="660"/>
                  </a:moveTo>
                  <a:lnTo>
                    <a:pt x="73482" y="660"/>
                  </a:lnTo>
                  <a:lnTo>
                    <a:pt x="73482" y="102044"/>
                  </a:lnTo>
                  <a:lnTo>
                    <a:pt x="92354" y="102044"/>
                  </a:lnTo>
                  <a:lnTo>
                    <a:pt x="92354" y="660"/>
                  </a:lnTo>
                  <a:close/>
                </a:path>
                <a:path w="180975" h="102235" extrusionOk="0">
                  <a:moveTo>
                    <a:pt x="180924" y="0"/>
                  </a:moveTo>
                  <a:lnTo>
                    <a:pt x="168414" y="0"/>
                  </a:lnTo>
                  <a:lnTo>
                    <a:pt x="167576" y="5867"/>
                  </a:lnTo>
                  <a:lnTo>
                    <a:pt x="164820" y="10375"/>
                  </a:lnTo>
                  <a:lnTo>
                    <a:pt x="155511" y="16649"/>
                  </a:lnTo>
                  <a:lnTo>
                    <a:pt x="149047" y="18326"/>
                  </a:lnTo>
                  <a:lnTo>
                    <a:pt x="140754" y="18605"/>
                  </a:lnTo>
                  <a:lnTo>
                    <a:pt x="140754" y="30607"/>
                  </a:lnTo>
                  <a:lnTo>
                    <a:pt x="163131" y="30607"/>
                  </a:lnTo>
                  <a:lnTo>
                    <a:pt x="163131" y="102057"/>
                  </a:lnTo>
                  <a:lnTo>
                    <a:pt x="180924" y="102057"/>
                  </a:lnTo>
                  <a:lnTo>
                    <a:pt x="180924"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52" name="Google Shape;352;p41"/>
            <p:cNvSpPr/>
            <p:nvPr/>
          </p:nvSpPr>
          <p:spPr>
            <a:xfrm>
              <a:off x="4820310" y="2709562"/>
              <a:ext cx="172707" cy="102057"/>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endParaRPr sz="2400" dirty="0"/>
            </a:p>
          </p:txBody>
        </p:sp>
        <p:sp>
          <p:nvSpPr>
            <p:cNvPr id="353" name="Google Shape;353;p41"/>
            <p:cNvSpPr/>
            <p:nvPr/>
          </p:nvSpPr>
          <p:spPr>
            <a:xfrm>
              <a:off x="4464389" y="3025418"/>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9CC0E6"/>
            </a:solidFill>
            <a:ln>
              <a:noFill/>
            </a:ln>
          </p:spPr>
          <p:txBody>
            <a:bodyPr spcFirstLastPara="1" wrap="square" lIns="0" tIns="0" rIns="0" bIns="0" anchor="t" anchorCtr="0">
              <a:noAutofit/>
            </a:bodyPr>
            <a:lstStyle/>
            <a:p>
              <a:endParaRPr sz="2400" dirty="0"/>
            </a:p>
          </p:txBody>
        </p:sp>
        <p:sp>
          <p:nvSpPr>
            <p:cNvPr id="354" name="Google Shape;354;p41"/>
            <p:cNvSpPr/>
            <p:nvPr/>
          </p:nvSpPr>
          <p:spPr>
            <a:xfrm>
              <a:off x="4601972" y="3065881"/>
              <a:ext cx="180975" cy="102235"/>
            </a:xfrm>
            <a:custGeom>
              <a:avLst/>
              <a:gdLst/>
              <a:ahLst/>
              <a:cxnLst/>
              <a:rect l="l" t="t" r="r" b="b"/>
              <a:pathLst>
                <a:path w="180975" h="102235" extrusionOk="0">
                  <a:moveTo>
                    <a:pt x="60934" y="19177"/>
                  </a:moveTo>
                  <a:lnTo>
                    <a:pt x="59613" y="14820"/>
                  </a:lnTo>
                  <a:lnTo>
                    <a:pt x="58737" y="11861"/>
                  </a:lnTo>
                  <a:lnTo>
                    <a:pt x="49974" y="2908"/>
                  </a:lnTo>
                  <a:lnTo>
                    <a:pt x="42786" y="660"/>
                  </a:lnTo>
                  <a:lnTo>
                    <a:pt x="42062" y="660"/>
                  </a:lnTo>
                  <a:lnTo>
                    <a:pt x="42062" y="24142"/>
                  </a:lnTo>
                  <a:lnTo>
                    <a:pt x="42062" y="35344"/>
                  </a:lnTo>
                  <a:lnTo>
                    <a:pt x="40868" y="39268"/>
                  </a:lnTo>
                  <a:lnTo>
                    <a:pt x="36131" y="43878"/>
                  </a:lnTo>
                  <a:lnTo>
                    <a:pt x="32004" y="45021"/>
                  </a:lnTo>
                  <a:lnTo>
                    <a:pt x="18224" y="45021"/>
                  </a:lnTo>
                  <a:lnTo>
                    <a:pt x="18224" y="14820"/>
                  </a:lnTo>
                  <a:lnTo>
                    <a:pt x="32499" y="14820"/>
                  </a:lnTo>
                  <a:lnTo>
                    <a:pt x="36626" y="15900"/>
                  </a:lnTo>
                  <a:lnTo>
                    <a:pt x="40982" y="20256"/>
                  </a:lnTo>
                  <a:lnTo>
                    <a:pt x="42062" y="24142"/>
                  </a:lnTo>
                  <a:lnTo>
                    <a:pt x="42062" y="660"/>
                  </a:lnTo>
                  <a:lnTo>
                    <a:pt x="0" y="660"/>
                  </a:lnTo>
                  <a:lnTo>
                    <a:pt x="0" y="102057"/>
                  </a:lnTo>
                  <a:lnTo>
                    <a:pt x="18745" y="102057"/>
                  </a:lnTo>
                  <a:lnTo>
                    <a:pt x="18745" y="59042"/>
                  </a:lnTo>
                  <a:lnTo>
                    <a:pt x="42113" y="59042"/>
                  </a:lnTo>
                  <a:lnTo>
                    <a:pt x="49250" y="56591"/>
                  </a:lnTo>
                  <a:lnTo>
                    <a:pt x="58597" y="46824"/>
                  </a:lnTo>
                  <a:lnTo>
                    <a:pt x="59156" y="45021"/>
                  </a:lnTo>
                  <a:lnTo>
                    <a:pt x="60934" y="39357"/>
                  </a:lnTo>
                  <a:lnTo>
                    <a:pt x="60934" y="19177"/>
                  </a:lnTo>
                  <a:close/>
                </a:path>
                <a:path w="180975" h="102235" extrusionOk="0">
                  <a:moveTo>
                    <a:pt x="92354" y="660"/>
                  </a:moveTo>
                  <a:lnTo>
                    <a:pt x="73482" y="660"/>
                  </a:lnTo>
                  <a:lnTo>
                    <a:pt x="73482" y="102044"/>
                  </a:lnTo>
                  <a:lnTo>
                    <a:pt x="92354" y="102044"/>
                  </a:lnTo>
                  <a:lnTo>
                    <a:pt x="92354" y="660"/>
                  </a:lnTo>
                  <a:close/>
                </a:path>
                <a:path w="180975"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55" name="Google Shape;355;p41"/>
            <p:cNvSpPr/>
            <p:nvPr/>
          </p:nvSpPr>
          <p:spPr>
            <a:xfrm>
              <a:off x="4812423" y="3065876"/>
              <a:ext cx="188485" cy="102057"/>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endParaRPr sz="2400" dirty="0"/>
            </a:p>
          </p:txBody>
        </p:sp>
        <p:sp>
          <p:nvSpPr>
            <p:cNvPr id="356" name="Google Shape;356;p41"/>
            <p:cNvSpPr/>
            <p:nvPr/>
          </p:nvSpPr>
          <p:spPr>
            <a:xfrm>
              <a:off x="4229656" y="2720782"/>
              <a:ext cx="197485" cy="419100"/>
            </a:xfrm>
            <a:custGeom>
              <a:avLst/>
              <a:gdLst/>
              <a:ahLst/>
              <a:cxnLst/>
              <a:rect l="l" t="t" r="r" b="b"/>
              <a:pathLst>
                <a:path w="197485" h="419100" extrusionOk="0">
                  <a:moveTo>
                    <a:pt x="151295" y="368350"/>
                  </a:moveTo>
                  <a:lnTo>
                    <a:pt x="151295" y="419099"/>
                  </a:lnTo>
                  <a:lnTo>
                    <a:pt x="188671" y="398538"/>
                  </a:lnTo>
                  <a:lnTo>
                    <a:pt x="155295" y="398538"/>
                  </a:lnTo>
                  <a:lnTo>
                    <a:pt x="155295" y="388912"/>
                  </a:lnTo>
                  <a:lnTo>
                    <a:pt x="188671" y="388912"/>
                  </a:lnTo>
                  <a:lnTo>
                    <a:pt x="151295" y="368350"/>
                  </a:lnTo>
                  <a:close/>
                </a:path>
                <a:path w="197485" h="419100" extrusionOk="0">
                  <a:moveTo>
                    <a:pt x="0" y="393725"/>
                  </a:moveTo>
                  <a:lnTo>
                    <a:pt x="0" y="398538"/>
                  </a:lnTo>
                  <a:lnTo>
                    <a:pt x="4826" y="398538"/>
                  </a:lnTo>
                  <a:lnTo>
                    <a:pt x="0" y="393725"/>
                  </a:lnTo>
                  <a:close/>
                </a:path>
                <a:path w="197485" h="419100" extrusionOk="0">
                  <a:moveTo>
                    <a:pt x="0" y="25374"/>
                  </a:moveTo>
                  <a:lnTo>
                    <a:pt x="0" y="393725"/>
                  </a:lnTo>
                  <a:lnTo>
                    <a:pt x="4826" y="398538"/>
                  </a:lnTo>
                  <a:lnTo>
                    <a:pt x="4826" y="388912"/>
                  </a:lnTo>
                  <a:lnTo>
                    <a:pt x="9639" y="388912"/>
                  </a:lnTo>
                  <a:lnTo>
                    <a:pt x="9639" y="30187"/>
                  </a:lnTo>
                  <a:lnTo>
                    <a:pt x="4826" y="30187"/>
                  </a:lnTo>
                  <a:lnTo>
                    <a:pt x="0" y="25374"/>
                  </a:lnTo>
                  <a:close/>
                </a:path>
                <a:path w="197485" h="419100" extrusionOk="0">
                  <a:moveTo>
                    <a:pt x="9639" y="388912"/>
                  </a:moveTo>
                  <a:lnTo>
                    <a:pt x="4826" y="388912"/>
                  </a:lnTo>
                  <a:lnTo>
                    <a:pt x="4826" y="398538"/>
                  </a:lnTo>
                  <a:lnTo>
                    <a:pt x="9639" y="393725"/>
                  </a:lnTo>
                  <a:lnTo>
                    <a:pt x="9639" y="388912"/>
                  </a:lnTo>
                  <a:close/>
                </a:path>
                <a:path w="197485" h="419100" extrusionOk="0">
                  <a:moveTo>
                    <a:pt x="151295" y="388912"/>
                  </a:moveTo>
                  <a:lnTo>
                    <a:pt x="9639" y="388912"/>
                  </a:lnTo>
                  <a:lnTo>
                    <a:pt x="9639" y="393725"/>
                  </a:lnTo>
                  <a:lnTo>
                    <a:pt x="4826" y="398538"/>
                  </a:lnTo>
                  <a:lnTo>
                    <a:pt x="151295" y="398538"/>
                  </a:lnTo>
                  <a:lnTo>
                    <a:pt x="151295" y="388912"/>
                  </a:lnTo>
                  <a:close/>
                </a:path>
                <a:path w="197485" h="419100" extrusionOk="0">
                  <a:moveTo>
                    <a:pt x="188671" y="388912"/>
                  </a:moveTo>
                  <a:lnTo>
                    <a:pt x="155295" y="388912"/>
                  </a:lnTo>
                  <a:lnTo>
                    <a:pt x="155295" y="398538"/>
                  </a:lnTo>
                  <a:lnTo>
                    <a:pt x="188671" y="398538"/>
                  </a:lnTo>
                  <a:lnTo>
                    <a:pt x="197421" y="393725"/>
                  </a:lnTo>
                  <a:lnTo>
                    <a:pt x="188671" y="388912"/>
                  </a:lnTo>
                  <a:close/>
                </a:path>
                <a:path w="197485" h="419100" extrusionOk="0">
                  <a:moveTo>
                    <a:pt x="151295" y="0"/>
                  </a:moveTo>
                  <a:lnTo>
                    <a:pt x="151295" y="50749"/>
                  </a:lnTo>
                  <a:lnTo>
                    <a:pt x="188671" y="30187"/>
                  </a:lnTo>
                  <a:lnTo>
                    <a:pt x="155295" y="30187"/>
                  </a:lnTo>
                  <a:lnTo>
                    <a:pt x="155295" y="20561"/>
                  </a:lnTo>
                  <a:lnTo>
                    <a:pt x="188671" y="20561"/>
                  </a:lnTo>
                  <a:lnTo>
                    <a:pt x="151295" y="0"/>
                  </a:lnTo>
                  <a:close/>
                </a:path>
                <a:path w="197485" h="419100" extrusionOk="0">
                  <a:moveTo>
                    <a:pt x="151295" y="20561"/>
                  </a:moveTo>
                  <a:lnTo>
                    <a:pt x="4826" y="20561"/>
                  </a:lnTo>
                  <a:lnTo>
                    <a:pt x="0" y="25374"/>
                  </a:lnTo>
                  <a:lnTo>
                    <a:pt x="4826" y="30187"/>
                  </a:lnTo>
                  <a:lnTo>
                    <a:pt x="9639" y="30187"/>
                  </a:lnTo>
                  <a:lnTo>
                    <a:pt x="9639" y="25374"/>
                  </a:lnTo>
                  <a:lnTo>
                    <a:pt x="151295" y="25374"/>
                  </a:lnTo>
                  <a:lnTo>
                    <a:pt x="151295" y="20561"/>
                  </a:lnTo>
                  <a:close/>
                </a:path>
                <a:path w="197485" h="419100" extrusionOk="0">
                  <a:moveTo>
                    <a:pt x="151295" y="25374"/>
                  </a:moveTo>
                  <a:lnTo>
                    <a:pt x="9639" y="25374"/>
                  </a:lnTo>
                  <a:lnTo>
                    <a:pt x="9639" y="30187"/>
                  </a:lnTo>
                  <a:lnTo>
                    <a:pt x="151295" y="30187"/>
                  </a:lnTo>
                  <a:lnTo>
                    <a:pt x="151295" y="25374"/>
                  </a:lnTo>
                  <a:close/>
                </a:path>
                <a:path w="197485" h="419100" extrusionOk="0">
                  <a:moveTo>
                    <a:pt x="188671" y="20561"/>
                  </a:moveTo>
                  <a:lnTo>
                    <a:pt x="155295" y="20561"/>
                  </a:lnTo>
                  <a:lnTo>
                    <a:pt x="155295" y="30187"/>
                  </a:lnTo>
                  <a:lnTo>
                    <a:pt x="188671" y="30187"/>
                  </a:lnTo>
                  <a:lnTo>
                    <a:pt x="197421" y="25374"/>
                  </a:lnTo>
                  <a:lnTo>
                    <a:pt x="188671" y="20561"/>
                  </a:lnTo>
                  <a:close/>
                </a:path>
                <a:path w="197485" h="419100" extrusionOk="0">
                  <a:moveTo>
                    <a:pt x="4826" y="20561"/>
                  </a:moveTo>
                  <a:lnTo>
                    <a:pt x="0" y="20561"/>
                  </a:lnTo>
                  <a:lnTo>
                    <a:pt x="0" y="25374"/>
                  </a:lnTo>
                  <a:lnTo>
                    <a:pt x="4826" y="20561"/>
                  </a:lnTo>
                  <a:close/>
                </a:path>
              </a:pathLst>
            </a:custGeom>
            <a:solidFill>
              <a:srgbClr val="5397D1"/>
            </a:solidFill>
            <a:ln>
              <a:noFill/>
            </a:ln>
          </p:spPr>
          <p:txBody>
            <a:bodyPr spcFirstLastPara="1" wrap="square" lIns="0" tIns="0" rIns="0" bIns="0" anchor="t" anchorCtr="0">
              <a:noAutofit/>
            </a:bodyPr>
            <a:lstStyle/>
            <a:p>
              <a:endParaRPr sz="2400" dirty="0"/>
            </a:p>
          </p:txBody>
        </p:sp>
        <p:sp>
          <p:nvSpPr>
            <p:cNvPr id="357" name="Google Shape;357;p41"/>
            <p:cNvSpPr/>
            <p:nvPr/>
          </p:nvSpPr>
          <p:spPr>
            <a:xfrm>
              <a:off x="4031042" y="2930332"/>
              <a:ext cx="203835" cy="0"/>
            </a:xfrm>
            <a:custGeom>
              <a:avLst/>
              <a:gdLst/>
              <a:ahLst/>
              <a:cxnLst/>
              <a:rect l="l" t="t" r="r" b="b"/>
              <a:pathLst>
                <a:path w="203835" h="120000" extrusionOk="0">
                  <a:moveTo>
                    <a:pt x="0" y="0"/>
                  </a:moveTo>
                  <a:lnTo>
                    <a:pt x="203441" y="0"/>
                  </a:lnTo>
                </a:path>
              </a:pathLst>
            </a:custGeom>
            <a:noFill/>
            <a:ln w="96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grpSp>
      <p:sp>
        <p:nvSpPr>
          <p:cNvPr id="358" name="Google Shape;358;p41"/>
          <p:cNvSpPr/>
          <p:nvPr/>
        </p:nvSpPr>
        <p:spPr>
          <a:xfrm>
            <a:off x="4165104" y="2598587"/>
            <a:ext cx="360000" cy="110000"/>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endParaRPr sz="2400" dirty="0"/>
          </a:p>
        </p:txBody>
      </p:sp>
      <p:sp>
        <p:nvSpPr>
          <p:cNvPr id="359" name="Google Shape;359;p41"/>
          <p:cNvSpPr/>
          <p:nvPr/>
        </p:nvSpPr>
        <p:spPr>
          <a:xfrm>
            <a:off x="8399188" y="3371317"/>
            <a:ext cx="319600" cy="110000"/>
          </a:xfrm>
          <a:prstGeom prst="rect">
            <a:avLst/>
          </a:prstGeom>
          <a:blipFill rotWithShape="1">
            <a:blip r:embed="rId18">
              <a:alphaModFix/>
            </a:blip>
            <a:stretch>
              <a:fillRect/>
            </a:stretch>
          </a:blipFill>
          <a:ln>
            <a:noFill/>
          </a:ln>
        </p:spPr>
        <p:txBody>
          <a:bodyPr spcFirstLastPara="1" wrap="square" lIns="0" tIns="0" rIns="0" bIns="0" anchor="t" anchorCtr="0">
            <a:noAutofit/>
          </a:bodyPr>
          <a:lstStyle/>
          <a:p>
            <a:endParaRPr sz="2400" dirty="0"/>
          </a:p>
        </p:txBody>
      </p:sp>
      <p:sp>
        <p:nvSpPr>
          <p:cNvPr id="360" name="Google Shape;360;p41"/>
          <p:cNvSpPr/>
          <p:nvPr/>
        </p:nvSpPr>
        <p:spPr>
          <a:xfrm>
            <a:off x="8399188" y="4354383"/>
            <a:ext cx="319600" cy="1100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endParaRPr sz="2400" dirty="0"/>
          </a:p>
        </p:txBody>
      </p:sp>
      <p:sp>
        <p:nvSpPr>
          <p:cNvPr id="361" name="Google Shape;361;p41"/>
          <p:cNvSpPr/>
          <p:nvPr/>
        </p:nvSpPr>
        <p:spPr>
          <a:xfrm>
            <a:off x="8399188" y="5255941"/>
            <a:ext cx="319600" cy="1100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endParaRPr sz="2400" dirty="0"/>
          </a:p>
        </p:txBody>
      </p:sp>
      <p:sp>
        <p:nvSpPr>
          <p:cNvPr id="362" name="Google Shape;362;p41"/>
          <p:cNvSpPr txBox="1"/>
          <p:nvPr/>
        </p:nvSpPr>
        <p:spPr>
          <a:xfrm>
            <a:off x="4317200" y="5779581"/>
            <a:ext cx="4222400" cy="333600"/>
          </a:xfrm>
          <a:prstGeom prst="rect">
            <a:avLst/>
          </a:prstGeom>
          <a:noFill/>
          <a:ln>
            <a:noFill/>
          </a:ln>
        </p:spPr>
        <p:txBody>
          <a:bodyPr spcFirstLastPara="1" wrap="square" lIns="0" tIns="16933" rIns="0" bIns="0" anchor="t" anchorCtr="0">
            <a:noAutofit/>
          </a:bodyPr>
          <a:lstStyle/>
          <a:p>
            <a:pPr marL="16933"/>
            <a:r>
              <a:rPr lang="en" sz="1600" b="1" dirty="0">
                <a:solidFill>
                  <a:srgbClr val="231F20"/>
                </a:solidFill>
                <a:latin typeface="Arial"/>
                <a:ea typeface="Arial"/>
                <a:cs typeface="Arial"/>
                <a:sym typeface="Arial"/>
              </a:rPr>
              <a:t>	Connecting POs to Assessment</a:t>
            </a:r>
            <a:endParaRPr sz="1600" dirty="0">
              <a:latin typeface="Arial"/>
              <a:ea typeface="Arial"/>
              <a:cs typeface="Arial"/>
              <a:sym typeface="Arial"/>
            </a:endParaRPr>
          </a:p>
        </p:txBody>
      </p:sp>
      <p:sp>
        <p:nvSpPr>
          <p:cNvPr id="363" name="Google Shape;363;p41"/>
          <p:cNvSpPr txBox="1"/>
          <p:nvPr/>
        </p:nvSpPr>
        <p:spPr>
          <a:xfrm>
            <a:off x="8513714" y="6469449"/>
            <a:ext cx="2126940" cy="114028"/>
          </a:xfrm>
          <a:prstGeom prst="rect">
            <a:avLst/>
          </a:prstGeom>
          <a:noFill/>
          <a:ln>
            <a:noFill/>
          </a:ln>
        </p:spPr>
        <p:txBody>
          <a:bodyPr spcFirstLastPara="1" wrap="square" lIns="0" tIns="16933" rIns="0" bIns="0" anchor="t" anchorCtr="0">
            <a:noAutofit/>
          </a:bodyPr>
          <a:lstStyle/>
          <a:p>
            <a:pPr marL="16933"/>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364" name="Google Shape;364;p41"/>
          <p:cNvSpPr txBox="1"/>
          <p:nvPr/>
        </p:nvSpPr>
        <p:spPr>
          <a:xfrm>
            <a:off x="870867" y="317267"/>
            <a:ext cx="10584000" cy="1870944"/>
          </a:xfrm>
          <a:prstGeom prst="rect">
            <a:avLst/>
          </a:prstGeom>
          <a:noFill/>
          <a:ln>
            <a:noFill/>
          </a:ln>
        </p:spPr>
        <p:txBody>
          <a:bodyPr spcFirstLastPara="1" wrap="square" lIns="121900" tIns="121900" rIns="121900" bIns="121900" anchor="t" anchorCtr="0">
            <a:noAutofit/>
          </a:bodyPr>
          <a:lstStyle/>
          <a:p>
            <a:pPr marL="16933" marR="6773" algn="just">
              <a:lnSpc>
                <a:spcPct val="150000"/>
              </a:lnSpc>
              <a:spcBef>
                <a:spcPts val="1513"/>
              </a:spcBef>
            </a:pPr>
            <a:r>
              <a:rPr lang="en" sz="1600" b="1" dirty="0"/>
              <a:t>Once the above process is completed for the program, the assessment of COs for all the courses is designed  by connecting assessment questions (used in various assessment tools) to the PIs. By following this process,  where examination questions map with PIs, we get clarity and better resolution for the assessment of COs  and POs. The pictorial representation of the process is given </a:t>
            </a:r>
            <a:r>
              <a:rPr lang="en" sz="1600" b="1"/>
              <a:t>in Figure below:</a:t>
            </a:r>
            <a:endParaRPr sz="1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5749-D421-4B7B-90AD-C3F7AF908390}"/>
              </a:ext>
            </a:extLst>
          </p:cNvPr>
          <p:cNvSpPr>
            <a:spLocks noGrp="1"/>
          </p:cNvSpPr>
          <p:nvPr>
            <p:ph type="title"/>
          </p:nvPr>
        </p:nvSpPr>
        <p:spPr>
          <a:xfrm>
            <a:off x="838200" y="566671"/>
            <a:ext cx="10515600" cy="502276"/>
          </a:xfrm>
        </p:spPr>
        <p:txBody>
          <a:bodyPr>
            <a:normAutofit fontScale="90000"/>
          </a:bodyPr>
          <a:lstStyle/>
          <a:p>
            <a:r>
              <a:rPr lang="en-US" dirty="0"/>
              <a:t>		</a:t>
            </a:r>
            <a:r>
              <a:rPr lang="en-US" b="1" dirty="0"/>
              <a:t>OBE  overview/model</a:t>
            </a:r>
            <a:endParaRPr lang="en-IN" b="1" dirty="0"/>
          </a:p>
        </p:txBody>
      </p:sp>
      <p:sp>
        <p:nvSpPr>
          <p:cNvPr id="3" name="Content Placeholder 2">
            <a:extLst>
              <a:ext uri="{FF2B5EF4-FFF2-40B4-BE49-F238E27FC236}">
                <a16:creationId xmlns:a16="http://schemas.microsoft.com/office/drawing/2014/main" id="{704D26C6-B1EE-484C-B3DF-3CCC090CB8F3}"/>
              </a:ext>
            </a:extLst>
          </p:cNvPr>
          <p:cNvSpPr>
            <a:spLocks noGrp="1"/>
          </p:cNvSpPr>
          <p:nvPr>
            <p:ph idx="1"/>
          </p:nvPr>
        </p:nvSpPr>
        <p:spPr>
          <a:xfrm>
            <a:off x="838200" y="1068947"/>
            <a:ext cx="10515600" cy="5789053"/>
          </a:xfrm>
          <a:noFill/>
          <a:ln w="3175">
            <a:solidFill>
              <a:schemeClr val="bg1"/>
            </a:solidFill>
          </a:ln>
        </p:spPr>
        <p:txBody>
          <a:bodyPr/>
          <a:lstStyle/>
          <a:p>
            <a:pPr marL="0" indent="0">
              <a:buNone/>
            </a:pPr>
            <a:r>
              <a:rPr lang="en-US" dirty="0"/>
              <a:t>	Criteria 1, 2, 3, 7.1, 8.4 &amp; 8.5  and 10.1.1</a:t>
            </a:r>
            <a:endParaRPr lang="en-IN" dirty="0"/>
          </a:p>
        </p:txBody>
      </p:sp>
      <p:sp>
        <p:nvSpPr>
          <p:cNvPr id="9" name="TextBox 8">
            <a:extLst>
              <a:ext uri="{FF2B5EF4-FFF2-40B4-BE49-F238E27FC236}">
                <a16:creationId xmlns:a16="http://schemas.microsoft.com/office/drawing/2014/main" id="{AB78AA0E-FB25-4559-8174-A994AA0CEFE9}"/>
              </a:ext>
            </a:extLst>
          </p:cNvPr>
          <p:cNvSpPr txBox="1"/>
          <p:nvPr/>
        </p:nvSpPr>
        <p:spPr>
          <a:xfrm rot="10800000" flipH="1" flipV="1">
            <a:off x="1457034" y="2362472"/>
            <a:ext cx="2090507" cy="369332"/>
          </a:xfrm>
          <a:prstGeom prst="rect">
            <a:avLst/>
          </a:prstGeom>
          <a:noFill/>
        </p:spPr>
        <p:txBody>
          <a:bodyPr wrap="square" rtlCol="0">
            <a:spAutoFit/>
          </a:bodyPr>
          <a:lstStyle/>
          <a:p>
            <a:r>
              <a:rPr lang="en-US" dirty="0"/>
              <a:t>      </a:t>
            </a:r>
            <a:r>
              <a:rPr lang="en-US" b="1" dirty="0"/>
              <a:t>VISION</a:t>
            </a:r>
            <a:endParaRPr lang="en-IN" b="1" dirty="0"/>
          </a:p>
        </p:txBody>
      </p:sp>
      <p:sp>
        <p:nvSpPr>
          <p:cNvPr id="11" name="TextBox 10">
            <a:extLst>
              <a:ext uri="{FF2B5EF4-FFF2-40B4-BE49-F238E27FC236}">
                <a16:creationId xmlns:a16="http://schemas.microsoft.com/office/drawing/2014/main" id="{25AEFFFA-AC37-4A10-8786-4201D7F40136}"/>
              </a:ext>
            </a:extLst>
          </p:cNvPr>
          <p:cNvSpPr txBox="1"/>
          <p:nvPr/>
        </p:nvSpPr>
        <p:spPr>
          <a:xfrm>
            <a:off x="1574800" y="3302000"/>
            <a:ext cx="1168400" cy="369332"/>
          </a:xfrm>
          <a:prstGeom prst="rect">
            <a:avLst/>
          </a:prstGeom>
          <a:noFill/>
        </p:spPr>
        <p:txBody>
          <a:bodyPr wrap="square" rtlCol="0">
            <a:spAutoFit/>
          </a:bodyPr>
          <a:lstStyle/>
          <a:p>
            <a:r>
              <a:rPr lang="en-US" b="1" dirty="0"/>
              <a:t>MISSION</a:t>
            </a:r>
            <a:endParaRPr lang="en-IN" b="1" dirty="0"/>
          </a:p>
        </p:txBody>
      </p:sp>
      <p:sp>
        <p:nvSpPr>
          <p:cNvPr id="15" name="TextBox 14">
            <a:extLst>
              <a:ext uri="{FF2B5EF4-FFF2-40B4-BE49-F238E27FC236}">
                <a16:creationId xmlns:a16="http://schemas.microsoft.com/office/drawing/2014/main" id="{65725D57-6F67-4EE9-85D3-62816894E8E6}"/>
              </a:ext>
            </a:extLst>
          </p:cNvPr>
          <p:cNvSpPr txBox="1"/>
          <p:nvPr/>
        </p:nvSpPr>
        <p:spPr>
          <a:xfrm>
            <a:off x="1761067" y="4570398"/>
            <a:ext cx="1490133" cy="369332"/>
          </a:xfrm>
          <a:prstGeom prst="rect">
            <a:avLst/>
          </a:prstGeom>
          <a:noFill/>
        </p:spPr>
        <p:txBody>
          <a:bodyPr wrap="square" rtlCol="0">
            <a:spAutoFit/>
          </a:bodyPr>
          <a:lstStyle/>
          <a:p>
            <a:r>
              <a:rPr lang="en-US" b="1" dirty="0"/>
              <a:t>PEOs</a:t>
            </a:r>
            <a:endParaRPr lang="en-IN" b="1" dirty="0"/>
          </a:p>
        </p:txBody>
      </p:sp>
      <p:sp>
        <p:nvSpPr>
          <p:cNvPr id="19" name="TextBox 18">
            <a:extLst>
              <a:ext uri="{FF2B5EF4-FFF2-40B4-BE49-F238E27FC236}">
                <a16:creationId xmlns:a16="http://schemas.microsoft.com/office/drawing/2014/main" id="{20F9A3D9-CF60-4B78-84F5-79236C01AC08}"/>
              </a:ext>
            </a:extLst>
          </p:cNvPr>
          <p:cNvSpPr txBox="1"/>
          <p:nvPr/>
        </p:nvSpPr>
        <p:spPr>
          <a:xfrm>
            <a:off x="4216401" y="3429000"/>
            <a:ext cx="3251200" cy="369332"/>
          </a:xfrm>
          <a:prstGeom prst="rect">
            <a:avLst/>
          </a:prstGeom>
          <a:noFill/>
        </p:spPr>
        <p:txBody>
          <a:bodyPr wrap="square" rtlCol="0">
            <a:spAutoFit/>
          </a:bodyPr>
          <a:lstStyle/>
          <a:p>
            <a:r>
              <a:rPr lang="en-US" b="1" dirty="0"/>
              <a:t>OUTCOMES – POs and COs</a:t>
            </a:r>
            <a:endParaRPr lang="en-IN" b="1" dirty="0"/>
          </a:p>
        </p:txBody>
      </p:sp>
      <p:sp>
        <p:nvSpPr>
          <p:cNvPr id="25" name="TextBox 24">
            <a:extLst>
              <a:ext uri="{FF2B5EF4-FFF2-40B4-BE49-F238E27FC236}">
                <a16:creationId xmlns:a16="http://schemas.microsoft.com/office/drawing/2014/main" id="{2E84A005-098E-45B5-9B30-E4CFCD3D3F5D}"/>
              </a:ext>
            </a:extLst>
          </p:cNvPr>
          <p:cNvSpPr txBox="1"/>
          <p:nvPr/>
        </p:nvSpPr>
        <p:spPr>
          <a:xfrm rot="10800000" flipV="1">
            <a:off x="8192060" y="4415183"/>
            <a:ext cx="1988704" cy="1053530"/>
          </a:xfrm>
          <a:prstGeom prst="rect">
            <a:avLst/>
          </a:prstGeom>
          <a:noFill/>
        </p:spPr>
        <p:txBody>
          <a:bodyPr wrap="square" rtlCol="0">
            <a:spAutoFit/>
          </a:bodyPr>
          <a:lstStyle/>
          <a:p>
            <a:endParaRPr lang="en-IN" dirty="0"/>
          </a:p>
        </p:txBody>
      </p:sp>
      <p:sp>
        <p:nvSpPr>
          <p:cNvPr id="26" name="TextBox 25">
            <a:extLst>
              <a:ext uri="{FF2B5EF4-FFF2-40B4-BE49-F238E27FC236}">
                <a16:creationId xmlns:a16="http://schemas.microsoft.com/office/drawing/2014/main" id="{07A1B2DA-199B-494B-8B72-F10A688DDA0A}"/>
              </a:ext>
            </a:extLst>
          </p:cNvPr>
          <p:cNvSpPr txBox="1"/>
          <p:nvPr/>
        </p:nvSpPr>
        <p:spPr>
          <a:xfrm>
            <a:off x="10498666" y="-1219200"/>
            <a:ext cx="184731" cy="369332"/>
          </a:xfrm>
          <a:prstGeom prst="rect">
            <a:avLst/>
          </a:prstGeom>
          <a:noFill/>
        </p:spPr>
        <p:txBody>
          <a:bodyPr wrap="none" rtlCol="0">
            <a:spAutoFit/>
          </a:bodyPr>
          <a:lstStyle/>
          <a:p>
            <a:endParaRPr lang="en-IN" dirty="0"/>
          </a:p>
        </p:txBody>
      </p:sp>
      <p:sp>
        <p:nvSpPr>
          <p:cNvPr id="28" name="TextBox 27">
            <a:extLst>
              <a:ext uri="{FF2B5EF4-FFF2-40B4-BE49-F238E27FC236}">
                <a16:creationId xmlns:a16="http://schemas.microsoft.com/office/drawing/2014/main" id="{F2E57306-F378-49D9-A7A4-0002AC27CA60}"/>
              </a:ext>
            </a:extLst>
          </p:cNvPr>
          <p:cNvSpPr txBox="1"/>
          <p:nvPr/>
        </p:nvSpPr>
        <p:spPr>
          <a:xfrm rot="457286">
            <a:off x="8238250" y="4244930"/>
            <a:ext cx="1724339" cy="881720"/>
          </a:xfrm>
          <a:prstGeom prst="rect">
            <a:avLst/>
          </a:prstGeom>
          <a:noFill/>
        </p:spPr>
        <p:txBody>
          <a:bodyPr wrap="square" rtlCol="0">
            <a:spAutoFit/>
          </a:bodyPr>
          <a:lstStyle/>
          <a:p>
            <a:endParaRPr lang="en-IN" dirty="0"/>
          </a:p>
        </p:txBody>
      </p:sp>
      <p:sp>
        <p:nvSpPr>
          <p:cNvPr id="30" name="TextBox 29">
            <a:extLst>
              <a:ext uri="{FF2B5EF4-FFF2-40B4-BE49-F238E27FC236}">
                <a16:creationId xmlns:a16="http://schemas.microsoft.com/office/drawing/2014/main" id="{988F5353-4A27-4DD1-ACA3-1E0716DF1D1B}"/>
              </a:ext>
            </a:extLst>
          </p:cNvPr>
          <p:cNvSpPr txBox="1"/>
          <p:nvPr/>
        </p:nvSpPr>
        <p:spPr>
          <a:xfrm>
            <a:off x="7975602" y="4278174"/>
            <a:ext cx="2523066" cy="369332"/>
          </a:xfrm>
          <a:prstGeom prst="rect">
            <a:avLst/>
          </a:prstGeom>
          <a:noFill/>
        </p:spPr>
        <p:txBody>
          <a:bodyPr wrap="square" rtlCol="0">
            <a:spAutoFit/>
          </a:bodyPr>
          <a:lstStyle/>
          <a:p>
            <a:r>
              <a:rPr lang="en-US" b="1" dirty="0"/>
              <a:t>RESULTS --&gt;ANALYSIS</a:t>
            </a:r>
            <a:endParaRPr lang="en-IN" b="1" dirty="0"/>
          </a:p>
        </p:txBody>
      </p:sp>
      <p:sp>
        <p:nvSpPr>
          <p:cNvPr id="33" name="TextBox 32">
            <a:extLst>
              <a:ext uri="{FF2B5EF4-FFF2-40B4-BE49-F238E27FC236}">
                <a16:creationId xmlns:a16="http://schemas.microsoft.com/office/drawing/2014/main" id="{2AC1E5FE-0EDC-4567-9157-4C9820135402}"/>
              </a:ext>
            </a:extLst>
          </p:cNvPr>
          <p:cNvSpPr txBox="1"/>
          <p:nvPr/>
        </p:nvSpPr>
        <p:spPr>
          <a:xfrm>
            <a:off x="6248400" y="2971800"/>
            <a:ext cx="45719" cy="369332"/>
          </a:xfrm>
          <a:prstGeom prst="rect">
            <a:avLst/>
          </a:prstGeom>
          <a:noFill/>
        </p:spPr>
        <p:txBody>
          <a:bodyPr wrap="square" rtlCol="0">
            <a:spAutoFit/>
          </a:bodyPr>
          <a:lstStyle/>
          <a:p>
            <a:endParaRPr lang="en-IN" dirty="0"/>
          </a:p>
        </p:txBody>
      </p:sp>
      <p:sp>
        <p:nvSpPr>
          <p:cNvPr id="34" name="TextBox 33">
            <a:extLst>
              <a:ext uri="{FF2B5EF4-FFF2-40B4-BE49-F238E27FC236}">
                <a16:creationId xmlns:a16="http://schemas.microsoft.com/office/drawing/2014/main" id="{78D6B28C-B6AF-465E-844E-0BD016F00A86}"/>
              </a:ext>
            </a:extLst>
          </p:cNvPr>
          <p:cNvSpPr txBox="1"/>
          <p:nvPr/>
        </p:nvSpPr>
        <p:spPr>
          <a:xfrm>
            <a:off x="4043111" y="5097962"/>
            <a:ext cx="1826047" cy="646331"/>
          </a:xfrm>
          <a:prstGeom prst="rect">
            <a:avLst/>
          </a:prstGeom>
          <a:noFill/>
        </p:spPr>
        <p:txBody>
          <a:bodyPr wrap="square" rtlCol="0">
            <a:spAutoFit/>
          </a:bodyPr>
          <a:lstStyle/>
          <a:p>
            <a:r>
              <a:rPr lang="en-US" b="1" dirty="0"/>
              <a:t>REALIZE IMPROVEMENTS</a:t>
            </a:r>
            <a:endParaRPr lang="en-IN" b="1" dirty="0"/>
          </a:p>
        </p:txBody>
      </p:sp>
      <p:sp>
        <p:nvSpPr>
          <p:cNvPr id="46" name="Rectangle 45">
            <a:extLst>
              <a:ext uri="{FF2B5EF4-FFF2-40B4-BE49-F238E27FC236}">
                <a16:creationId xmlns:a16="http://schemas.microsoft.com/office/drawing/2014/main" id="{B21EE280-B5A6-4013-BCB9-D283BB837529}"/>
              </a:ext>
            </a:extLst>
          </p:cNvPr>
          <p:cNvSpPr/>
          <p:nvPr/>
        </p:nvSpPr>
        <p:spPr>
          <a:xfrm>
            <a:off x="1331346" y="3323485"/>
            <a:ext cx="1655307" cy="7535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Rectangle 46">
            <a:extLst>
              <a:ext uri="{FF2B5EF4-FFF2-40B4-BE49-F238E27FC236}">
                <a16:creationId xmlns:a16="http://schemas.microsoft.com/office/drawing/2014/main" id="{4A791BD8-5702-410E-973B-B8993269B79F}"/>
              </a:ext>
            </a:extLst>
          </p:cNvPr>
          <p:cNvSpPr/>
          <p:nvPr/>
        </p:nvSpPr>
        <p:spPr>
          <a:xfrm>
            <a:off x="1587888" y="4482530"/>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8" name="Rectangle 47">
            <a:extLst>
              <a:ext uri="{FF2B5EF4-FFF2-40B4-BE49-F238E27FC236}">
                <a16:creationId xmlns:a16="http://schemas.microsoft.com/office/drawing/2014/main" id="{B245A876-A43C-4C82-9246-8A1C3E24FC03}"/>
              </a:ext>
            </a:extLst>
          </p:cNvPr>
          <p:cNvSpPr/>
          <p:nvPr/>
        </p:nvSpPr>
        <p:spPr>
          <a:xfrm>
            <a:off x="4216399" y="3429000"/>
            <a:ext cx="2929467" cy="6480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9" name="Rectangle 48">
            <a:extLst>
              <a:ext uri="{FF2B5EF4-FFF2-40B4-BE49-F238E27FC236}">
                <a16:creationId xmlns:a16="http://schemas.microsoft.com/office/drawing/2014/main" id="{09D70C22-2CC1-45C0-9181-375053089496}"/>
              </a:ext>
            </a:extLst>
          </p:cNvPr>
          <p:cNvSpPr/>
          <p:nvPr/>
        </p:nvSpPr>
        <p:spPr>
          <a:xfrm>
            <a:off x="4004605" y="5055759"/>
            <a:ext cx="1864553" cy="11026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2" name="Rectangle 51">
            <a:extLst>
              <a:ext uri="{FF2B5EF4-FFF2-40B4-BE49-F238E27FC236}">
                <a16:creationId xmlns:a16="http://schemas.microsoft.com/office/drawing/2014/main" id="{662D08E8-E385-464D-BE59-58AD743E0971}"/>
              </a:ext>
            </a:extLst>
          </p:cNvPr>
          <p:cNvSpPr/>
          <p:nvPr/>
        </p:nvSpPr>
        <p:spPr>
          <a:xfrm>
            <a:off x="7997156" y="4003810"/>
            <a:ext cx="2391446"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6" name="Rectangle 75">
            <a:extLst>
              <a:ext uri="{FF2B5EF4-FFF2-40B4-BE49-F238E27FC236}">
                <a16:creationId xmlns:a16="http://schemas.microsoft.com/office/drawing/2014/main" id="{A4CAA40D-8F69-45AD-8D8E-9B8B385702A5}"/>
              </a:ext>
            </a:extLst>
          </p:cNvPr>
          <p:cNvSpPr/>
          <p:nvPr/>
        </p:nvSpPr>
        <p:spPr>
          <a:xfrm>
            <a:off x="1701799" y="1993140"/>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a:extLst>
              <a:ext uri="{FF2B5EF4-FFF2-40B4-BE49-F238E27FC236}">
                <a16:creationId xmlns:a16="http://schemas.microsoft.com/office/drawing/2014/main" id="{B0D9AA91-1274-4A59-8F63-9E248BA5115C}"/>
              </a:ext>
            </a:extLst>
          </p:cNvPr>
          <p:cNvSpPr txBox="1"/>
          <p:nvPr/>
        </p:nvSpPr>
        <p:spPr>
          <a:xfrm flipH="1">
            <a:off x="8621007" y="2263698"/>
            <a:ext cx="1767595" cy="1077218"/>
          </a:xfrm>
          <a:prstGeom prst="rect">
            <a:avLst/>
          </a:prstGeom>
          <a:noFill/>
        </p:spPr>
        <p:txBody>
          <a:bodyPr wrap="square" rtlCol="0">
            <a:spAutoFit/>
          </a:bodyPr>
          <a:lstStyle/>
          <a:p>
            <a:r>
              <a:rPr lang="en-US" sz="1600" b="1" dirty="0"/>
              <a:t>MEASUREMENT METHODS; ASSESSMENT CRITERIA</a:t>
            </a:r>
            <a:endParaRPr lang="en-IN" sz="1600" b="1" dirty="0"/>
          </a:p>
        </p:txBody>
      </p:sp>
      <p:sp>
        <p:nvSpPr>
          <p:cNvPr id="6" name="Rectangle 5">
            <a:extLst>
              <a:ext uri="{FF2B5EF4-FFF2-40B4-BE49-F238E27FC236}">
                <a16:creationId xmlns:a16="http://schemas.microsoft.com/office/drawing/2014/main" id="{87D265F8-A18D-4FC1-BEEC-8743ACDACE65}"/>
              </a:ext>
            </a:extLst>
          </p:cNvPr>
          <p:cNvSpPr/>
          <p:nvPr/>
        </p:nvSpPr>
        <p:spPr>
          <a:xfrm>
            <a:off x="8621007" y="2362472"/>
            <a:ext cx="1767595" cy="978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a:extLst>
              <a:ext uri="{FF2B5EF4-FFF2-40B4-BE49-F238E27FC236}">
                <a16:creationId xmlns:a16="http://schemas.microsoft.com/office/drawing/2014/main" id="{3A0545C4-0563-423F-A560-07EBB68EDD18}"/>
              </a:ext>
            </a:extLst>
          </p:cNvPr>
          <p:cNvSpPr txBox="1"/>
          <p:nvPr/>
        </p:nvSpPr>
        <p:spPr>
          <a:xfrm>
            <a:off x="8315023" y="5583021"/>
            <a:ext cx="1988704" cy="646331"/>
          </a:xfrm>
          <a:prstGeom prst="rect">
            <a:avLst/>
          </a:prstGeom>
          <a:noFill/>
        </p:spPr>
        <p:txBody>
          <a:bodyPr wrap="square" rtlCol="0">
            <a:spAutoFit/>
          </a:bodyPr>
          <a:lstStyle/>
          <a:p>
            <a:r>
              <a:rPr lang="en-US" b="1" dirty="0"/>
              <a:t>IDENTIFY ACTION ; IMPLEMENT</a:t>
            </a:r>
            <a:endParaRPr lang="en-IN" b="1" dirty="0"/>
          </a:p>
        </p:txBody>
      </p:sp>
      <p:sp>
        <p:nvSpPr>
          <p:cNvPr id="12" name="TextBox 11">
            <a:extLst>
              <a:ext uri="{FF2B5EF4-FFF2-40B4-BE49-F238E27FC236}">
                <a16:creationId xmlns:a16="http://schemas.microsoft.com/office/drawing/2014/main" id="{D516CB8D-7243-4E4F-88FC-AA3364CD0504}"/>
              </a:ext>
            </a:extLst>
          </p:cNvPr>
          <p:cNvSpPr txBox="1"/>
          <p:nvPr/>
        </p:nvSpPr>
        <p:spPr>
          <a:xfrm>
            <a:off x="9166302" y="5952353"/>
            <a:ext cx="45719" cy="369332"/>
          </a:xfrm>
          <a:prstGeom prst="rect">
            <a:avLst/>
          </a:prstGeom>
          <a:noFill/>
        </p:spPr>
        <p:txBody>
          <a:bodyPr wrap="square" rtlCol="0">
            <a:spAutoFit/>
          </a:bodyPr>
          <a:lstStyle/>
          <a:p>
            <a:endParaRPr lang="en-IN" dirty="0"/>
          </a:p>
        </p:txBody>
      </p:sp>
      <p:sp>
        <p:nvSpPr>
          <p:cNvPr id="13" name="Rectangle 12">
            <a:extLst>
              <a:ext uri="{FF2B5EF4-FFF2-40B4-BE49-F238E27FC236}">
                <a16:creationId xmlns:a16="http://schemas.microsoft.com/office/drawing/2014/main" id="{B1F18BF8-D8C8-4632-889E-B49A56C98C65}"/>
              </a:ext>
            </a:extLst>
          </p:cNvPr>
          <p:cNvSpPr/>
          <p:nvPr/>
        </p:nvSpPr>
        <p:spPr>
          <a:xfrm>
            <a:off x="8315023" y="5607072"/>
            <a:ext cx="1864553" cy="714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Arrow Connector 15">
            <a:extLst>
              <a:ext uri="{FF2B5EF4-FFF2-40B4-BE49-F238E27FC236}">
                <a16:creationId xmlns:a16="http://schemas.microsoft.com/office/drawing/2014/main" id="{DFAE200A-5248-4050-8F02-5E1F336FF211}"/>
              </a:ext>
            </a:extLst>
          </p:cNvPr>
          <p:cNvCxnSpPr/>
          <p:nvPr/>
        </p:nvCxnSpPr>
        <p:spPr>
          <a:xfrm>
            <a:off x="2011236" y="2907540"/>
            <a:ext cx="0" cy="39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3A7E031-C338-4CEE-B3CC-EED9681061B7}"/>
              </a:ext>
            </a:extLst>
          </p:cNvPr>
          <p:cNvCxnSpPr/>
          <p:nvPr/>
        </p:nvCxnSpPr>
        <p:spPr>
          <a:xfrm>
            <a:off x="2011236" y="4077018"/>
            <a:ext cx="0" cy="405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464650A-D264-408F-864A-294CFACD3F58}"/>
              </a:ext>
            </a:extLst>
          </p:cNvPr>
          <p:cNvCxnSpPr/>
          <p:nvPr/>
        </p:nvCxnSpPr>
        <p:spPr>
          <a:xfrm flipV="1">
            <a:off x="2502288" y="3798332"/>
            <a:ext cx="1714111" cy="1141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CC0070-0159-462D-AB6A-313B9508FA53}"/>
              </a:ext>
            </a:extLst>
          </p:cNvPr>
          <p:cNvCxnSpPr/>
          <p:nvPr/>
        </p:nvCxnSpPr>
        <p:spPr>
          <a:xfrm flipV="1">
            <a:off x="7145866" y="2731805"/>
            <a:ext cx="1475141" cy="1066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4454DC4-D7AF-43B3-A61C-3F41742DC7A0}"/>
              </a:ext>
            </a:extLst>
          </p:cNvPr>
          <p:cNvCxnSpPr/>
          <p:nvPr/>
        </p:nvCxnSpPr>
        <p:spPr>
          <a:xfrm>
            <a:off x="9523141" y="3429000"/>
            <a:ext cx="0" cy="574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3B42390-4D06-4989-9626-61E65BEBF219}"/>
              </a:ext>
            </a:extLst>
          </p:cNvPr>
          <p:cNvCxnSpPr/>
          <p:nvPr/>
        </p:nvCxnSpPr>
        <p:spPr>
          <a:xfrm>
            <a:off x="9411629" y="4918210"/>
            <a:ext cx="55756" cy="664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1BC1BFA-0603-4372-BAA9-042510A6889C}"/>
              </a:ext>
            </a:extLst>
          </p:cNvPr>
          <p:cNvCxnSpPr/>
          <p:nvPr/>
        </p:nvCxnSpPr>
        <p:spPr>
          <a:xfrm flipH="1" flipV="1">
            <a:off x="5869158" y="5583021"/>
            <a:ext cx="2445865" cy="206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9000440-4BF2-453B-94B5-FAD2E062A472}"/>
              </a:ext>
            </a:extLst>
          </p:cNvPr>
          <p:cNvSpPr/>
          <p:nvPr/>
        </p:nvSpPr>
        <p:spPr>
          <a:xfrm>
            <a:off x="490330" y="185530"/>
            <a:ext cx="11224592" cy="6467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006869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2"/>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70" name="Google Shape;370;p42"/>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71" name="Google Shape;371;p42"/>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72" name="Google Shape;372;p42"/>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373" name="Google Shape;373;p42"/>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23</a:t>
            </a:r>
            <a:endParaRPr sz="667" dirty="0">
              <a:latin typeface="Arial"/>
              <a:ea typeface="Arial"/>
              <a:cs typeface="Arial"/>
              <a:sym typeface="Arial"/>
            </a:endParaRPr>
          </a:p>
        </p:txBody>
      </p:sp>
      <p:graphicFrame>
        <p:nvGraphicFramePr>
          <p:cNvPr id="374" name="Google Shape;374;p42"/>
          <p:cNvGraphicFramePr/>
          <p:nvPr/>
        </p:nvGraphicFramePr>
        <p:xfrm>
          <a:off x="755836" y="304562"/>
          <a:ext cx="10699033" cy="397527"/>
        </p:xfrm>
        <a:graphic>
          <a:graphicData uri="http://schemas.openxmlformats.org/drawingml/2006/table">
            <a:tbl>
              <a:tblPr firstRow="1" bandRow="1">
                <a:noFill/>
              </a:tblPr>
              <a:tblGrid>
                <a:gridCol w="653500">
                  <a:extLst>
                    <a:ext uri="{9D8B030D-6E8A-4147-A177-3AD203B41FA5}">
                      <a16:colId xmlns:a16="http://schemas.microsoft.com/office/drawing/2014/main" val="20000"/>
                    </a:ext>
                  </a:extLst>
                </a:gridCol>
                <a:gridCol w="10045533">
                  <a:extLst>
                    <a:ext uri="{9D8B030D-6E8A-4147-A177-3AD203B41FA5}">
                      <a16:colId xmlns:a16="http://schemas.microsoft.com/office/drawing/2014/main" val="20001"/>
                    </a:ext>
                  </a:extLst>
                </a:gridCol>
              </a:tblGrid>
              <a:tr h="397527">
                <a:tc>
                  <a:txBody>
                    <a:bodyPr/>
                    <a:lstStyle/>
                    <a:p>
                      <a:pPr marL="38100" marR="0" lvl="0" indent="0" algn="l" rtl="0">
                        <a:lnSpc>
                          <a:spcPct val="100000"/>
                        </a:lnSpc>
                        <a:spcBef>
                          <a:spcPts val="0"/>
                        </a:spcBef>
                        <a:spcAft>
                          <a:spcPts val="0"/>
                        </a:spcAft>
                        <a:buNone/>
                      </a:pPr>
                      <a:r>
                        <a:rPr lang="en" sz="2400" b="1">
                          <a:solidFill>
                            <a:srgbClr val="FFFFFF"/>
                          </a:solidFill>
                          <a:latin typeface="Arial"/>
                          <a:ea typeface="Arial"/>
                          <a:cs typeface="Arial"/>
                          <a:sym typeface="Arial"/>
                        </a:rPr>
                        <a:t>   </a:t>
                      </a:r>
                      <a:r>
                        <a:rPr lang="en" sz="2400" b="1" u="none" strike="noStrike" cap="none">
                          <a:solidFill>
                            <a:srgbClr val="FFFFFF"/>
                          </a:solidFill>
                          <a:latin typeface="Arial"/>
                          <a:ea typeface="Arial"/>
                          <a:cs typeface="Arial"/>
                          <a:sym typeface="Arial"/>
                        </a:rPr>
                        <a:t>3.</a:t>
                      </a:r>
                      <a:endParaRPr sz="2400" u="none" strike="noStrike" cap="none" dirty="0">
                        <a:latin typeface="Arial"/>
                        <a:ea typeface="Arial"/>
                        <a:cs typeface="Arial"/>
                        <a:sym typeface="Arial"/>
                      </a:endParaRPr>
                    </a:p>
                  </a:txBody>
                  <a:tcPr marL="0" marR="0" marT="31767" marB="0">
                    <a:solidFill>
                      <a:srgbClr val="939598"/>
                    </a:solidFill>
                  </a:tcPr>
                </a:tc>
                <a:tc>
                  <a:txBody>
                    <a:bodyPr/>
                    <a:lstStyle/>
                    <a:p>
                      <a:pPr marL="25400" marR="0" lvl="0" indent="0" algn="l" rtl="0">
                        <a:lnSpc>
                          <a:spcPct val="100000"/>
                        </a:lnSpc>
                        <a:spcBef>
                          <a:spcPts val="0"/>
                        </a:spcBef>
                        <a:spcAft>
                          <a:spcPts val="0"/>
                        </a:spcAft>
                        <a:buNone/>
                      </a:pPr>
                      <a:r>
                        <a:rPr lang="en" sz="2400" b="1" u="none" strike="noStrike" cap="none">
                          <a:solidFill>
                            <a:srgbClr val="FFFFFF"/>
                          </a:solidFill>
                          <a:latin typeface="Arial"/>
                          <a:ea typeface="Arial"/>
                          <a:cs typeface="Arial"/>
                          <a:sym typeface="Arial"/>
                        </a:rPr>
                        <a:t>Program Outcomes – Competencies – Performance Indicators</a:t>
                      </a:r>
                      <a:endParaRPr sz="2400" u="none" strike="noStrike" cap="none" dirty="0">
                        <a:latin typeface="Arial"/>
                        <a:ea typeface="Arial"/>
                        <a:cs typeface="Arial"/>
                        <a:sym typeface="Arial"/>
                      </a:endParaRPr>
                    </a:p>
                  </a:txBody>
                  <a:tcPr marL="0" marR="0" marT="31767" marB="0">
                    <a:solidFill>
                      <a:srgbClr val="F68B1E"/>
                    </a:solidFill>
                  </a:tcPr>
                </a:tc>
                <a:extLst>
                  <a:ext uri="{0D108BD9-81ED-4DB2-BD59-A6C34878D82A}">
                    <a16:rowId xmlns:a16="http://schemas.microsoft.com/office/drawing/2014/main" val="10000"/>
                  </a:ext>
                </a:extLst>
              </a:tr>
            </a:tbl>
          </a:graphicData>
        </a:graphic>
      </p:graphicFrame>
      <p:sp>
        <p:nvSpPr>
          <p:cNvPr id="375" name="Google Shape;375;p42"/>
          <p:cNvSpPr txBox="1"/>
          <p:nvPr/>
        </p:nvSpPr>
        <p:spPr>
          <a:xfrm>
            <a:off x="755833" y="824405"/>
            <a:ext cx="10028000" cy="650000"/>
          </a:xfrm>
          <a:prstGeom prst="rect">
            <a:avLst/>
          </a:prstGeom>
          <a:noFill/>
          <a:ln>
            <a:noFill/>
          </a:ln>
        </p:spPr>
        <p:txBody>
          <a:bodyPr spcFirstLastPara="1" wrap="square" lIns="0" tIns="16933" rIns="0" bIns="0" anchor="t" anchorCtr="0">
            <a:noAutofit/>
          </a:bodyPr>
          <a:lstStyle/>
          <a:p>
            <a:pPr marL="16933" marR="6773">
              <a:lnSpc>
                <a:spcPct val="150000"/>
              </a:lnSpc>
            </a:pPr>
            <a:r>
              <a:rPr lang="en" sz="1467" dirty="0">
                <a:solidFill>
                  <a:srgbClr val="231F20"/>
                </a:solidFill>
                <a:latin typeface="Arial"/>
                <a:ea typeface="Arial"/>
                <a:cs typeface="Arial"/>
                <a:sym typeface="Arial"/>
              </a:rPr>
              <a:t>Following table gives the suggestive list of competencies and associated performance indicators for each of the PO in </a:t>
            </a:r>
            <a:r>
              <a:rPr lang="en" sz="1467" b="1" i="1" u="sng" dirty="0">
                <a:solidFill>
                  <a:srgbClr val="231F20"/>
                </a:solidFill>
                <a:latin typeface="Arial"/>
                <a:ea typeface="Arial"/>
                <a:cs typeface="Arial"/>
                <a:sym typeface="Arial"/>
              </a:rPr>
              <a:t>Mechanical Engineering Program</a:t>
            </a:r>
            <a:r>
              <a:rPr lang="en" sz="1467" dirty="0">
                <a:solidFill>
                  <a:srgbClr val="231F20"/>
                </a:solidFill>
                <a:latin typeface="Arial"/>
                <a:ea typeface="Arial"/>
                <a:cs typeface="Arial"/>
                <a:sym typeface="Arial"/>
              </a:rPr>
              <a:t>.</a:t>
            </a:r>
            <a:endParaRPr sz="1467" dirty="0">
              <a:latin typeface="Arial"/>
              <a:ea typeface="Arial"/>
              <a:cs typeface="Arial"/>
              <a:sym typeface="Arial"/>
            </a:endParaRPr>
          </a:p>
        </p:txBody>
      </p:sp>
      <p:graphicFrame>
        <p:nvGraphicFramePr>
          <p:cNvPr id="376" name="Google Shape;376;p42"/>
          <p:cNvGraphicFramePr/>
          <p:nvPr/>
        </p:nvGraphicFramePr>
        <p:xfrm>
          <a:off x="755836" y="1576015"/>
          <a:ext cx="10739433" cy="4559928"/>
        </p:xfrm>
        <a:graphic>
          <a:graphicData uri="http://schemas.openxmlformats.org/drawingml/2006/table">
            <a:tbl>
              <a:tblPr firstRow="1" bandRow="1">
                <a:noFill/>
              </a:tblPr>
              <a:tblGrid>
                <a:gridCol w="563333">
                  <a:extLst>
                    <a:ext uri="{9D8B030D-6E8A-4147-A177-3AD203B41FA5}">
                      <a16:colId xmlns:a16="http://schemas.microsoft.com/office/drawing/2014/main" val="20000"/>
                    </a:ext>
                  </a:extLst>
                </a:gridCol>
                <a:gridCol w="4411167">
                  <a:extLst>
                    <a:ext uri="{9D8B030D-6E8A-4147-A177-3AD203B41FA5}">
                      <a16:colId xmlns:a16="http://schemas.microsoft.com/office/drawing/2014/main" val="20001"/>
                    </a:ext>
                  </a:extLst>
                </a:gridCol>
                <a:gridCol w="517200">
                  <a:extLst>
                    <a:ext uri="{9D8B030D-6E8A-4147-A177-3AD203B41FA5}">
                      <a16:colId xmlns:a16="http://schemas.microsoft.com/office/drawing/2014/main" val="20002"/>
                    </a:ext>
                  </a:extLst>
                </a:gridCol>
                <a:gridCol w="5247733">
                  <a:extLst>
                    <a:ext uri="{9D8B030D-6E8A-4147-A177-3AD203B41FA5}">
                      <a16:colId xmlns:a16="http://schemas.microsoft.com/office/drawing/2014/main" val="20003"/>
                    </a:ext>
                  </a:extLst>
                </a:gridCol>
              </a:tblGrid>
              <a:tr h="552767">
                <a:tc>
                  <a:txBody>
                    <a:bodyPr/>
                    <a:lstStyle/>
                    <a:p>
                      <a:pPr marL="0" marR="25400" lvl="0" indent="0" algn="l" rtl="0">
                        <a:lnSpc>
                          <a:spcPct val="115000"/>
                        </a:lnSpc>
                        <a:spcBef>
                          <a:spcPts val="0"/>
                        </a:spcBef>
                        <a:spcAft>
                          <a:spcPts val="0"/>
                        </a:spcAft>
                        <a:buNone/>
                      </a:pPr>
                      <a:endParaRPr sz="1300" b="1" dirty="0">
                        <a:solidFill>
                          <a:srgbClr val="231F20"/>
                        </a:solidFill>
                        <a:latin typeface="Arial"/>
                        <a:ea typeface="Arial"/>
                        <a:cs typeface="Arial"/>
                        <a:sym typeface="Arial"/>
                      </a:endParaRPr>
                    </a:p>
                  </a:txBody>
                  <a:tcPr marL="0" marR="0" marT="28500" marB="0">
                    <a:solidFill>
                      <a:srgbClr val="F68B1E"/>
                    </a:solidFill>
                  </a:tcPr>
                </a:tc>
                <a:tc gridSpan="3">
                  <a:txBody>
                    <a:bodyPr/>
                    <a:lstStyle/>
                    <a:p>
                      <a:pPr marL="0" marR="25400" lvl="0" indent="0" algn="l" rtl="0">
                        <a:lnSpc>
                          <a:spcPct val="115000"/>
                        </a:lnSpc>
                        <a:spcBef>
                          <a:spcPts val="0"/>
                        </a:spcBef>
                        <a:spcAft>
                          <a:spcPts val="0"/>
                        </a:spcAft>
                        <a:buNone/>
                      </a:pPr>
                      <a:r>
                        <a:rPr lang="en" sz="1300" b="1">
                          <a:solidFill>
                            <a:srgbClr val="231F20"/>
                          </a:solidFill>
                          <a:latin typeface="Arial"/>
                          <a:ea typeface="Arial"/>
                          <a:cs typeface="Arial"/>
                          <a:sym typeface="Arial"/>
                        </a:rPr>
                        <a:t>  </a:t>
                      </a:r>
                      <a:r>
                        <a:rPr lang="en" sz="1300" b="1" u="none" strike="noStrike" cap="none">
                          <a:solidFill>
                            <a:srgbClr val="231F20"/>
                          </a:solidFill>
                          <a:latin typeface="Arial"/>
                          <a:ea typeface="Arial"/>
                          <a:cs typeface="Arial"/>
                          <a:sym typeface="Arial"/>
                        </a:rPr>
                        <a:t>PO 1: Engineering knowledge: </a:t>
                      </a:r>
                      <a:r>
                        <a:rPr lang="en" sz="1300" u="none" strike="noStrike" cap="none">
                          <a:solidFill>
                            <a:srgbClr val="231F20"/>
                          </a:solidFill>
                          <a:latin typeface="Arial"/>
                          <a:ea typeface="Arial"/>
                          <a:cs typeface="Arial"/>
                          <a:sym typeface="Arial"/>
                        </a:rPr>
                        <a:t>Apply the knowledge of mathematics, science, engineering fundamentals, and an engineering</a:t>
                      </a:r>
                      <a:endParaRPr sz="1300"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specialisation for the solution of complex engineering problems.</a:t>
                      </a:r>
                      <a:endParaRPr sz="1200" dirty="0">
                        <a:solidFill>
                          <a:srgbClr val="231F20"/>
                        </a:solidFill>
                        <a:latin typeface="Arial"/>
                        <a:ea typeface="Arial"/>
                        <a:cs typeface="Arial"/>
                        <a:sym typeface="Arial"/>
                      </a:endParaRPr>
                    </a:p>
                  </a:txBody>
                  <a:tcPr marL="0" marR="0" marT="28500"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7033">
                <a:tc>
                  <a:txBody>
                    <a:bodyPr/>
                    <a:lstStyle/>
                    <a:p>
                      <a:pPr marL="0" marR="0" lvl="0" indent="0" algn="ctr" rtl="0">
                        <a:lnSpc>
                          <a:spcPct val="115000"/>
                        </a:lnSpc>
                        <a:spcBef>
                          <a:spcPts val="0"/>
                        </a:spcBef>
                        <a:spcAft>
                          <a:spcPts val="0"/>
                        </a:spcAft>
                        <a:buNone/>
                      </a:pPr>
                      <a:endParaRPr sz="15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15000"/>
                        </a:lnSpc>
                        <a:spcBef>
                          <a:spcPts val="0"/>
                        </a:spcBef>
                        <a:spcAft>
                          <a:spcPts val="0"/>
                        </a:spcAft>
                        <a:buNone/>
                      </a:pPr>
                      <a:r>
                        <a:rPr lang="en" sz="1500" b="1">
                          <a:solidFill>
                            <a:srgbClr val="231F20"/>
                          </a:solidFill>
                          <a:latin typeface="Arial"/>
                          <a:ea typeface="Arial"/>
                          <a:cs typeface="Arial"/>
                          <a:sym typeface="Arial"/>
                        </a:rPr>
                        <a:t>                   </a:t>
                      </a:r>
                      <a:r>
                        <a:rPr lang="en" sz="1500" b="1" u="none" strike="noStrike" cap="none">
                          <a:solidFill>
                            <a:srgbClr val="231F20"/>
                          </a:solidFill>
                          <a:latin typeface="Arial"/>
                          <a:ea typeface="Arial"/>
                          <a:cs typeface="Arial"/>
                          <a:sym typeface="Arial"/>
                        </a:rPr>
                        <a:t>Competency</a:t>
                      </a:r>
                      <a:endParaRPr sz="15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15000"/>
                        </a:lnSpc>
                        <a:spcBef>
                          <a:spcPts val="0"/>
                        </a:spcBef>
                        <a:spcAft>
                          <a:spcPts val="0"/>
                        </a:spcAft>
                        <a:buNone/>
                      </a:pPr>
                      <a:endParaRPr sz="1500" b="1" u="none" strike="noStrike" cap="none"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Indicators</a:t>
                      </a:r>
                      <a:endParaRPr sz="15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1"/>
                  </a:ext>
                </a:extLst>
              </a:tr>
              <a:tr h="1459451">
                <a:tc>
                  <a:txBody>
                    <a:bodyPr/>
                    <a:lstStyle/>
                    <a:p>
                      <a:pPr marL="0" marR="2540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 1.1</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Demonstrat</a:t>
                      </a:r>
                      <a:r>
                        <a:rPr lang="en" sz="1300">
                          <a:solidFill>
                            <a:srgbClr val="231F20"/>
                          </a:solidFill>
                          <a:latin typeface="Arial"/>
                          <a:ea typeface="Arial"/>
                          <a:cs typeface="Arial"/>
                          <a:sym typeface="Arial"/>
                        </a:rPr>
                        <a:t>e </a:t>
                      </a:r>
                      <a:r>
                        <a:rPr lang="en" sz="1300" u="none" strike="noStrike" cap="none">
                          <a:solidFill>
                            <a:srgbClr val="231F20"/>
                          </a:solidFill>
                          <a:latin typeface="Arial"/>
                          <a:ea typeface="Arial"/>
                          <a:cs typeface="Arial"/>
                          <a:sym typeface="Arial"/>
                        </a:rPr>
                        <a:t>competence in mathematical modelling</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ctr" rtl="0">
                        <a:lnSpc>
                          <a:spcPct val="115000"/>
                        </a:lnSpc>
                        <a:spcBef>
                          <a:spcPts val="0"/>
                        </a:spcBef>
                        <a:spcAft>
                          <a:spcPts val="0"/>
                        </a:spcAft>
                        <a:buNone/>
                      </a:pPr>
                      <a:r>
                        <a:rPr lang="en" sz="1300">
                          <a:solidFill>
                            <a:schemeClr val="hlink"/>
                          </a:solidFill>
                          <a:latin typeface="Arial"/>
                          <a:ea typeface="Arial"/>
                          <a:cs typeface="Arial"/>
                          <a:sym typeface="Arial"/>
                        </a:rPr>
                        <a:t>1.1.1</a:t>
                      </a:r>
                      <a:endParaRPr sz="1300" dirty="0">
                        <a:solidFill>
                          <a:schemeClr val="hlink"/>
                        </a:solidFill>
                        <a:latin typeface="Arial"/>
                        <a:ea typeface="Arial"/>
                        <a:cs typeface="Arial"/>
                        <a:sym typeface="Arial"/>
                      </a:endParaRPr>
                    </a:p>
                    <a:p>
                      <a:pPr marL="0" marR="25400" lvl="0" indent="0" algn="ctr" rtl="0">
                        <a:lnSpc>
                          <a:spcPct val="115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115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115000"/>
                        </a:lnSpc>
                        <a:spcBef>
                          <a:spcPts val="100"/>
                        </a:spcBef>
                        <a:spcAft>
                          <a:spcPts val="0"/>
                        </a:spcAft>
                        <a:buNone/>
                      </a:pPr>
                      <a:r>
                        <a:rPr lang="en" sz="1300">
                          <a:solidFill>
                            <a:schemeClr val="hlink"/>
                          </a:solidFill>
                          <a:latin typeface="Arial"/>
                          <a:ea typeface="Arial"/>
                          <a:cs typeface="Arial"/>
                          <a:sym typeface="Arial"/>
                        </a:rPr>
                        <a:t>1.1.2</a:t>
                      </a:r>
                      <a:endParaRPr sz="1300" dirty="0">
                        <a:solidFill>
                          <a:schemeClr val="hlink"/>
                        </a:solidFill>
                        <a:latin typeface="Arial"/>
                        <a:ea typeface="Arial"/>
                        <a:cs typeface="Arial"/>
                        <a:sym typeface="Arial"/>
                      </a:endParaRPr>
                    </a:p>
                    <a:p>
                      <a:pPr marL="0" marR="25400" lvl="0" indent="0" algn="ctr" rtl="0">
                        <a:lnSpc>
                          <a:spcPct val="115000"/>
                        </a:lnSpc>
                        <a:spcBef>
                          <a:spcPts val="0"/>
                        </a:spcBef>
                        <a:spcAft>
                          <a:spcPts val="0"/>
                        </a:spcAft>
                        <a:buClr>
                          <a:schemeClr val="dk1"/>
                        </a:buClr>
                        <a:buSzPts val="1100"/>
                        <a:buFont typeface="Arial"/>
                        <a:buNone/>
                      </a:pPr>
                      <a:endParaRPr sz="1300" dirty="0">
                        <a:solidFill>
                          <a:schemeClr val="hlink"/>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mathematical techniques such as calculus, linear algebra, and </a:t>
                      </a:r>
                      <a:endParaRPr sz="1300" u="none" strike="noStrike" cap="none"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statistics to solve problems</a:t>
                      </a:r>
                      <a:endParaRPr sz="1300" u="none" strike="noStrike" cap="none"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endParaRPr sz="1300"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advanced mathematical techniques to model and solve </a:t>
                      </a:r>
                      <a:endParaRPr sz="1300" u="none" strike="noStrike" cap="none"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mechanical engineering problems</a:t>
                      </a:r>
                      <a:endParaRPr sz="1300" u="none" strike="noStrike" cap="none"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r h="642033">
                <a:tc>
                  <a:txBody>
                    <a:bodyPr/>
                    <a:lstStyle/>
                    <a:p>
                      <a:pPr marL="0" marR="2540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 1.2</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Demonstrate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competence in basic sciences</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1.2.1</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laws of natural science to an engineering problem</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3"/>
                  </a:ext>
                </a:extLst>
              </a:tr>
              <a:tr h="707611">
                <a:tc>
                  <a:txBody>
                    <a:bodyPr/>
                    <a:lstStyle/>
                    <a:p>
                      <a:pPr marL="0" marR="2540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 1.3</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Demonstrate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competence in engineering</a:t>
                      </a:r>
                      <a:r>
                        <a:rPr lang="en" sz="1300">
                          <a:solidFill>
                            <a:srgbClr val="231F20"/>
                          </a:solidFill>
                          <a:latin typeface="Arial"/>
                          <a:ea typeface="Arial"/>
                          <a:cs typeface="Arial"/>
                          <a:sym typeface="Arial"/>
                        </a:rPr>
                        <a:t> fundamentals    </a:t>
                      </a:r>
                      <a:endParaRPr sz="1300"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1.3.1</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fundamental engineering concepts to solve engineering </a:t>
                      </a:r>
                      <a:endParaRPr sz="1300" u="none" strike="noStrike" cap="none"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problems</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4"/>
                  </a:ext>
                </a:extLst>
              </a:tr>
              <a:tr h="891033">
                <a:tc>
                  <a:txBody>
                    <a:bodyPr/>
                    <a:lstStyle/>
                    <a:p>
                      <a:pPr marL="0" marR="2540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 1.4</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Demonstrate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competence</a:t>
                      </a:r>
                      <a:r>
                        <a:rPr lang="en" sz="1300">
                          <a:solidFill>
                            <a:srgbClr val="231F20"/>
                          </a:solidFill>
                          <a:latin typeface="Arial"/>
                          <a:ea typeface="Arial"/>
                          <a:cs typeface="Arial"/>
                          <a:sym typeface="Arial"/>
                        </a:rPr>
                        <a:t> i</a:t>
                      </a:r>
                      <a:r>
                        <a:rPr lang="en" sz="1300" u="none" strike="noStrike" cap="none">
                          <a:solidFill>
                            <a:srgbClr val="231F20"/>
                          </a:solidFill>
                          <a:latin typeface="Arial"/>
                          <a:ea typeface="Arial"/>
                          <a:cs typeface="Arial"/>
                          <a:sym typeface="Arial"/>
                        </a:rPr>
                        <a:t>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specialized </a:t>
                      </a:r>
                      <a:r>
                        <a:rPr lang="en" sz="1300">
                          <a:solidFill>
                            <a:schemeClr val="hlink"/>
                          </a:solidFill>
                          <a:latin typeface="Arial"/>
                          <a:ea typeface="Arial"/>
                          <a:cs typeface="Arial"/>
                          <a:sym typeface="Arial"/>
                        </a:rPr>
                        <a:t>engineering </a:t>
                      </a:r>
                      <a:endParaRPr sz="1300" dirty="0">
                        <a:solidFill>
                          <a:schemeClr val="hlink"/>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chemeClr val="hlink"/>
                          </a:solidFill>
                          <a:latin typeface="Arial"/>
                          <a:ea typeface="Arial"/>
                          <a:cs typeface="Arial"/>
                          <a:sym typeface="Arial"/>
                        </a:rPr>
                        <a:t> knowledge </a:t>
                      </a:r>
                      <a:r>
                        <a:rPr lang="en" sz="1300" u="none" strike="noStrike" cap="none">
                          <a:solidFill>
                            <a:srgbClr val="231F20"/>
                          </a:solidFill>
                          <a:latin typeface="Arial"/>
                          <a:ea typeface="Arial"/>
                          <a:cs typeface="Arial"/>
                          <a:sym typeface="Arial"/>
                        </a:rPr>
                        <a:t>to the program</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1.4.1</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tc>
                  <a:txBody>
                    <a:bodyPr/>
                    <a:lstStyle/>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Mechanical engineering concepts to solve engineering </a:t>
                      </a:r>
                      <a:endParaRPr sz="1300" u="none" strike="noStrike" cap="none"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problems.</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extLst>
                  <a:ext uri="{0D108BD9-81ED-4DB2-BD59-A6C34878D82A}">
                    <a16:rowId xmlns:a16="http://schemas.microsoft.com/office/drawing/2014/main" val="10005"/>
                  </a:ext>
                </a:extLst>
              </a:tr>
            </a:tbl>
          </a:graphicData>
        </a:graphic>
      </p:graphicFrame>
      <p:sp>
        <p:nvSpPr>
          <p:cNvPr id="377" name="Google Shape;377;p42"/>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3"/>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83" name="Google Shape;383;p43"/>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84" name="Google Shape;384;p43"/>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85" name="Google Shape;385;p43"/>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386" name="Google Shape;386;p43"/>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24</a:t>
            </a:r>
            <a:endParaRPr sz="667" dirty="0">
              <a:latin typeface="Arial"/>
              <a:ea typeface="Arial"/>
              <a:cs typeface="Arial"/>
              <a:sym typeface="Arial"/>
            </a:endParaRPr>
          </a:p>
        </p:txBody>
      </p:sp>
      <p:graphicFrame>
        <p:nvGraphicFramePr>
          <p:cNvPr id="387" name="Google Shape;387;p43"/>
          <p:cNvGraphicFramePr/>
          <p:nvPr/>
        </p:nvGraphicFramePr>
        <p:xfrm>
          <a:off x="772802" y="878382"/>
          <a:ext cx="10682834" cy="2583249"/>
        </p:xfrm>
        <a:graphic>
          <a:graphicData uri="http://schemas.openxmlformats.org/drawingml/2006/table">
            <a:tbl>
              <a:tblPr firstRow="1" bandRow="1">
                <a:noFill/>
              </a:tblPr>
              <a:tblGrid>
                <a:gridCol w="398467">
                  <a:extLst>
                    <a:ext uri="{9D8B030D-6E8A-4147-A177-3AD203B41FA5}">
                      <a16:colId xmlns:a16="http://schemas.microsoft.com/office/drawing/2014/main" val="20000"/>
                    </a:ext>
                  </a:extLst>
                </a:gridCol>
                <a:gridCol w="2521233">
                  <a:extLst>
                    <a:ext uri="{9D8B030D-6E8A-4147-A177-3AD203B41FA5}">
                      <a16:colId xmlns:a16="http://schemas.microsoft.com/office/drawing/2014/main" val="20001"/>
                    </a:ext>
                  </a:extLst>
                </a:gridCol>
                <a:gridCol w="510467">
                  <a:extLst>
                    <a:ext uri="{9D8B030D-6E8A-4147-A177-3AD203B41FA5}">
                      <a16:colId xmlns:a16="http://schemas.microsoft.com/office/drawing/2014/main" val="20002"/>
                    </a:ext>
                  </a:extLst>
                </a:gridCol>
                <a:gridCol w="7252667">
                  <a:extLst>
                    <a:ext uri="{9D8B030D-6E8A-4147-A177-3AD203B41FA5}">
                      <a16:colId xmlns:a16="http://schemas.microsoft.com/office/drawing/2014/main" val="20003"/>
                    </a:ext>
                  </a:extLst>
                </a:gridCol>
              </a:tblGrid>
              <a:tr h="598391">
                <a:tc>
                  <a:txBody>
                    <a:bodyPr/>
                    <a:lstStyle/>
                    <a:p>
                      <a:pPr marL="25400" marR="0" lvl="0" indent="0" algn="l" rtl="0">
                        <a:lnSpc>
                          <a:spcPct val="150000"/>
                        </a:lnSpc>
                        <a:spcBef>
                          <a:spcPts val="0"/>
                        </a:spcBef>
                        <a:spcAft>
                          <a:spcPts val="0"/>
                        </a:spcAft>
                        <a:buNone/>
                      </a:pPr>
                      <a:endParaRPr sz="1300" b="1" u="none" strike="noStrike" cap="none" dirty="0">
                        <a:solidFill>
                          <a:srgbClr val="231F20"/>
                        </a:solidFill>
                        <a:latin typeface="Arial"/>
                        <a:ea typeface="Arial"/>
                        <a:cs typeface="Arial"/>
                        <a:sym typeface="Arial"/>
                      </a:endParaRPr>
                    </a:p>
                  </a:txBody>
                  <a:tcPr marL="0" marR="0" marT="26467" marB="0">
                    <a:solidFill>
                      <a:srgbClr val="F68B1E"/>
                    </a:solidFill>
                  </a:tcPr>
                </a:tc>
                <a:tc gridSpan="3">
                  <a:txBody>
                    <a:bodyPr/>
                    <a:lstStyle/>
                    <a:p>
                      <a:pPr marL="25400" marR="0" lvl="0" indent="0" algn="l"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PO 2: Problem analysis: </a:t>
                      </a:r>
                      <a:r>
                        <a:rPr lang="en" sz="1300" u="none" strike="noStrike" cap="none">
                          <a:solidFill>
                            <a:srgbClr val="231F20"/>
                          </a:solidFill>
                          <a:latin typeface="Arial"/>
                          <a:ea typeface="Arial"/>
                          <a:cs typeface="Arial"/>
                          <a:sym typeface="Arial"/>
                        </a:rPr>
                        <a:t>Identify, formulate, research literature, and analyse complex engineering problems reaching</a:t>
                      </a:r>
                      <a:r>
                        <a:rPr lang="en" sz="1300">
                          <a:latin typeface="Arial"/>
                          <a:ea typeface="Arial"/>
                          <a:cs typeface="Arial"/>
                          <a:sym typeface="Arial"/>
                        </a:rPr>
                        <a:t> </a:t>
                      </a:r>
                      <a:r>
                        <a:rPr lang="en" sz="1300" u="none" strike="noStrike" cap="none">
                          <a:solidFill>
                            <a:srgbClr val="231F20"/>
                          </a:solidFill>
                          <a:latin typeface="Arial"/>
                          <a:ea typeface="Arial"/>
                          <a:cs typeface="Arial"/>
                          <a:sym typeface="Arial"/>
                        </a:rPr>
                        <a:t>substantiated        conclusions using first principles of mathematics, natural sciences, and engineering sciences.</a:t>
                      </a:r>
                      <a:endParaRPr sz="1300" u="none" strike="noStrike" cap="none" dirty="0">
                        <a:latin typeface="Arial"/>
                        <a:ea typeface="Arial"/>
                        <a:cs typeface="Arial"/>
                        <a:sym typeface="Arial"/>
                      </a:endParaRPr>
                    </a:p>
                  </a:txBody>
                  <a:tcPr marL="0" marR="0" marT="26467"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5067">
                <a:tc>
                  <a:txBody>
                    <a:bodyPr/>
                    <a:lstStyle/>
                    <a:p>
                      <a:pPr marL="0" marR="0" lvl="0" indent="0" algn="l" rtl="0">
                        <a:lnSpc>
                          <a:spcPct val="150000"/>
                        </a:lnSpc>
                        <a:spcBef>
                          <a:spcPts val="0"/>
                        </a:spcBef>
                        <a:spcAft>
                          <a:spcPts val="0"/>
                        </a:spcAft>
                        <a:buNone/>
                      </a:pPr>
                      <a:endParaRPr sz="16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r>
                        <a:rPr lang="en" sz="1600" b="1">
                          <a:solidFill>
                            <a:srgbClr val="231F20"/>
                          </a:solidFill>
                          <a:latin typeface="Arial"/>
                          <a:ea typeface="Arial"/>
                          <a:cs typeface="Arial"/>
                          <a:sym typeface="Arial"/>
                        </a:rPr>
                        <a:t>             </a:t>
                      </a:r>
                      <a:r>
                        <a:rPr lang="en" sz="1600" b="1" u="none" strike="noStrike" cap="none">
                          <a:solidFill>
                            <a:srgbClr val="231F20"/>
                          </a:solidFill>
                          <a:latin typeface="Arial"/>
                          <a:ea typeface="Arial"/>
                          <a:cs typeface="Arial"/>
                          <a:sym typeface="Arial"/>
                        </a:rPr>
                        <a:t>Competency</a:t>
                      </a:r>
                      <a:endParaRPr sz="16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CC188"/>
                    </a:solidFill>
                  </a:tcPr>
                </a:tc>
                <a:tc>
                  <a:txBody>
                    <a:bodyPr/>
                    <a:lstStyle/>
                    <a:p>
                      <a:pPr marL="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Indicators</a:t>
                      </a:r>
                      <a:endParaRPr sz="16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1"/>
                  </a:ext>
                </a:extLst>
              </a:tr>
              <a:tr h="1639791">
                <a:tc>
                  <a:txBody>
                    <a:bodyPr/>
                    <a:lstStyle/>
                    <a:p>
                      <a:pPr marL="203200" marR="25400" lvl="0" indent="-177800" algn="ctr" rtl="0">
                        <a:lnSpc>
                          <a:spcPct val="115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ctr" rtl="0">
                        <a:lnSpc>
                          <a:spcPct val="115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2.1</a:t>
                      </a:r>
                      <a:endParaRPr sz="1300"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just" rtl="0">
                        <a:lnSpc>
                          <a:spcPct val="115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l" rtl="0">
                        <a:lnSpc>
                          <a:spcPct val="115000"/>
                        </a:lnSpc>
                        <a:spcBef>
                          <a:spcPts val="0"/>
                        </a:spcBef>
                        <a:spcAft>
                          <a:spcPts val="0"/>
                        </a:spcAft>
                        <a:buNone/>
                      </a:pPr>
                      <a:r>
                        <a:rPr lang="en" sz="1300">
                          <a:solidFill>
                            <a:schemeClr val="hlink"/>
                          </a:solidFill>
                          <a:latin typeface="Arial"/>
                          <a:ea typeface="Arial"/>
                          <a:cs typeface="Arial"/>
                          <a:sym typeface="Arial"/>
                        </a:rPr>
                        <a:t>Demonstrate an ability to </a:t>
                      </a:r>
                      <a:endParaRPr sz="1300" dirty="0">
                        <a:solidFill>
                          <a:schemeClr val="hlink"/>
                        </a:solidFill>
                        <a:latin typeface="Arial"/>
                        <a:ea typeface="Arial"/>
                        <a:cs typeface="Arial"/>
                        <a:sym typeface="Arial"/>
                      </a:endParaRPr>
                    </a:p>
                    <a:p>
                      <a:pPr marL="203200" marR="25400" lvl="0" indent="-177800" algn="l" rtl="0">
                        <a:lnSpc>
                          <a:spcPct val="115000"/>
                        </a:lnSpc>
                        <a:spcBef>
                          <a:spcPts val="0"/>
                        </a:spcBef>
                        <a:spcAft>
                          <a:spcPts val="0"/>
                        </a:spcAft>
                        <a:buNone/>
                      </a:pPr>
                      <a:r>
                        <a:rPr lang="en" sz="1300">
                          <a:solidFill>
                            <a:srgbClr val="231F20"/>
                          </a:solidFill>
                          <a:latin typeface="Arial"/>
                          <a:ea typeface="Arial"/>
                          <a:cs typeface="Arial"/>
                          <a:sym typeface="Arial"/>
                        </a:rPr>
                        <a:t>i</a:t>
                      </a:r>
                      <a:r>
                        <a:rPr lang="en" sz="1300" u="none" strike="noStrike" cap="none">
                          <a:solidFill>
                            <a:srgbClr val="231F20"/>
                          </a:solidFill>
                          <a:latin typeface="Arial"/>
                          <a:ea typeface="Arial"/>
                          <a:cs typeface="Arial"/>
                          <a:sym typeface="Arial"/>
                        </a:rPr>
                        <a:t>dentify</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and</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formulate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complex</a:t>
                      </a:r>
                      <a:endParaRPr sz="1300" dirty="0">
                        <a:solidFill>
                          <a:srgbClr val="231F20"/>
                        </a:solidFill>
                        <a:latin typeface="Arial"/>
                        <a:ea typeface="Arial"/>
                        <a:cs typeface="Arial"/>
                        <a:sym typeface="Arial"/>
                      </a:endParaRPr>
                    </a:p>
                    <a:p>
                      <a:pPr marL="203200" marR="25400" lvl="0" indent="-177800" algn="l" rtl="0">
                        <a:lnSpc>
                          <a:spcPct val="115000"/>
                        </a:lnSpc>
                        <a:spcBef>
                          <a:spcPts val="0"/>
                        </a:spcBef>
                        <a:spcAft>
                          <a:spcPts val="0"/>
                        </a:spcAft>
                        <a:buNone/>
                      </a:pPr>
                      <a:r>
                        <a:rPr lang="en" sz="1300">
                          <a:solidFill>
                            <a:srgbClr val="231F20"/>
                          </a:solidFill>
                          <a:latin typeface="Arial"/>
                          <a:ea typeface="Arial"/>
                          <a:cs typeface="Arial"/>
                          <a:sym typeface="Arial"/>
                        </a:rPr>
                        <a:t>e</a:t>
                      </a:r>
                      <a:r>
                        <a:rPr lang="en" sz="1300" u="none" strike="noStrike" cap="none">
                          <a:solidFill>
                            <a:srgbClr val="231F20"/>
                          </a:solidFill>
                          <a:latin typeface="Arial"/>
                          <a:ea typeface="Arial"/>
                          <a:cs typeface="Arial"/>
                          <a:sym typeface="Arial"/>
                        </a:rPr>
                        <a:t>ngineerin</a:t>
                      </a:r>
                      <a:r>
                        <a:rPr lang="en" sz="1300">
                          <a:solidFill>
                            <a:srgbClr val="231F20"/>
                          </a:solidFill>
                          <a:latin typeface="Arial"/>
                          <a:ea typeface="Arial"/>
                          <a:cs typeface="Arial"/>
                          <a:sym typeface="Arial"/>
                        </a:rPr>
                        <a:t>g </a:t>
                      </a:r>
                      <a:r>
                        <a:rPr lang="en" sz="1300" u="none" strike="noStrike" cap="none">
                          <a:solidFill>
                            <a:srgbClr val="231F20"/>
                          </a:solidFill>
                          <a:latin typeface="Arial"/>
                          <a:ea typeface="Arial"/>
                          <a:cs typeface="Arial"/>
                          <a:sym typeface="Arial"/>
                        </a:rPr>
                        <a:t>problem</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 2.1.1</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2.1.2</a:t>
                      </a: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 2.1.3</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Articulate problem statements and identify objectives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engineering systems, variables, and parameters to solve the problems</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the mathematical, engineering and other relevant knowledge that applies to  a given </a:t>
                      </a:r>
                      <a:endParaRPr sz="1300" u="none" strike="noStrike" cap="none" dirty="0">
                        <a:solidFill>
                          <a:srgbClr val="231F20"/>
                        </a:solidFill>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problem</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bl>
          </a:graphicData>
        </a:graphic>
      </p:graphicFrame>
      <p:sp>
        <p:nvSpPr>
          <p:cNvPr id="388" name="Google Shape;388;p43"/>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389" name="Google Shape;389;p43"/>
          <p:cNvGraphicFramePr/>
          <p:nvPr/>
        </p:nvGraphicFramePr>
        <p:xfrm>
          <a:off x="772801" y="3567100"/>
          <a:ext cx="10682867" cy="2122391"/>
        </p:xfrm>
        <a:graphic>
          <a:graphicData uri="http://schemas.openxmlformats.org/drawingml/2006/table">
            <a:tbl>
              <a:tblPr firstRow="1" bandRow="1">
                <a:noFill/>
              </a:tblPr>
              <a:tblGrid>
                <a:gridCol w="398467">
                  <a:extLst>
                    <a:ext uri="{9D8B030D-6E8A-4147-A177-3AD203B41FA5}">
                      <a16:colId xmlns:a16="http://schemas.microsoft.com/office/drawing/2014/main" val="20000"/>
                    </a:ext>
                  </a:extLst>
                </a:gridCol>
                <a:gridCol w="2521233">
                  <a:extLst>
                    <a:ext uri="{9D8B030D-6E8A-4147-A177-3AD203B41FA5}">
                      <a16:colId xmlns:a16="http://schemas.microsoft.com/office/drawing/2014/main" val="20001"/>
                    </a:ext>
                  </a:extLst>
                </a:gridCol>
                <a:gridCol w="510467">
                  <a:extLst>
                    <a:ext uri="{9D8B030D-6E8A-4147-A177-3AD203B41FA5}">
                      <a16:colId xmlns:a16="http://schemas.microsoft.com/office/drawing/2014/main" val="20002"/>
                    </a:ext>
                  </a:extLst>
                </a:gridCol>
                <a:gridCol w="7252700">
                  <a:extLst>
                    <a:ext uri="{9D8B030D-6E8A-4147-A177-3AD203B41FA5}">
                      <a16:colId xmlns:a16="http://schemas.microsoft.com/office/drawing/2014/main" val="20003"/>
                    </a:ext>
                  </a:extLst>
                </a:gridCol>
              </a:tblGrid>
              <a:tr h="2122391">
                <a:tc>
                  <a:txBody>
                    <a:bodyPr/>
                    <a:lstStyle/>
                    <a:p>
                      <a:pPr marL="203200" marR="25400" lvl="0" indent="-177800" algn="just" rtl="0">
                        <a:lnSpc>
                          <a:spcPct val="150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just" rtl="0">
                        <a:lnSpc>
                          <a:spcPct val="150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ctr" rtl="0">
                        <a:lnSpc>
                          <a:spcPct val="150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2.2</a:t>
                      </a:r>
                      <a:endParaRPr sz="1300"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just" rtl="0">
                        <a:lnSpc>
                          <a:spcPct val="150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just" rtl="0">
                        <a:lnSpc>
                          <a:spcPct val="150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Demonstrate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ability to</a:t>
                      </a: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formulate a</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solution plan and methodology </a:t>
                      </a:r>
                      <a:r>
                        <a:rPr lang="en" sz="1300">
                          <a:solidFill>
                            <a:srgbClr val="231F20"/>
                          </a:solidFill>
                          <a:latin typeface="Arial"/>
                          <a:ea typeface="Arial"/>
                          <a:cs typeface="Arial"/>
                          <a:sym typeface="Arial"/>
                        </a:rPr>
                        <a:t>f</a:t>
                      </a:r>
                      <a:r>
                        <a:rPr lang="en" sz="1300" u="none" strike="noStrike" cap="none">
                          <a:solidFill>
                            <a:srgbClr val="231F20"/>
                          </a:solidFill>
                          <a:latin typeface="Arial"/>
                          <a:ea typeface="Arial"/>
                          <a:cs typeface="Arial"/>
                          <a:sym typeface="Arial"/>
                        </a:rPr>
                        <a:t>or </a:t>
                      </a:r>
                      <a:r>
                        <a:rPr lang="en" sz="1300">
                          <a:solidFill>
                            <a:schemeClr val="hlink"/>
                          </a:solidFill>
                          <a:latin typeface="Arial"/>
                          <a:ea typeface="Arial"/>
                          <a:cs typeface="Arial"/>
                          <a:sym typeface="Arial"/>
                        </a:rPr>
                        <a:t>an engineering problem</a:t>
                      </a:r>
                      <a:endParaRPr sz="1300" dirty="0">
                        <a:solidFill>
                          <a:srgbClr val="231F20"/>
                        </a:solidFill>
                        <a:latin typeface="Arial"/>
                        <a:ea typeface="Arial"/>
                        <a:cs typeface="Arial"/>
                        <a:sym typeface="Arial"/>
                      </a:endParaRPr>
                    </a:p>
                    <a:p>
                      <a:pPr marL="203200" marR="25400" lvl="0" indent="-177800" algn="just"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    </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 2.2.1</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2.2.2</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2.2.3</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 2.2.4</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Reframe complex problems into interconnected sub-problems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assemble and evaluate information and resources.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existing processes/solution methods for solving the problem, including</a:t>
                      </a:r>
                      <a:r>
                        <a:rPr lang="en" sz="1300">
                          <a:latin typeface="Arial"/>
                          <a:ea typeface="Arial"/>
                          <a:cs typeface="Arial"/>
                          <a:sym typeface="Arial"/>
                        </a:rPr>
                        <a:t> </a:t>
                      </a:r>
                      <a:r>
                        <a:rPr lang="en" sz="1300" u="none" strike="noStrike" cap="none">
                          <a:solidFill>
                            <a:srgbClr val="231F20"/>
                          </a:solidFill>
                          <a:latin typeface="Arial"/>
                          <a:ea typeface="Arial"/>
                          <a:cs typeface="Arial"/>
                          <a:sym typeface="Arial"/>
                        </a:rPr>
                        <a:t>forming justified   </a:t>
                      </a:r>
                      <a:endParaRPr sz="1300" u="none" strike="noStrike" cap="none" dirty="0">
                        <a:solidFill>
                          <a:srgbClr val="231F20"/>
                        </a:solidFill>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approximations and assumptions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Compare and contrast alternative solution processes to select the best process.</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4"/>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95" name="Google Shape;395;p44"/>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96" name="Google Shape;396;p44"/>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97" name="Google Shape;397;p44"/>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398" name="Google Shape;398;p44"/>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25</a:t>
            </a:r>
            <a:endParaRPr sz="667" dirty="0">
              <a:latin typeface="Arial"/>
              <a:ea typeface="Arial"/>
              <a:cs typeface="Arial"/>
              <a:sym typeface="Arial"/>
            </a:endParaRPr>
          </a:p>
        </p:txBody>
      </p:sp>
      <p:sp>
        <p:nvSpPr>
          <p:cNvPr id="399" name="Google Shape;399;p44"/>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400" name="Google Shape;400;p44"/>
          <p:cNvGraphicFramePr/>
          <p:nvPr/>
        </p:nvGraphicFramePr>
        <p:xfrm>
          <a:off x="716235" y="690234"/>
          <a:ext cx="10739400" cy="2029257"/>
        </p:xfrm>
        <a:graphic>
          <a:graphicData uri="http://schemas.openxmlformats.org/drawingml/2006/table">
            <a:tbl>
              <a:tblPr firstRow="1" bandRow="1">
                <a:noFill/>
              </a:tblPr>
              <a:tblGrid>
                <a:gridCol w="532700">
                  <a:extLst>
                    <a:ext uri="{9D8B030D-6E8A-4147-A177-3AD203B41FA5}">
                      <a16:colId xmlns:a16="http://schemas.microsoft.com/office/drawing/2014/main" val="20000"/>
                    </a:ext>
                  </a:extLst>
                </a:gridCol>
                <a:gridCol w="3000967">
                  <a:extLst>
                    <a:ext uri="{9D8B030D-6E8A-4147-A177-3AD203B41FA5}">
                      <a16:colId xmlns:a16="http://schemas.microsoft.com/office/drawing/2014/main" val="20001"/>
                    </a:ext>
                  </a:extLst>
                </a:gridCol>
                <a:gridCol w="655333">
                  <a:extLst>
                    <a:ext uri="{9D8B030D-6E8A-4147-A177-3AD203B41FA5}">
                      <a16:colId xmlns:a16="http://schemas.microsoft.com/office/drawing/2014/main" val="20002"/>
                    </a:ext>
                  </a:extLst>
                </a:gridCol>
                <a:gridCol w="6550400">
                  <a:extLst>
                    <a:ext uri="{9D8B030D-6E8A-4147-A177-3AD203B41FA5}">
                      <a16:colId xmlns:a16="http://schemas.microsoft.com/office/drawing/2014/main" val="20003"/>
                    </a:ext>
                  </a:extLst>
                </a:gridCol>
              </a:tblGrid>
              <a:tr h="2029257">
                <a:tc>
                  <a:txBody>
                    <a:bodyPr/>
                    <a:lstStyle/>
                    <a:p>
                      <a:pPr marL="203200" marR="25400" lvl="0" indent="-177800" algn="l" rtl="0">
                        <a:lnSpc>
                          <a:spcPct val="150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l" rtl="0">
                        <a:lnSpc>
                          <a:spcPct val="150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ctr" rtl="0">
                        <a:lnSpc>
                          <a:spcPct val="150000"/>
                        </a:lnSpc>
                        <a:spcBef>
                          <a:spcPts val="0"/>
                        </a:spcBef>
                        <a:spcAft>
                          <a:spcPts val="0"/>
                        </a:spcAft>
                        <a:buNone/>
                      </a:pPr>
                      <a:r>
                        <a:rPr lang="en" sz="1300">
                          <a:solidFill>
                            <a:schemeClr val="hlink"/>
                          </a:solidFill>
                          <a:latin typeface="Arial"/>
                          <a:ea typeface="Arial"/>
                          <a:cs typeface="Arial"/>
                          <a:sym typeface="Arial"/>
                        </a:rPr>
                        <a:t>2.3 </a:t>
                      </a:r>
                      <a:endParaRPr sz="1300"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 Demonstrate an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ability to</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formulate </a:t>
                      </a:r>
                      <a:endParaRPr sz="13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a:solidFill>
                            <a:schemeClr val="hlink"/>
                          </a:solidFill>
                          <a:latin typeface="Arial"/>
                          <a:ea typeface="Arial"/>
                          <a:cs typeface="Arial"/>
                          <a:sym typeface="Arial"/>
                        </a:rPr>
                        <a:t>and interpret a model</a:t>
                      </a:r>
                      <a:endParaRPr sz="1300" dirty="0">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 </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ctr" rtl="0">
                        <a:lnSpc>
                          <a:spcPct val="200000"/>
                        </a:lnSpc>
                        <a:spcBef>
                          <a:spcPts val="0"/>
                        </a:spcBef>
                        <a:spcAft>
                          <a:spcPts val="0"/>
                        </a:spcAft>
                        <a:buNone/>
                      </a:pPr>
                      <a:r>
                        <a:rPr lang="en" sz="1300">
                          <a:solidFill>
                            <a:schemeClr val="hlink"/>
                          </a:solidFill>
                          <a:latin typeface="Arial"/>
                          <a:ea typeface="Arial"/>
                          <a:cs typeface="Arial"/>
                          <a:sym typeface="Arial"/>
                        </a:rPr>
                        <a:t> 2.3.1</a:t>
                      </a:r>
                      <a:endParaRPr sz="1300" dirty="0">
                        <a:solidFill>
                          <a:schemeClr val="hlink"/>
                        </a:solidFill>
                        <a:latin typeface="Arial"/>
                        <a:ea typeface="Arial"/>
                        <a:cs typeface="Arial"/>
                        <a:sym typeface="Arial"/>
                      </a:endParaRPr>
                    </a:p>
                    <a:p>
                      <a:pPr marL="0" marR="25400" lvl="0" indent="0" algn="ctr" rtl="0">
                        <a:lnSpc>
                          <a:spcPct val="2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2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2.3.2</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25400" lvl="0" indent="0" algn="just"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Combine scientific principles and engineering concepts to formulate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model/s</a:t>
                      </a:r>
                      <a:endParaRPr sz="1300" u="none" strike="noStrike" cap="none" dirty="0">
                        <a:solidFill>
                          <a:srgbClr val="231F20"/>
                        </a:solidFill>
                        <a:latin typeface="Arial"/>
                        <a:ea typeface="Arial"/>
                        <a:cs typeface="Arial"/>
                        <a:sym typeface="Arial"/>
                      </a:endParaRPr>
                    </a:p>
                    <a:p>
                      <a:pPr marL="0" marR="25400" lvl="0" indent="0" algn="just"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(mathematical or otherwise)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of a system or process that is appropriate in terms of</a:t>
                      </a:r>
                      <a:endParaRPr sz="1300" u="none" strike="noStrike" cap="none" dirty="0">
                        <a:solidFill>
                          <a:srgbClr val="231F20"/>
                        </a:solidFill>
                        <a:latin typeface="Arial"/>
                        <a:ea typeface="Arial"/>
                        <a:cs typeface="Arial"/>
                        <a:sym typeface="Arial"/>
                      </a:endParaRPr>
                    </a:p>
                    <a:p>
                      <a:pPr marL="0" marR="25400" lvl="0" indent="0" algn="just" rtl="0">
                        <a:lnSpc>
                          <a:spcPct val="200000"/>
                        </a:lnSpc>
                        <a:spcBef>
                          <a:spcPts val="0"/>
                        </a:spcBef>
                        <a:spcAft>
                          <a:spcPts val="0"/>
                        </a:spcAft>
                        <a:buNone/>
                      </a:pPr>
                      <a:r>
                        <a:rPr lang="en" sz="1300" u="none" strike="noStrike" cap="none">
                          <a:solidFill>
                            <a:srgbClr val="231F20"/>
                          </a:solidFill>
                          <a:latin typeface="Arial"/>
                          <a:ea typeface="Arial"/>
                          <a:cs typeface="Arial"/>
                          <a:sym typeface="Arial"/>
                        </a:rPr>
                        <a:t>  applicability</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and required accuracy.</a:t>
                      </a:r>
                      <a:endParaRPr sz="1300" u="none" strike="noStrike" cap="none" dirty="0">
                        <a:latin typeface="Arial"/>
                        <a:ea typeface="Arial"/>
                        <a:cs typeface="Arial"/>
                        <a:sym typeface="Arial"/>
                      </a:endParaRPr>
                    </a:p>
                    <a:p>
                      <a:pPr marL="0" marR="25400" lvl="0" indent="0" algn="just"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assumptions (mathematical and physical) necessary to allow modeling of  a</a:t>
                      </a:r>
                      <a:endParaRPr sz="1300" u="none" strike="noStrike" cap="none" dirty="0">
                        <a:solidFill>
                          <a:srgbClr val="231F20"/>
                        </a:solidFill>
                        <a:latin typeface="Arial"/>
                        <a:ea typeface="Arial"/>
                        <a:cs typeface="Arial"/>
                        <a:sym typeface="Arial"/>
                      </a:endParaRPr>
                    </a:p>
                    <a:p>
                      <a:pPr marL="0" marR="25400" lvl="0" indent="0" algn="just" rtl="0">
                        <a:lnSpc>
                          <a:spcPct val="200000"/>
                        </a:lnSpc>
                        <a:spcBef>
                          <a:spcPts val="100"/>
                        </a:spcBef>
                        <a:spcAft>
                          <a:spcPts val="0"/>
                        </a:spcAft>
                        <a:buNone/>
                      </a:pPr>
                      <a:r>
                        <a:rPr lang="en" sz="1300" u="none" strike="noStrike" cap="none">
                          <a:solidFill>
                            <a:srgbClr val="231F20"/>
                          </a:solidFill>
                          <a:latin typeface="Arial"/>
                          <a:ea typeface="Arial"/>
                          <a:cs typeface="Arial"/>
                          <a:sym typeface="Arial"/>
                        </a:rPr>
                        <a:t> system at the level</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of accuracy required.</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0"/>
                  </a:ext>
                </a:extLst>
              </a:tr>
            </a:tbl>
          </a:graphicData>
        </a:graphic>
      </p:graphicFrame>
      <p:graphicFrame>
        <p:nvGraphicFramePr>
          <p:cNvPr id="401" name="Google Shape;401;p44"/>
          <p:cNvGraphicFramePr/>
          <p:nvPr/>
        </p:nvGraphicFramePr>
        <p:xfrm>
          <a:off x="716235" y="2774101"/>
          <a:ext cx="10739400" cy="2486457"/>
        </p:xfrm>
        <a:graphic>
          <a:graphicData uri="http://schemas.openxmlformats.org/drawingml/2006/table">
            <a:tbl>
              <a:tblPr firstRow="1" bandRow="1">
                <a:noFill/>
              </a:tblPr>
              <a:tblGrid>
                <a:gridCol w="532700">
                  <a:extLst>
                    <a:ext uri="{9D8B030D-6E8A-4147-A177-3AD203B41FA5}">
                      <a16:colId xmlns:a16="http://schemas.microsoft.com/office/drawing/2014/main" val="20000"/>
                    </a:ext>
                  </a:extLst>
                </a:gridCol>
                <a:gridCol w="3000967">
                  <a:extLst>
                    <a:ext uri="{9D8B030D-6E8A-4147-A177-3AD203B41FA5}">
                      <a16:colId xmlns:a16="http://schemas.microsoft.com/office/drawing/2014/main" val="20001"/>
                    </a:ext>
                  </a:extLst>
                </a:gridCol>
                <a:gridCol w="655333">
                  <a:extLst>
                    <a:ext uri="{9D8B030D-6E8A-4147-A177-3AD203B41FA5}">
                      <a16:colId xmlns:a16="http://schemas.microsoft.com/office/drawing/2014/main" val="20002"/>
                    </a:ext>
                  </a:extLst>
                </a:gridCol>
                <a:gridCol w="6550400">
                  <a:extLst>
                    <a:ext uri="{9D8B030D-6E8A-4147-A177-3AD203B41FA5}">
                      <a16:colId xmlns:a16="http://schemas.microsoft.com/office/drawing/2014/main" val="20003"/>
                    </a:ext>
                  </a:extLst>
                </a:gridCol>
              </a:tblGrid>
              <a:tr h="2486457">
                <a:tc>
                  <a:txBody>
                    <a:bodyPr/>
                    <a:lstStyle/>
                    <a:p>
                      <a:pPr marL="203200" marR="25400" lvl="0" indent="-177800" algn="just" rtl="0">
                        <a:lnSpc>
                          <a:spcPct val="150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ctr" rtl="0">
                        <a:lnSpc>
                          <a:spcPct val="150000"/>
                        </a:lnSpc>
                        <a:spcBef>
                          <a:spcPts val="0"/>
                        </a:spcBef>
                        <a:spcAft>
                          <a:spcPts val="0"/>
                        </a:spcAft>
                        <a:buNone/>
                      </a:pPr>
                      <a:r>
                        <a:rPr lang="en" sz="1300">
                          <a:solidFill>
                            <a:schemeClr val="hlink"/>
                          </a:solidFill>
                          <a:latin typeface="Arial"/>
                          <a:ea typeface="Arial"/>
                          <a:cs typeface="Arial"/>
                          <a:sym typeface="Arial"/>
                        </a:rPr>
                        <a:t>2.4</a:t>
                      </a:r>
                      <a:endParaRPr sz="1300"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203200" marR="25400" lvl="0" indent="-177800" algn="just" rtl="0">
                        <a:lnSpc>
                          <a:spcPct val="150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just"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Demonstrate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ability to</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execute</a:t>
                      </a:r>
                      <a:r>
                        <a:rPr lang="en" sz="1300">
                          <a:solidFill>
                            <a:srgbClr val="231F20"/>
                          </a:solidFill>
                          <a:latin typeface="Arial"/>
                          <a:ea typeface="Arial"/>
                          <a:cs typeface="Arial"/>
                          <a:sym typeface="Arial"/>
                        </a:rPr>
                        <a:t> a</a:t>
                      </a:r>
                      <a:endParaRPr sz="1300" dirty="0">
                        <a:solidFill>
                          <a:srgbClr val="231F20"/>
                        </a:solidFill>
                        <a:latin typeface="Arial"/>
                        <a:ea typeface="Arial"/>
                        <a:cs typeface="Arial"/>
                        <a:sym typeface="Arial"/>
                      </a:endParaRPr>
                    </a:p>
                    <a:p>
                      <a:pPr marL="203200" marR="25400" lvl="0" indent="-177800" algn="just" rtl="0">
                        <a:lnSpc>
                          <a:spcPct val="150000"/>
                        </a:lnSpc>
                        <a:spcBef>
                          <a:spcPts val="0"/>
                        </a:spcBef>
                        <a:spcAft>
                          <a:spcPts val="0"/>
                        </a:spcAft>
                        <a:buNone/>
                      </a:pPr>
                      <a:r>
                        <a:rPr lang="en" sz="1300">
                          <a:solidFill>
                            <a:srgbClr val="231F20"/>
                          </a:solidFill>
                          <a:latin typeface="Arial"/>
                          <a:ea typeface="Arial"/>
                          <a:cs typeface="Arial"/>
                          <a:sym typeface="Arial"/>
                        </a:rPr>
                        <a:t> s</a:t>
                      </a:r>
                      <a:r>
                        <a:rPr lang="en" sz="1300" u="none" strike="noStrike" cap="none">
                          <a:solidFill>
                            <a:srgbClr val="231F20"/>
                          </a:solidFill>
                          <a:latin typeface="Arial"/>
                          <a:ea typeface="Arial"/>
                          <a:cs typeface="Arial"/>
                          <a:sym typeface="Arial"/>
                        </a:rPr>
                        <a:t>olution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process and analyze results</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 2.4.1</a:t>
                      </a: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2.4.2</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2.4.3 </a:t>
                      </a: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2.4.4</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tc>
                  <a:txBody>
                    <a:bodyPr/>
                    <a:lstStyle/>
                    <a:p>
                      <a:pPr marL="0" marR="0" lvl="0" indent="0" algn="l"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engineering mathematics and computations to solve mathematical models</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Produce and validate results through skilful use of contemporary engineering tools  </a:t>
                      </a:r>
                      <a:endParaRPr sz="1300" u="none" strike="noStrike" cap="none" dirty="0">
                        <a:solidFill>
                          <a:srgbClr val="231F20"/>
                        </a:solidFill>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and models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sources of error in the solution process, and limitations of the solution.</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Extract desired understanding and conclusions consistent with objectives and  </a:t>
                      </a:r>
                      <a:endParaRPr sz="1300" u="none" strike="noStrike" cap="none" dirty="0">
                        <a:solidFill>
                          <a:srgbClr val="231F20"/>
                        </a:solidFill>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limitations of the analysis</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2"/>
          <p:cNvSpPr txBox="1"/>
          <p:nvPr/>
        </p:nvSpPr>
        <p:spPr>
          <a:xfrm>
            <a:off x="742789" y="6475100"/>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33</a:t>
            </a:r>
            <a:endParaRPr sz="667" dirty="0">
              <a:latin typeface="Arial"/>
              <a:ea typeface="Arial"/>
              <a:cs typeface="Arial"/>
              <a:sym typeface="Arial"/>
            </a:endParaRPr>
          </a:p>
        </p:txBody>
      </p:sp>
      <p:graphicFrame>
        <p:nvGraphicFramePr>
          <p:cNvPr id="474" name="Google Shape;474;p52"/>
          <p:cNvGraphicFramePr/>
          <p:nvPr/>
        </p:nvGraphicFramePr>
        <p:xfrm>
          <a:off x="742801" y="817484"/>
          <a:ext cx="10752600" cy="4098047"/>
        </p:xfrm>
        <a:graphic>
          <a:graphicData uri="http://schemas.openxmlformats.org/drawingml/2006/table">
            <a:tbl>
              <a:tblPr firstRow="1" bandRow="1">
                <a:noFill/>
              </a:tblPr>
              <a:tblGrid>
                <a:gridCol w="400267">
                  <a:extLst>
                    <a:ext uri="{9D8B030D-6E8A-4147-A177-3AD203B41FA5}">
                      <a16:colId xmlns:a16="http://schemas.microsoft.com/office/drawing/2014/main" val="20000"/>
                    </a:ext>
                  </a:extLst>
                </a:gridCol>
                <a:gridCol w="4952933">
                  <a:extLst>
                    <a:ext uri="{9D8B030D-6E8A-4147-A177-3AD203B41FA5}">
                      <a16:colId xmlns:a16="http://schemas.microsoft.com/office/drawing/2014/main" val="20001"/>
                    </a:ext>
                  </a:extLst>
                </a:gridCol>
                <a:gridCol w="802467">
                  <a:extLst>
                    <a:ext uri="{9D8B030D-6E8A-4147-A177-3AD203B41FA5}">
                      <a16:colId xmlns:a16="http://schemas.microsoft.com/office/drawing/2014/main" val="20002"/>
                    </a:ext>
                  </a:extLst>
                </a:gridCol>
                <a:gridCol w="4596933">
                  <a:extLst>
                    <a:ext uri="{9D8B030D-6E8A-4147-A177-3AD203B41FA5}">
                      <a16:colId xmlns:a16="http://schemas.microsoft.com/office/drawing/2014/main" val="20003"/>
                    </a:ext>
                  </a:extLst>
                </a:gridCol>
              </a:tblGrid>
              <a:tr h="530100">
                <a:tc>
                  <a:txBody>
                    <a:bodyPr/>
                    <a:lstStyle/>
                    <a:p>
                      <a:pPr marL="25400" marR="25400" lvl="0" indent="0" algn="l" rtl="0">
                        <a:lnSpc>
                          <a:spcPct val="100000"/>
                        </a:lnSpc>
                        <a:spcBef>
                          <a:spcPts val="0"/>
                        </a:spcBef>
                        <a:spcAft>
                          <a:spcPts val="0"/>
                        </a:spcAft>
                        <a:buNone/>
                      </a:pPr>
                      <a:endParaRPr sz="1500" b="1" u="none" strike="noStrike" cap="none" dirty="0">
                        <a:solidFill>
                          <a:srgbClr val="231F20"/>
                        </a:solidFill>
                        <a:latin typeface="Arial"/>
                        <a:ea typeface="Arial"/>
                        <a:cs typeface="Arial"/>
                        <a:sym typeface="Arial"/>
                      </a:endParaRPr>
                    </a:p>
                  </a:txBody>
                  <a:tcPr marL="0" marR="0" marT="26467" marB="0">
                    <a:solidFill>
                      <a:srgbClr val="F68B1E"/>
                    </a:solidFill>
                  </a:tcPr>
                </a:tc>
                <a:tc gridSpan="3">
                  <a:txBody>
                    <a:bodyPr/>
                    <a:lstStyle/>
                    <a:p>
                      <a:pPr marL="25400" marR="25400" lvl="0" indent="0" algn="l" rtl="0">
                        <a:lnSpc>
                          <a:spcPct val="100000"/>
                        </a:lnSpc>
                        <a:spcBef>
                          <a:spcPts val="0"/>
                        </a:spcBef>
                        <a:spcAft>
                          <a:spcPts val="0"/>
                        </a:spcAft>
                        <a:buNone/>
                      </a:pPr>
                      <a:r>
                        <a:rPr lang="en" sz="1500" b="1" u="none" strike="noStrike" cap="none">
                          <a:solidFill>
                            <a:srgbClr val="231F20"/>
                          </a:solidFill>
                          <a:latin typeface="Arial"/>
                          <a:ea typeface="Arial"/>
                          <a:cs typeface="Arial"/>
                          <a:sym typeface="Arial"/>
                        </a:rPr>
                        <a:t>PO 8: Ethics: </a:t>
                      </a:r>
                      <a:r>
                        <a:rPr lang="en" sz="1500" u="none" strike="noStrike" cap="none">
                          <a:solidFill>
                            <a:srgbClr val="231F20"/>
                          </a:solidFill>
                          <a:latin typeface="Arial"/>
                          <a:ea typeface="Arial"/>
                          <a:cs typeface="Arial"/>
                          <a:sym typeface="Arial"/>
                        </a:rPr>
                        <a:t>Apply ethical principles and commit to professional ethics and responsibilities and norms of the engineering  practice.</a:t>
                      </a:r>
                      <a:endParaRPr sz="1500" u="none" strike="noStrike" cap="none" dirty="0">
                        <a:latin typeface="Arial"/>
                        <a:ea typeface="Arial"/>
                        <a:cs typeface="Arial"/>
                        <a:sym typeface="Arial"/>
                      </a:endParaRPr>
                    </a:p>
                  </a:txBody>
                  <a:tcPr marL="0" marR="0" marT="26467"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5767">
                <a:tc>
                  <a:txBody>
                    <a:bodyPr/>
                    <a:lstStyle/>
                    <a:p>
                      <a:pPr marL="279400" marR="0" lvl="0" indent="0" algn="l" rtl="0">
                        <a:lnSpc>
                          <a:spcPct val="100000"/>
                        </a:lnSpc>
                        <a:spcBef>
                          <a:spcPts val="0"/>
                        </a:spcBef>
                        <a:spcAft>
                          <a:spcPts val="0"/>
                        </a:spcAft>
                        <a:buNone/>
                      </a:pPr>
                      <a:endParaRPr sz="17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279400" marR="0" lvl="0" indent="0" algn="l" rtl="0">
                        <a:lnSpc>
                          <a:spcPct val="100000"/>
                        </a:lnSpc>
                        <a:spcBef>
                          <a:spcPts val="0"/>
                        </a:spcBef>
                        <a:spcAft>
                          <a:spcPts val="0"/>
                        </a:spcAft>
                        <a:buNone/>
                      </a:pPr>
                      <a:r>
                        <a:rPr lang="en" sz="1700" b="1">
                          <a:solidFill>
                            <a:srgbClr val="231F20"/>
                          </a:solidFill>
                          <a:latin typeface="Arial"/>
                          <a:ea typeface="Arial"/>
                          <a:cs typeface="Arial"/>
                          <a:sym typeface="Arial"/>
                        </a:rPr>
                        <a:t>         </a:t>
                      </a:r>
                      <a:r>
                        <a:rPr lang="en" sz="1700" b="1" u="none" strike="noStrike" cap="none">
                          <a:solidFill>
                            <a:srgbClr val="231F20"/>
                          </a:solidFill>
                          <a:latin typeface="Arial"/>
                          <a:ea typeface="Arial"/>
                          <a:cs typeface="Arial"/>
                          <a:sym typeface="Arial"/>
                        </a:rPr>
                        <a:t>Competency</a:t>
                      </a:r>
                      <a:endParaRPr sz="17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00000"/>
                        </a:lnSpc>
                        <a:spcBef>
                          <a:spcPts val="0"/>
                        </a:spcBef>
                        <a:spcAft>
                          <a:spcPts val="0"/>
                        </a:spcAft>
                        <a:buNone/>
                      </a:pPr>
                      <a:endParaRPr sz="1700" b="1" u="none" strike="noStrike" cap="none"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00000"/>
                        </a:lnSpc>
                        <a:spcBef>
                          <a:spcPts val="0"/>
                        </a:spcBef>
                        <a:spcAft>
                          <a:spcPts val="0"/>
                        </a:spcAft>
                        <a:buNone/>
                      </a:pPr>
                      <a:r>
                        <a:rPr lang="en" sz="1700" b="1" u="none" strike="noStrike" cap="none">
                          <a:solidFill>
                            <a:srgbClr val="231F20"/>
                          </a:solidFill>
                          <a:latin typeface="Arial"/>
                          <a:ea typeface="Arial"/>
                          <a:cs typeface="Arial"/>
                          <a:sym typeface="Arial"/>
                        </a:rPr>
                        <a:t>Indicators</a:t>
                      </a:r>
                      <a:endParaRPr sz="17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1"/>
                  </a:ext>
                </a:extLst>
              </a:tr>
              <a:tr h="1229567">
                <a:tc>
                  <a:txBody>
                    <a:bodyPr/>
                    <a:lstStyle/>
                    <a:p>
                      <a:pPr marL="203200" marR="25400" lvl="0" indent="-177800" algn="ctr"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8.1</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Demonstrate an ability to  recognize ethical</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dilemmas</a:t>
                      </a:r>
                      <a:endParaRPr sz="1500" u="none" strike="noStrike" cap="none" dirty="0">
                        <a:solidFill>
                          <a:srgbClr val="231F20"/>
                        </a:solidFill>
                        <a:latin typeface="Arial"/>
                        <a:ea typeface="Arial"/>
                        <a:cs typeface="Arial"/>
                        <a:sym typeface="Arial"/>
                      </a:endParaRPr>
                    </a:p>
                    <a:p>
                      <a:pPr marL="203200" marR="25400" lvl="0" indent="-177800" algn="l" rtl="0">
                        <a:lnSpc>
                          <a:spcPct val="115000"/>
                        </a:lnSpc>
                        <a:spcBef>
                          <a:spcPts val="0"/>
                        </a:spcBef>
                        <a:spcAft>
                          <a:spcPts val="0"/>
                        </a:spcAft>
                        <a:buNone/>
                      </a:pPr>
                      <a:endParaRPr sz="1500"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lvl="0" indent="0" algn="ctr"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8.1.1</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25400" marR="0" lvl="0" indent="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Identify situations of unethical professional conduct and propose ethical alternatives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r h="1136532">
                <a:tc>
                  <a:txBody>
                    <a:bodyPr/>
                    <a:lstStyle/>
                    <a:p>
                      <a:pPr marL="203200" marR="25400" lvl="0" indent="-177800" algn="ctr"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8.2</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25400" marR="25400" lvl="0" indent="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Demonstrate an ability to  apply the Code of Ethics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0" lvl="0" indent="0" algn="ctr" rtl="0">
                        <a:lnSpc>
                          <a:spcPct val="200000"/>
                        </a:lnSpc>
                        <a:spcBef>
                          <a:spcPts val="0"/>
                        </a:spcBef>
                        <a:spcAft>
                          <a:spcPts val="0"/>
                        </a:spcAft>
                        <a:buNone/>
                      </a:pPr>
                      <a:r>
                        <a:rPr lang="en" sz="1500">
                          <a:solidFill>
                            <a:schemeClr val="hlink"/>
                          </a:solidFill>
                          <a:latin typeface="Arial"/>
                          <a:ea typeface="Arial"/>
                          <a:cs typeface="Arial"/>
                          <a:sym typeface="Arial"/>
                        </a:rPr>
                        <a:t> 8.2.1</a:t>
                      </a:r>
                      <a:endParaRPr sz="1500" dirty="0">
                        <a:solidFill>
                          <a:schemeClr val="hlink"/>
                        </a:solidFill>
                        <a:latin typeface="Arial"/>
                        <a:ea typeface="Arial"/>
                        <a:cs typeface="Arial"/>
                        <a:sym typeface="Arial"/>
                      </a:endParaRPr>
                    </a:p>
                    <a:p>
                      <a:pPr marL="0" lvl="0" indent="0" algn="ctr" rtl="0">
                        <a:lnSpc>
                          <a:spcPct val="200000"/>
                        </a:lnSpc>
                        <a:spcBef>
                          <a:spcPts val="100"/>
                        </a:spcBef>
                        <a:spcAft>
                          <a:spcPts val="0"/>
                        </a:spcAft>
                        <a:buClr>
                          <a:schemeClr val="dk1"/>
                        </a:buClr>
                        <a:buSzPts val="1100"/>
                        <a:buFont typeface="Arial"/>
                        <a:buNone/>
                      </a:pPr>
                      <a:r>
                        <a:rPr lang="en" sz="1500">
                          <a:solidFill>
                            <a:schemeClr val="hlink"/>
                          </a:solidFill>
                          <a:latin typeface="Arial"/>
                          <a:ea typeface="Arial"/>
                          <a:cs typeface="Arial"/>
                          <a:sym typeface="Arial"/>
                        </a:rPr>
                        <a:t> 8.2.2</a:t>
                      </a:r>
                      <a:endParaRPr sz="15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tc>
                  <a:txBody>
                    <a:bodyPr/>
                    <a:lstStyle/>
                    <a:p>
                      <a:pPr marL="0" marR="0" lvl="0" indent="0" algn="l" rtl="0">
                        <a:lnSpc>
                          <a:spcPct val="20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Identify tenets of the ASME professional code of ethics</a:t>
                      </a:r>
                      <a:endParaRPr sz="1500" u="none" strike="noStrike" cap="none" dirty="0">
                        <a:latin typeface="Arial"/>
                        <a:ea typeface="Arial"/>
                        <a:cs typeface="Arial"/>
                        <a:sym typeface="Arial"/>
                      </a:endParaRPr>
                    </a:p>
                    <a:p>
                      <a:pPr marL="0" marR="0" lvl="0" indent="0" algn="l" rtl="0">
                        <a:lnSpc>
                          <a:spcPct val="150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Examine and apply moral &amp; ethical principles to known</a:t>
                      </a:r>
                      <a:endParaRPr sz="1500" u="none" strike="noStrike" cap="none" dirty="0">
                        <a:solidFill>
                          <a:srgbClr val="231F20"/>
                        </a:solidFill>
                        <a:latin typeface="Arial"/>
                        <a:ea typeface="Arial"/>
                        <a:cs typeface="Arial"/>
                        <a:sym typeface="Arial"/>
                      </a:endParaRPr>
                    </a:p>
                    <a:p>
                      <a:pPr marL="0" marR="0" lvl="0" indent="0" algn="l" rtl="0">
                        <a:lnSpc>
                          <a:spcPct val="150000"/>
                        </a:lnSpc>
                        <a:spcBef>
                          <a:spcPts val="100"/>
                        </a:spcBef>
                        <a:spcAft>
                          <a:spcPts val="0"/>
                        </a:spcAft>
                        <a:buNone/>
                      </a:pPr>
                      <a:r>
                        <a:rPr lang="en" sz="1500" u="none" strike="noStrike" cap="none">
                          <a:solidFill>
                            <a:srgbClr val="231F20"/>
                          </a:solidFill>
                          <a:latin typeface="Arial"/>
                          <a:ea typeface="Arial"/>
                          <a:cs typeface="Arial"/>
                          <a:sym typeface="Arial"/>
                        </a:rPr>
                        <a:t> case studies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extLst>
                  <a:ext uri="{0D108BD9-81ED-4DB2-BD59-A6C34878D82A}">
                    <a16:rowId xmlns:a16="http://schemas.microsoft.com/office/drawing/2014/main" val="10003"/>
                  </a:ext>
                </a:extLst>
              </a:tr>
            </a:tbl>
          </a:graphicData>
        </a:graphic>
      </p:graphicFrame>
      <p:sp>
        <p:nvSpPr>
          <p:cNvPr id="475" name="Google Shape;475;p52"/>
          <p:cNvSpPr txBox="1"/>
          <p:nvPr/>
        </p:nvSpPr>
        <p:spPr>
          <a:xfrm>
            <a:off x="1495211" y="6475100"/>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4"/>
          <p:cNvSpPr txBox="1"/>
          <p:nvPr/>
        </p:nvSpPr>
        <p:spPr>
          <a:xfrm>
            <a:off x="742789" y="6475100"/>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35</a:t>
            </a:r>
            <a:endParaRPr sz="667" dirty="0">
              <a:latin typeface="Arial"/>
              <a:ea typeface="Arial"/>
              <a:cs typeface="Arial"/>
              <a:sym typeface="Arial"/>
            </a:endParaRPr>
          </a:p>
        </p:txBody>
      </p:sp>
      <p:graphicFrame>
        <p:nvGraphicFramePr>
          <p:cNvPr id="488" name="Google Shape;488;p54"/>
          <p:cNvGraphicFramePr/>
          <p:nvPr/>
        </p:nvGraphicFramePr>
        <p:xfrm>
          <a:off x="742801" y="373951"/>
          <a:ext cx="10724067" cy="2750224"/>
        </p:xfrm>
        <a:graphic>
          <a:graphicData uri="http://schemas.openxmlformats.org/drawingml/2006/table">
            <a:tbl>
              <a:tblPr firstRow="1" bandRow="1">
                <a:noFill/>
              </a:tblPr>
              <a:tblGrid>
                <a:gridCol w="437567">
                  <a:extLst>
                    <a:ext uri="{9D8B030D-6E8A-4147-A177-3AD203B41FA5}">
                      <a16:colId xmlns:a16="http://schemas.microsoft.com/office/drawing/2014/main" val="20000"/>
                    </a:ext>
                  </a:extLst>
                </a:gridCol>
                <a:gridCol w="2595167">
                  <a:extLst>
                    <a:ext uri="{9D8B030D-6E8A-4147-A177-3AD203B41FA5}">
                      <a16:colId xmlns:a16="http://schemas.microsoft.com/office/drawing/2014/main" val="20001"/>
                    </a:ext>
                  </a:extLst>
                </a:gridCol>
                <a:gridCol w="550333">
                  <a:extLst>
                    <a:ext uri="{9D8B030D-6E8A-4147-A177-3AD203B41FA5}">
                      <a16:colId xmlns:a16="http://schemas.microsoft.com/office/drawing/2014/main" val="20002"/>
                    </a:ext>
                  </a:extLst>
                </a:gridCol>
                <a:gridCol w="7141000">
                  <a:extLst>
                    <a:ext uri="{9D8B030D-6E8A-4147-A177-3AD203B41FA5}">
                      <a16:colId xmlns:a16="http://schemas.microsoft.com/office/drawing/2014/main" val="20003"/>
                    </a:ext>
                  </a:extLst>
                </a:gridCol>
              </a:tblGrid>
              <a:tr h="763933">
                <a:tc>
                  <a:txBody>
                    <a:bodyPr/>
                    <a:lstStyle/>
                    <a:p>
                      <a:pPr marL="25400" marR="25400" lvl="0" indent="0" algn="just" rtl="0">
                        <a:lnSpc>
                          <a:spcPct val="100000"/>
                        </a:lnSpc>
                        <a:spcBef>
                          <a:spcPts val="0"/>
                        </a:spcBef>
                        <a:spcAft>
                          <a:spcPts val="0"/>
                        </a:spcAft>
                        <a:buNone/>
                      </a:pPr>
                      <a:endParaRPr sz="1300" b="1" dirty="0">
                        <a:solidFill>
                          <a:srgbClr val="231F20"/>
                        </a:solidFill>
                        <a:latin typeface="Arial"/>
                        <a:ea typeface="Arial"/>
                        <a:cs typeface="Arial"/>
                        <a:sym typeface="Arial"/>
                      </a:endParaRPr>
                    </a:p>
                  </a:txBody>
                  <a:tcPr marL="0" marR="0" marT="26467" marB="0">
                    <a:solidFill>
                      <a:srgbClr val="F68B1E"/>
                    </a:solidFill>
                  </a:tcPr>
                </a:tc>
                <a:tc gridSpan="3">
                  <a:txBody>
                    <a:bodyPr/>
                    <a:lstStyle/>
                    <a:p>
                      <a:pPr marL="25400" marR="25400" lvl="0" indent="0" algn="l" rtl="0">
                        <a:lnSpc>
                          <a:spcPct val="100000"/>
                        </a:lnSpc>
                        <a:spcBef>
                          <a:spcPts val="0"/>
                        </a:spcBef>
                        <a:spcAft>
                          <a:spcPts val="0"/>
                        </a:spcAft>
                        <a:buNone/>
                      </a:pPr>
                      <a:r>
                        <a:rPr lang="en" sz="1300" b="1">
                          <a:solidFill>
                            <a:srgbClr val="231F20"/>
                          </a:solidFill>
                          <a:latin typeface="Arial"/>
                          <a:ea typeface="Arial"/>
                          <a:cs typeface="Arial"/>
                          <a:sym typeface="Arial"/>
                        </a:rPr>
                        <a:t> </a:t>
                      </a:r>
                      <a:r>
                        <a:rPr lang="en" sz="1300" b="1" u="none" strike="noStrike" cap="none">
                          <a:solidFill>
                            <a:srgbClr val="231F20"/>
                          </a:solidFill>
                          <a:latin typeface="Arial"/>
                          <a:ea typeface="Arial"/>
                          <a:cs typeface="Arial"/>
                          <a:sym typeface="Arial"/>
                        </a:rPr>
                        <a:t>PO 10: Communication: </a:t>
                      </a:r>
                      <a:r>
                        <a:rPr lang="en" sz="1300" u="none" strike="noStrike" cap="none">
                          <a:solidFill>
                            <a:srgbClr val="231F20"/>
                          </a:solidFill>
                          <a:latin typeface="Arial"/>
                          <a:ea typeface="Arial"/>
                          <a:cs typeface="Arial"/>
                          <a:sym typeface="Arial"/>
                        </a:rPr>
                        <a:t>Communicate effectively on complex engineering activities with the engineering community and with  the society</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at large, such as being able to comprehend and write effective reports and design documentation, make effective  presentations, and give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and receive clear instructions</a:t>
                      </a:r>
                      <a:endParaRPr sz="1300" u="none" strike="noStrike" cap="none" dirty="0">
                        <a:latin typeface="Arial"/>
                        <a:ea typeface="Arial"/>
                        <a:cs typeface="Arial"/>
                        <a:sym typeface="Arial"/>
                      </a:endParaRPr>
                    </a:p>
                  </a:txBody>
                  <a:tcPr marL="0" marR="0" marT="26467"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6500">
                <a:tc>
                  <a:txBody>
                    <a:bodyPr/>
                    <a:lstStyle/>
                    <a:p>
                      <a:pPr marL="279400" marR="0" lvl="0" indent="0" algn="l" rtl="0">
                        <a:lnSpc>
                          <a:spcPct val="100000"/>
                        </a:lnSpc>
                        <a:spcBef>
                          <a:spcPts val="0"/>
                        </a:spcBef>
                        <a:spcAft>
                          <a:spcPts val="0"/>
                        </a:spcAft>
                        <a:buNone/>
                      </a:pPr>
                      <a:endParaRPr sz="16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279400" marR="0" lvl="0" indent="0" algn="l" rtl="0">
                        <a:lnSpc>
                          <a:spcPct val="100000"/>
                        </a:lnSpc>
                        <a:spcBef>
                          <a:spcPts val="0"/>
                        </a:spcBef>
                        <a:spcAft>
                          <a:spcPts val="0"/>
                        </a:spcAft>
                        <a:buNone/>
                      </a:pPr>
                      <a:r>
                        <a:rPr lang="en" sz="1600" b="1">
                          <a:solidFill>
                            <a:srgbClr val="231F20"/>
                          </a:solidFill>
                          <a:latin typeface="Arial"/>
                          <a:ea typeface="Arial"/>
                          <a:cs typeface="Arial"/>
                          <a:sym typeface="Arial"/>
                        </a:rPr>
                        <a:t>       </a:t>
                      </a:r>
                      <a:r>
                        <a:rPr lang="en" sz="1600" b="1" u="none" strike="noStrike" cap="none">
                          <a:solidFill>
                            <a:srgbClr val="231F20"/>
                          </a:solidFill>
                          <a:latin typeface="Arial"/>
                          <a:ea typeface="Arial"/>
                          <a:cs typeface="Arial"/>
                          <a:sym typeface="Arial"/>
                        </a:rPr>
                        <a:t>Competency</a:t>
                      </a:r>
                      <a:endParaRPr sz="16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00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00000"/>
                        </a:lnSpc>
                        <a:spcBef>
                          <a:spcPts val="0"/>
                        </a:spcBef>
                        <a:spcAft>
                          <a:spcPts val="0"/>
                        </a:spcAft>
                        <a:buNone/>
                      </a:pPr>
                      <a:r>
                        <a:rPr lang="en" sz="1600" b="1" u="none" strike="noStrike" cap="none">
                          <a:solidFill>
                            <a:srgbClr val="231F20"/>
                          </a:solidFill>
                          <a:latin typeface="Arial"/>
                          <a:ea typeface="Arial"/>
                          <a:cs typeface="Arial"/>
                          <a:sym typeface="Arial"/>
                        </a:rPr>
                        <a:t>Indicators</a:t>
                      </a:r>
                      <a:endParaRPr sz="16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1"/>
                  </a:ext>
                </a:extLst>
              </a:tr>
              <a:tr h="1639791">
                <a:tc>
                  <a:txBody>
                    <a:bodyPr/>
                    <a:lstStyle/>
                    <a:p>
                      <a:pPr marL="203200" marR="25400" lvl="0" indent="-177800" algn="ctr" rtl="0">
                        <a:lnSpc>
                          <a:spcPct val="150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10.1</a:t>
                      </a:r>
                      <a:endParaRPr sz="1300" u="none" strike="noStrike" cap="none"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Demonstrate</a:t>
                      </a: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an</a:t>
                      </a: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ability</a:t>
                      </a: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to  </a:t>
                      </a:r>
                      <a:endParaRPr sz="13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comprehend technical  literature</a:t>
                      </a:r>
                      <a:r>
                        <a:rPr lang="en" sz="1300" dirty="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and document  project work</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10.1.1</a:t>
                      </a: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10.1.2</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10.1.3</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200000"/>
                        </a:lnSpc>
                        <a:spcBef>
                          <a:spcPts val="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Read, understand and interpret technical and non-technical information</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Produce clear, well-constructed, and well-supported written engineering documents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Create flow in a document or presentation - a logical progression of ideas so that</a:t>
                      </a:r>
                      <a:r>
                        <a:rPr lang="en" sz="1300" dirty="0">
                          <a:latin typeface="Arial"/>
                          <a:ea typeface="Arial"/>
                          <a:cs typeface="Arial"/>
                          <a:sym typeface="Arial"/>
                        </a:rPr>
                        <a:t> </a:t>
                      </a:r>
                      <a:r>
                        <a:rPr lang="en" sz="1300" u="none" strike="noStrike" cap="none" dirty="0">
                          <a:solidFill>
                            <a:srgbClr val="231F20"/>
                          </a:solidFill>
                          <a:latin typeface="Arial"/>
                          <a:ea typeface="Arial"/>
                          <a:cs typeface="Arial"/>
                          <a:sym typeface="Arial"/>
                        </a:rPr>
                        <a:t>the </a:t>
                      </a:r>
                      <a:endParaRPr sz="1300" u="none" strike="noStrike" cap="none" dirty="0">
                        <a:solidFill>
                          <a:srgbClr val="231F20"/>
                        </a:solidFill>
                        <a:latin typeface="Arial"/>
                        <a:ea typeface="Arial"/>
                        <a:cs typeface="Arial"/>
                        <a:sym typeface="Arial"/>
                      </a:endParaRPr>
                    </a:p>
                    <a:p>
                      <a:pPr marL="0" marR="0" lvl="0" indent="0" algn="l" rtl="0">
                        <a:lnSpc>
                          <a:spcPct val="200000"/>
                        </a:lnSpc>
                        <a:spcBef>
                          <a:spcPts val="10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main point is clear</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bl>
          </a:graphicData>
        </a:graphic>
      </p:graphicFrame>
      <p:sp>
        <p:nvSpPr>
          <p:cNvPr id="489" name="Google Shape;489;p54"/>
          <p:cNvSpPr txBox="1"/>
          <p:nvPr/>
        </p:nvSpPr>
        <p:spPr>
          <a:xfrm>
            <a:off x="1495211" y="6475100"/>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490" name="Google Shape;490;p54"/>
          <p:cNvGraphicFramePr/>
          <p:nvPr/>
        </p:nvGraphicFramePr>
        <p:xfrm>
          <a:off x="742802" y="3174551"/>
          <a:ext cx="10724100" cy="2653933"/>
        </p:xfrm>
        <a:graphic>
          <a:graphicData uri="http://schemas.openxmlformats.org/drawingml/2006/table">
            <a:tbl>
              <a:tblPr firstRow="1" bandRow="1">
                <a:noFill/>
              </a:tblPr>
              <a:tblGrid>
                <a:gridCol w="437567">
                  <a:extLst>
                    <a:ext uri="{9D8B030D-6E8A-4147-A177-3AD203B41FA5}">
                      <a16:colId xmlns:a16="http://schemas.microsoft.com/office/drawing/2014/main" val="20000"/>
                    </a:ext>
                  </a:extLst>
                </a:gridCol>
                <a:gridCol w="2595200">
                  <a:extLst>
                    <a:ext uri="{9D8B030D-6E8A-4147-A177-3AD203B41FA5}">
                      <a16:colId xmlns:a16="http://schemas.microsoft.com/office/drawing/2014/main" val="20001"/>
                    </a:ext>
                  </a:extLst>
                </a:gridCol>
                <a:gridCol w="550300">
                  <a:extLst>
                    <a:ext uri="{9D8B030D-6E8A-4147-A177-3AD203B41FA5}">
                      <a16:colId xmlns:a16="http://schemas.microsoft.com/office/drawing/2014/main" val="20002"/>
                    </a:ext>
                  </a:extLst>
                </a:gridCol>
                <a:gridCol w="7141033">
                  <a:extLst>
                    <a:ext uri="{9D8B030D-6E8A-4147-A177-3AD203B41FA5}">
                      <a16:colId xmlns:a16="http://schemas.microsoft.com/office/drawing/2014/main" val="20003"/>
                    </a:ext>
                  </a:extLst>
                </a:gridCol>
              </a:tblGrid>
              <a:tr h="1248000">
                <a:tc>
                  <a:txBody>
                    <a:bodyPr/>
                    <a:lstStyle/>
                    <a:p>
                      <a:pPr marL="203200" marR="25400" lvl="0" indent="-177800" algn="ctr" rtl="0">
                        <a:lnSpc>
                          <a:spcPct val="150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10.2</a:t>
                      </a:r>
                      <a:endParaRPr sz="1300" u="none" strike="noStrike" cap="none"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Demonstrate competence  in  </a:t>
                      </a:r>
                      <a:endParaRPr sz="13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listening, speaking, and</a:t>
                      </a:r>
                    </a:p>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presentation</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10.2.1</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10.2.2</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Listen to and comprehend information, instructions, and viewpoints of others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Deliver effective oral presentations to technical and non-technical audiences</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0"/>
                  </a:ext>
                </a:extLst>
              </a:tr>
              <a:tr h="1405933">
                <a:tc>
                  <a:txBody>
                    <a:bodyPr/>
                    <a:lstStyle/>
                    <a:p>
                      <a:pPr marL="203200" marR="25400" lvl="0" indent="-177800" algn="ctr" rtl="0">
                        <a:lnSpc>
                          <a:spcPct val="150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10.3</a:t>
                      </a:r>
                      <a:endParaRPr sz="1300" u="none" strike="noStrike" cap="none"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Demonstrate the  ability to  </a:t>
                      </a:r>
                      <a:endParaRPr sz="13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integrate different modes of</a:t>
                      </a: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communication</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10.3.1</a:t>
                      </a:r>
                      <a:endParaRPr sz="1300" dirty="0">
                        <a:solidFill>
                          <a:schemeClr val="hlink"/>
                        </a:solidFill>
                        <a:latin typeface="Arial"/>
                        <a:ea typeface="Arial"/>
                        <a:cs typeface="Arial"/>
                        <a:sym typeface="Arial"/>
                      </a:endParaRPr>
                    </a:p>
                    <a:p>
                      <a:pPr marL="0" lvl="0" indent="0" algn="ctr" rtl="0">
                        <a:lnSpc>
                          <a:spcPct val="2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10.3.2</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200000"/>
                        </a:lnSpc>
                        <a:spcBef>
                          <a:spcPts val="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Create engineering-standard figures, reports and drawings to complement writing</a:t>
                      </a:r>
                      <a:r>
                        <a:rPr lang="en" sz="1300" dirty="0">
                          <a:latin typeface="Arial"/>
                          <a:ea typeface="Arial"/>
                          <a:cs typeface="Arial"/>
                          <a:sym typeface="Arial"/>
                        </a:rPr>
                        <a:t> </a:t>
                      </a:r>
                      <a:endParaRPr sz="1300" dirty="0">
                        <a:latin typeface="Arial"/>
                        <a:ea typeface="Arial"/>
                        <a:cs typeface="Arial"/>
                        <a:sym typeface="Arial"/>
                      </a:endParaRPr>
                    </a:p>
                    <a:p>
                      <a:pPr marL="0" marR="0" lvl="0" indent="0" algn="l" rtl="0">
                        <a:lnSpc>
                          <a:spcPct val="200000"/>
                        </a:lnSpc>
                        <a:spcBef>
                          <a:spcPts val="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and presentations</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Use a variety of media effectively to convey a message in a document or a  presentation</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6"/>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07" name="Google Shape;507;p56"/>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08" name="Google Shape;508;p56"/>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09" name="Google Shape;509;p56"/>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510" name="Google Shape;510;p56"/>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37</a:t>
            </a:r>
            <a:endParaRPr sz="667" dirty="0">
              <a:latin typeface="Arial"/>
              <a:ea typeface="Arial"/>
              <a:cs typeface="Arial"/>
              <a:sym typeface="Arial"/>
            </a:endParaRPr>
          </a:p>
        </p:txBody>
      </p:sp>
      <p:graphicFrame>
        <p:nvGraphicFramePr>
          <p:cNvPr id="511" name="Google Shape;511;p56"/>
          <p:cNvGraphicFramePr/>
          <p:nvPr/>
        </p:nvGraphicFramePr>
        <p:xfrm>
          <a:off x="771484" y="607001"/>
          <a:ext cx="10683399" cy="4970593"/>
        </p:xfrm>
        <a:graphic>
          <a:graphicData uri="http://schemas.openxmlformats.org/drawingml/2006/table">
            <a:tbl>
              <a:tblPr firstRow="1" bandRow="1">
                <a:noFill/>
              </a:tblPr>
              <a:tblGrid>
                <a:gridCol w="451500">
                  <a:extLst>
                    <a:ext uri="{9D8B030D-6E8A-4147-A177-3AD203B41FA5}">
                      <a16:colId xmlns:a16="http://schemas.microsoft.com/office/drawing/2014/main" val="20000"/>
                    </a:ext>
                  </a:extLst>
                </a:gridCol>
                <a:gridCol w="3710333">
                  <a:extLst>
                    <a:ext uri="{9D8B030D-6E8A-4147-A177-3AD203B41FA5}">
                      <a16:colId xmlns:a16="http://schemas.microsoft.com/office/drawing/2014/main" val="20001"/>
                    </a:ext>
                  </a:extLst>
                </a:gridCol>
                <a:gridCol w="679833">
                  <a:extLst>
                    <a:ext uri="{9D8B030D-6E8A-4147-A177-3AD203B41FA5}">
                      <a16:colId xmlns:a16="http://schemas.microsoft.com/office/drawing/2014/main" val="20002"/>
                    </a:ext>
                  </a:extLst>
                </a:gridCol>
                <a:gridCol w="5841733">
                  <a:extLst>
                    <a:ext uri="{9D8B030D-6E8A-4147-A177-3AD203B41FA5}">
                      <a16:colId xmlns:a16="http://schemas.microsoft.com/office/drawing/2014/main" val="20003"/>
                    </a:ext>
                  </a:extLst>
                </a:gridCol>
              </a:tblGrid>
              <a:tr h="515967">
                <a:tc>
                  <a:txBody>
                    <a:bodyPr/>
                    <a:lstStyle/>
                    <a:p>
                      <a:pPr marL="25400" marR="25400" lvl="0" indent="0" algn="l" rtl="0">
                        <a:lnSpc>
                          <a:spcPct val="100000"/>
                        </a:lnSpc>
                        <a:spcBef>
                          <a:spcPts val="0"/>
                        </a:spcBef>
                        <a:spcAft>
                          <a:spcPts val="0"/>
                        </a:spcAft>
                        <a:buNone/>
                      </a:pPr>
                      <a:endParaRPr sz="1500" b="1" u="none" strike="noStrike" cap="none" dirty="0">
                        <a:solidFill>
                          <a:srgbClr val="231F20"/>
                        </a:solidFill>
                        <a:latin typeface="Arial"/>
                        <a:ea typeface="Arial"/>
                        <a:cs typeface="Arial"/>
                        <a:sym typeface="Arial"/>
                      </a:endParaRPr>
                    </a:p>
                  </a:txBody>
                  <a:tcPr marL="0" marR="0" marT="26467" marB="0">
                    <a:solidFill>
                      <a:srgbClr val="F68B1E"/>
                    </a:solidFill>
                  </a:tcPr>
                </a:tc>
                <a:tc gridSpan="3">
                  <a:txBody>
                    <a:bodyPr/>
                    <a:lstStyle/>
                    <a:p>
                      <a:pPr marL="25400" marR="25400" lvl="0" indent="0" algn="l" rtl="0">
                        <a:lnSpc>
                          <a:spcPct val="100000"/>
                        </a:lnSpc>
                        <a:spcBef>
                          <a:spcPts val="0"/>
                        </a:spcBef>
                        <a:spcAft>
                          <a:spcPts val="0"/>
                        </a:spcAft>
                        <a:buNone/>
                      </a:pPr>
                      <a:r>
                        <a:rPr lang="en" sz="1500" b="1" u="none" strike="noStrike" cap="none">
                          <a:solidFill>
                            <a:srgbClr val="231F20"/>
                          </a:solidFill>
                          <a:latin typeface="Arial"/>
                          <a:ea typeface="Arial"/>
                          <a:cs typeface="Arial"/>
                          <a:sym typeface="Arial"/>
                        </a:rPr>
                        <a:t>PO 12: Life-long learning: </a:t>
                      </a:r>
                      <a:r>
                        <a:rPr lang="en" sz="1500" u="none" strike="noStrike" cap="none">
                          <a:solidFill>
                            <a:srgbClr val="231F20"/>
                          </a:solidFill>
                          <a:latin typeface="Arial"/>
                          <a:ea typeface="Arial"/>
                          <a:cs typeface="Arial"/>
                          <a:sym typeface="Arial"/>
                        </a:rPr>
                        <a:t>Recognise the need for, and have the preparation and ability to engage in independent and life-long  learning in the broadest context of technological change.</a:t>
                      </a:r>
                      <a:endParaRPr sz="1500" u="none" strike="noStrike" cap="none" dirty="0">
                        <a:latin typeface="Arial"/>
                        <a:ea typeface="Arial"/>
                        <a:cs typeface="Arial"/>
                        <a:sym typeface="Arial"/>
                      </a:endParaRPr>
                    </a:p>
                  </a:txBody>
                  <a:tcPr marL="0" marR="0" marT="26467"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800">
                <a:tc>
                  <a:txBody>
                    <a:bodyPr/>
                    <a:lstStyle/>
                    <a:p>
                      <a:pPr marL="279400" marR="0" lvl="0" indent="0" algn="l" rtl="0">
                        <a:lnSpc>
                          <a:spcPct val="100000"/>
                        </a:lnSpc>
                        <a:spcBef>
                          <a:spcPts val="0"/>
                        </a:spcBef>
                        <a:spcAft>
                          <a:spcPts val="0"/>
                        </a:spcAft>
                        <a:buNone/>
                      </a:pPr>
                      <a:endParaRPr sz="17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279400" marR="0" lvl="0" indent="0" algn="l" rtl="0">
                        <a:lnSpc>
                          <a:spcPct val="100000"/>
                        </a:lnSpc>
                        <a:spcBef>
                          <a:spcPts val="0"/>
                        </a:spcBef>
                        <a:spcAft>
                          <a:spcPts val="0"/>
                        </a:spcAft>
                        <a:buNone/>
                      </a:pPr>
                      <a:r>
                        <a:rPr lang="en" sz="1700" b="1">
                          <a:solidFill>
                            <a:srgbClr val="231F20"/>
                          </a:solidFill>
                          <a:latin typeface="Arial"/>
                          <a:ea typeface="Arial"/>
                          <a:cs typeface="Arial"/>
                          <a:sym typeface="Arial"/>
                        </a:rPr>
                        <a:t>       </a:t>
                      </a:r>
                      <a:r>
                        <a:rPr lang="en" sz="1700" b="1" u="none" strike="noStrike" cap="none">
                          <a:solidFill>
                            <a:srgbClr val="231F20"/>
                          </a:solidFill>
                          <a:latin typeface="Arial"/>
                          <a:ea typeface="Arial"/>
                          <a:cs typeface="Arial"/>
                          <a:sym typeface="Arial"/>
                        </a:rPr>
                        <a:t>Competency</a:t>
                      </a:r>
                      <a:endParaRPr sz="17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l" rtl="0">
                        <a:lnSpc>
                          <a:spcPct val="100000"/>
                        </a:lnSpc>
                        <a:spcBef>
                          <a:spcPts val="0"/>
                        </a:spcBef>
                        <a:spcAft>
                          <a:spcPts val="0"/>
                        </a:spcAft>
                        <a:buNone/>
                      </a:pPr>
                      <a:endParaRPr sz="17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l" rtl="0">
                        <a:lnSpc>
                          <a:spcPct val="100000"/>
                        </a:lnSpc>
                        <a:spcBef>
                          <a:spcPts val="0"/>
                        </a:spcBef>
                        <a:spcAft>
                          <a:spcPts val="0"/>
                        </a:spcAft>
                        <a:buNone/>
                      </a:pPr>
                      <a:r>
                        <a:rPr lang="en" sz="1700" b="1">
                          <a:solidFill>
                            <a:srgbClr val="231F20"/>
                          </a:solidFill>
                          <a:latin typeface="Arial"/>
                          <a:ea typeface="Arial"/>
                          <a:cs typeface="Arial"/>
                          <a:sym typeface="Arial"/>
                        </a:rPr>
                        <a:t>                                                       </a:t>
                      </a:r>
                      <a:r>
                        <a:rPr lang="en" sz="1700" b="1" u="none" strike="noStrike" cap="none">
                          <a:solidFill>
                            <a:srgbClr val="231F20"/>
                          </a:solidFill>
                          <a:latin typeface="Arial"/>
                          <a:ea typeface="Arial"/>
                          <a:cs typeface="Arial"/>
                          <a:sym typeface="Arial"/>
                        </a:rPr>
                        <a:t>Indicators</a:t>
                      </a:r>
                      <a:endParaRPr sz="17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1"/>
                  </a:ext>
                </a:extLst>
              </a:tr>
              <a:tr h="1695332">
                <a:tc>
                  <a:txBody>
                    <a:bodyPr/>
                    <a:lstStyle/>
                    <a:p>
                      <a:pPr marL="203200" marR="25400" lvl="0" indent="-177800" algn="ctr"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12.1</a:t>
                      </a:r>
                      <a:endParaRPr sz="1500" u="none" strike="noStrike" cap="none"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Demonstrate an ability to  identify gaps i</a:t>
                      </a:r>
                      <a:r>
                        <a:rPr lang="en" sz="1500">
                          <a:solidFill>
                            <a:srgbClr val="231F20"/>
                          </a:solidFill>
                          <a:latin typeface="Arial"/>
                          <a:ea typeface="Arial"/>
                          <a:cs typeface="Arial"/>
                          <a:sym typeface="Arial"/>
                        </a:rPr>
                        <a:t>n </a:t>
                      </a:r>
                      <a:endParaRPr sz="15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knowledge  and a strategy to close these </a:t>
                      </a:r>
                      <a:endParaRPr sz="15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gaps</a:t>
                      </a:r>
                      <a:endParaRPr sz="15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150000"/>
                        </a:lnSpc>
                        <a:spcBef>
                          <a:spcPts val="0"/>
                        </a:spcBef>
                        <a:spcAft>
                          <a:spcPts val="0"/>
                        </a:spcAft>
                        <a:buNone/>
                      </a:pPr>
                      <a:r>
                        <a:rPr lang="en" sz="1500">
                          <a:solidFill>
                            <a:schemeClr val="hlink"/>
                          </a:solidFill>
                          <a:latin typeface="Arial"/>
                          <a:ea typeface="Arial"/>
                          <a:cs typeface="Arial"/>
                          <a:sym typeface="Arial"/>
                        </a:rPr>
                        <a:t> 12.1.1</a:t>
                      </a:r>
                      <a:endParaRPr sz="1500" dirty="0">
                        <a:solidFill>
                          <a:schemeClr val="hlink"/>
                        </a:solidFill>
                        <a:latin typeface="Arial"/>
                        <a:ea typeface="Arial"/>
                        <a:cs typeface="Arial"/>
                        <a:sym typeface="Arial"/>
                      </a:endParaRPr>
                    </a:p>
                    <a:p>
                      <a:pPr marL="0" lvl="0" indent="0" algn="ctr" rtl="0">
                        <a:lnSpc>
                          <a:spcPct val="150000"/>
                        </a:lnSpc>
                        <a:spcBef>
                          <a:spcPts val="0"/>
                        </a:spcBef>
                        <a:spcAft>
                          <a:spcPts val="0"/>
                        </a:spcAft>
                        <a:buNone/>
                      </a:pPr>
                      <a:endParaRPr sz="1500" dirty="0">
                        <a:solidFill>
                          <a:schemeClr val="hlink"/>
                        </a:solidFill>
                        <a:latin typeface="Arial"/>
                        <a:ea typeface="Arial"/>
                        <a:cs typeface="Arial"/>
                        <a:sym typeface="Arial"/>
                      </a:endParaRPr>
                    </a:p>
                    <a:p>
                      <a:pPr marL="0" lvl="0" indent="0" algn="ctr" rtl="0">
                        <a:lnSpc>
                          <a:spcPct val="150000"/>
                        </a:lnSpc>
                        <a:spcBef>
                          <a:spcPts val="100"/>
                        </a:spcBef>
                        <a:spcAft>
                          <a:spcPts val="0"/>
                        </a:spcAft>
                        <a:buNone/>
                      </a:pPr>
                      <a:r>
                        <a:rPr lang="en" sz="1500">
                          <a:solidFill>
                            <a:schemeClr val="hlink"/>
                          </a:solidFill>
                          <a:latin typeface="Arial"/>
                          <a:ea typeface="Arial"/>
                          <a:cs typeface="Arial"/>
                          <a:sym typeface="Arial"/>
                        </a:rPr>
                        <a:t> </a:t>
                      </a:r>
                      <a:endParaRPr sz="1500" dirty="0">
                        <a:solidFill>
                          <a:schemeClr val="hlink"/>
                        </a:solidFill>
                        <a:latin typeface="Arial"/>
                        <a:ea typeface="Arial"/>
                        <a:cs typeface="Arial"/>
                        <a:sym typeface="Arial"/>
                      </a:endParaRPr>
                    </a:p>
                    <a:p>
                      <a:pPr marL="0" lvl="0" indent="0" algn="ctr" rtl="0">
                        <a:lnSpc>
                          <a:spcPct val="150000"/>
                        </a:lnSpc>
                        <a:spcBef>
                          <a:spcPts val="100"/>
                        </a:spcBef>
                        <a:spcAft>
                          <a:spcPts val="0"/>
                        </a:spcAft>
                        <a:buClr>
                          <a:schemeClr val="dk1"/>
                        </a:buClr>
                        <a:buSzPts val="1100"/>
                        <a:buFont typeface="Arial"/>
                        <a:buNone/>
                      </a:pPr>
                      <a:r>
                        <a:rPr lang="en" sz="1500">
                          <a:solidFill>
                            <a:schemeClr val="hlink"/>
                          </a:solidFill>
                          <a:latin typeface="Arial"/>
                          <a:ea typeface="Arial"/>
                          <a:cs typeface="Arial"/>
                          <a:sym typeface="Arial"/>
                        </a:rPr>
                        <a:t> 12.1.2</a:t>
                      </a:r>
                      <a:endParaRPr sz="15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Describe the rationale for the requirement for continuing professional </a:t>
                      </a:r>
                      <a:endParaRPr sz="1500" u="none" strike="noStrike" cap="none" dirty="0">
                        <a:solidFill>
                          <a:srgbClr val="231F20"/>
                        </a:solidFill>
                        <a:latin typeface="Arial"/>
                        <a:ea typeface="Arial"/>
                        <a:cs typeface="Arial"/>
                        <a:sym typeface="Arial"/>
                      </a:endParaRPr>
                    </a:p>
                    <a:p>
                      <a:pPr marL="0" marR="0" lvl="0" indent="0" algn="l" rtl="0">
                        <a:lnSpc>
                          <a:spcPct val="150000"/>
                        </a:lnSpc>
                        <a:spcBef>
                          <a:spcPts val="0"/>
                        </a:spcBef>
                        <a:spcAft>
                          <a:spcPts val="0"/>
                        </a:spcAft>
                        <a:buNone/>
                      </a:pPr>
                      <a:r>
                        <a:rPr lang="en" sz="1500">
                          <a:solidFill>
                            <a:srgbClr val="231F20"/>
                          </a:solidFill>
                          <a:latin typeface="Arial"/>
                          <a:ea typeface="Arial"/>
                          <a:cs typeface="Arial"/>
                          <a:sym typeface="Arial"/>
                        </a:rPr>
                        <a:t> D</a:t>
                      </a:r>
                      <a:r>
                        <a:rPr lang="en" sz="1500" u="none" strike="noStrike" cap="none">
                          <a:solidFill>
                            <a:srgbClr val="231F20"/>
                          </a:solidFill>
                          <a:latin typeface="Arial"/>
                          <a:ea typeface="Arial"/>
                          <a:cs typeface="Arial"/>
                          <a:sym typeface="Arial"/>
                        </a:rPr>
                        <a:t>evelopment.</a:t>
                      </a:r>
                      <a:endParaRPr sz="1500" u="none" strike="noStrike" cap="none" dirty="0">
                        <a:solidFill>
                          <a:srgbClr val="231F20"/>
                        </a:solidFill>
                        <a:latin typeface="Arial"/>
                        <a:ea typeface="Arial"/>
                        <a:cs typeface="Arial"/>
                        <a:sym typeface="Arial"/>
                      </a:endParaRPr>
                    </a:p>
                    <a:p>
                      <a:pPr marL="0" marR="0" lvl="0" indent="0" algn="l" rtl="0">
                        <a:lnSpc>
                          <a:spcPct val="150000"/>
                        </a:lnSpc>
                        <a:spcBef>
                          <a:spcPts val="0"/>
                        </a:spcBef>
                        <a:spcAft>
                          <a:spcPts val="0"/>
                        </a:spcAft>
                        <a:buNone/>
                      </a:pPr>
                      <a:endParaRPr sz="1500" dirty="0">
                        <a:solidFill>
                          <a:srgbClr val="231F20"/>
                        </a:solidFill>
                        <a:latin typeface="Arial"/>
                        <a:ea typeface="Arial"/>
                        <a:cs typeface="Arial"/>
                        <a:sym typeface="Arial"/>
                      </a:endParaRPr>
                    </a:p>
                    <a:p>
                      <a:pPr marL="0" marR="0" lvl="0" indent="0" algn="l" rtl="0">
                        <a:lnSpc>
                          <a:spcPct val="150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Identify deficiencies or gaps in knowledge and demonstrate an ability </a:t>
                      </a:r>
                      <a:endParaRPr sz="1500" u="none" strike="noStrike" cap="none" dirty="0">
                        <a:solidFill>
                          <a:srgbClr val="231F20"/>
                        </a:solidFill>
                        <a:latin typeface="Arial"/>
                        <a:ea typeface="Arial"/>
                        <a:cs typeface="Arial"/>
                        <a:sym typeface="Arial"/>
                      </a:endParaRPr>
                    </a:p>
                    <a:p>
                      <a:pPr marL="0" marR="0" lvl="0" indent="0" algn="l" rtl="0">
                        <a:lnSpc>
                          <a:spcPct val="150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to sourc</a:t>
                      </a:r>
                      <a:r>
                        <a:rPr lang="en" sz="1500">
                          <a:solidFill>
                            <a:srgbClr val="231F20"/>
                          </a:solidFill>
                          <a:latin typeface="Arial"/>
                          <a:ea typeface="Arial"/>
                          <a:cs typeface="Arial"/>
                          <a:sym typeface="Arial"/>
                        </a:rPr>
                        <a:t>e </a:t>
                      </a:r>
                      <a:r>
                        <a:rPr lang="en" sz="1500" u="none" strike="noStrike" cap="none">
                          <a:solidFill>
                            <a:srgbClr val="231F20"/>
                          </a:solidFill>
                          <a:latin typeface="Arial"/>
                          <a:ea typeface="Arial"/>
                          <a:cs typeface="Arial"/>
                          <a:sym typeface="Arial"/>
                        </a:rPr>
                        <a:t>information to close this gap.</a:t>
                      </a:r>
                      <a:endParaRPr sz="15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r h="1695332">
                <a:tc>
                  <a:txBody>
                    <a:bodyPr/>
                    <a:lstStyle/>
                    <a:p>
                      <a:pPr marL="203200" marR="25400" lvl="0" indent="-177800" algn="ctr"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12.2</a:t>
                      </a:r>
                      <a:endParaRPr sz="1500" u="none" strike="noStrike" cap="none"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Demonstrate an ability to  identify changing </a:t>
                      </a:r>
                      <a:endParaRPr sz="15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trends in  engineering knowledge and  </a:t>
                      </a:r>
                      <a:endParaRPr sz="15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practice</a:t>
                      </a:r>
                      <a:endParaRPr sz="15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ctr" rtl="0">
                        <a:lnSpc>
                          <a:spcPct val="150000"/>
                        </a:lnSpc>
                        <a:spcBef>
                          <a:spcPts val="0"/>
                        </a:spcBef>
                        <a:spcAft>
                          <a:spcPts val="0"/>
                        </a:spcAft>
                        <a:buNone/>
                      </a:pPr>
                      <a:r>
                        <a:rPr lang="en" sz="1500">
                          <a:solidFill>
                            <a:schemeClr val="hlink"/>
                          </a:solidFill>
                          <a:latin typeface="Arial"/>
                          <a:ea typeface="Arial"/>
                          <a:cs typeface="Arial"/>
                          <a:sym typeface="Arial"/>
                        </a:rPr>
                        <a:t> 12.2.1</a:t>
                      </a:r>
                      <a:endParaRPr sz="1500" dirty="0">
                        <a:solidFill>
                          <a:schemeClr val="hlink"/>
                        </a:solidFill>
                        <a:latin typeface="Arial"/>
                        <a:ea typeface="Arial"/>
                        <a:cs typeface="Arial"/>
                        <a:sym typeface="Arial"/>
                      </a:endParaRPr>
                    </a:p>
                    <a:p>
                      <a:pPr marL="0" marR="25400" lvl="0" indent="0" algn="ctr" rtl="0">
                        <a:lnSpc>
                          <a:spcPct val="150000"/>
                        </a:lnSpc>
                        <a:spcBef>
                          <a:spcPts val="0"/>
                        </a:spcBef>
                        <a:spcAft>
                          <a:spcPts val="0"/>
                        </a:spcAft>
                        <a:buNone/>
                      </a:pPr>
                      <a:endParaRPr sz="1500" dirty="0">
                        <a:solidFill>
                          <a:schemeClr val="hlink"/>
                        </a:solidFill>
                        <a:latin typeface="Arial"/>
                        <a:ea typeface="Arial"/>
                        <a:cs typeface="Arial"/>
                        <a:sym typeface="Arial"/>
                      </a:endParaRPr>
                    </a:p>
                    <a:p>
                      <a:pPr marL="0" marR="25400" lvl="0" indent="0" algn="ctr" rtl="0">
                        <a:lnSpc>
                          <a:spcPct val="150000"/>
                        </a:lnSpc>
                        <a:spcBef>
                          <a:spcPts val="0"/>
                        </a:spcBef>
                        <a:spcAft>
                          <a:spcPts val="0"/>
                        </a:spcAft>
                        <a:buNone/>
                      </a:pPr>
                      <a:endParaRPr sz="1500" dirty="0">
                        <a:solidFill>
                          <a:schemeClr val="hlink"/>
                        </a:solidFill>
                        <a:latin typeface="Arial"/>
                        <a:ea typeface="Arial"/>
                        <a:cs typeface="Arial"/>
                        <a:sym typeface="Arial"/>
                      </a:endParaRPr>
                    </a:p>
                    <a:p>
                      <a:pPr marL="0" lvl="0" indent="0" algn="ctr" rtl="0">
                        <a:lnSpc>
                          <a:spcPct val="150000"/>
                        </a:lnSpc>
                        <a:spcBef>
                          <a:spcPts val="100"/>
                        </a:spcBef>
                        <a:spcAft>
                          <a:spcPts val="0"/>
                        </a:spcAft>
                        <a:buClr>
                          <a:schemeClr val="dk1"/>
                        </a:buClr>
                        <a:buSzPts val="1100"/>
                        <a:buFont typeface="Arial"/>
                        <a:buNone/>
                      </a:pPr>
                      <a:r>
                        <a:rPr lang="en" sz="1500">
                          <a:solidFill>
                            <a:schemeClr val="hlink"/>
                          </a:solidFill>
                          <a:latin typeface="Arial"/>
                          <a:ea typeface="Arial"/>
                          <a:cs typeface="Arial"/>
                          <a:sym typeface="Arial"/>
                        </a:rPr>
                        <a:t> 12.2.2</a:t>
                      </a:r>
                      <a:endParaRPr sz="15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Identify historic points of technological advance in engineering that</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 required  practitioners to</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seek education in order to stay current.</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endParaRPr sz="1500" dirty="0">
                        <a:solidFill>
                          <a:srgbClr val="231F20"/>
                        </a:solidFill>
                        <a:latin typeface="Arial"/>
                        <a:ea typeface="Arial"/>
                        <a:cs typeface="Arial"/>
                        <a:sym typeface="Arial"/>
                      </a:endParaRPr>
                    </a:p>
                    <a:p>
                      <a:pPr marL="0" marR="0" lvl="0" indent="0" algn="l" rtl="0">
                        <a:lnSpc>
                          <a:spcPct val="150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Recognize the need and be able to clearly explain why it is vitally</a:t>
                      </a:r>
                      <a:endParaRPr sz="1500" u="none" strike="noStrike" cap="none" dirty="0">
                        <a:solidFill>
                          <a:srgbClr val="231F20"/>
                        </a:solidFill>
                        <a:latin typeface="Arial"/>
                        <a:ea typeface="Arial"/>
                        <a:cs typeface="Arial"/>
                        <a:sym typeface="Arial"/>
                      </a:endParaRPr>
                    </a:p>
                    <a:p>
                      <a:pPr marL="0" marR="0" lvl="0" indent="0" algn="l" rtl="0">
                        <a:lnSpc>
                          <a:spcPct val="150000"/>
                        </a:lnSpc>
                        <a:spcBef>
                          <a:spcPts val="100"/>
                        </a:spcBef>
                        <a:spcAft>
                          <a:spcPts val="0"/>
                        </a:spcAft>
                        <a:buNone/>
                      </a:pPr>
                      <a:r>
                        <a:rPr lang="en" sz="1500" u="none" strike="noStrike" cap="none">
                          <a:solidFill>
                            <a:srgbClr val="231F20"/>
                          </a:solidFill>
                          <a:latin typeface="Arial"/>
                          <a:ea typeface="Arial"/>
                          <a:cs typeface="Arial"/>
                          <a:sym typeface="Arial"/>
                        </a:rPr>
                        <a:t> important to kee</a:t>
                      </a:r>
                      <a:r>
                        <a:rPr lang="en" sz="1500">
                          <a:solidFill>
                            <a:srgbClr val="231F20"/>
                          </a:solidFill>
                          <a:latin typeface="Arial"/>
                          <a:ea typeface="Arial"/>
                          <a:cs typeface="Arial"/>
                          <a:sym typeface="Arial"/>
                        </a:rPr>
                        <a:t>p </a:t>
                      </a:r>
                      <a:r>
                        <a:rPr lang="en" sz="1500" u="none" strike="noStrike" cap="none">
                          <a:solidFill>
                            <a:srgbClr val="231F20"/>
                          </a:solidFill>
                          <a:latin typeface="Arial"/>
                          <a:ea typeface="Arial"/>
                          <a:cs typeface="Arial"/>
                          <a:sym typeface="Arial"/>
                        </a:rPr>
                        <a:t>current regarding new developments in your field.</a:t>
                      </a:r>
                      <a:endParaRPr sz="15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3"/>
                  </a:ext>
                </a:extLst>
              </a:tr>
            </a:tbl>
          </a:graphicData>
        </a:graphic>
      </p:graphicFrame>
      <p:sp>
        <p:nvSpPr>
          <p:cNvPr id="512" name="Google Shape;512;p56"/>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7"/>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18" name="Google Shape;518;p57"/>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19" name="Google Shape;519;p57"/>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20" name="Google Shape;520;p57"/>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521" name="Google Shape;521;p57"/>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38</a:t>
            </a:r>
            <a:endParaRPr sz="667" dirty="0">
              <a:latin typeface="Arial"/>
              <a:ea typeface="Arial"/>
              <a:cs typeface="Arial"/>
              <a:sym typeface="Arial"/>
            </a:endParaRPr>
          </a:p>
        </p:txBody>
      </p:sp>
      <p:graphicFrame>
        <p:nvGraphicFramePr>
          <p:cNvPr id="522" name="Google Shape;522;p57"/>
          <p:cNvGraphicFramePr/>
          <p:nvPr/>
        </p:nvGraphicFramePr>
        <p:xfrm>
          <a:off x="806636" y="819901"/>
          <a:ext cx="10649034" cy="1622857"/>
        </p:xfrm>
        <a:graphic>
          <a:graphicData uri="http://schemas.openxmlformats.org/drawingml/2006/table">
            <a:tbl>
              <a:tblPr firstRow="1" bandRow="1">
                <a:noFill/>
              </a:tblPr>
              <a:tblGrid>
                <a:gridCol w="444367">
                  <a:extLst>
                    <a:ext uri="{9D8B030D-6E8A-4147-A177-3AD203B41FA5}">
                      <a16:colId xmlns:a16="http://schemas.microsoft.com/office/drawing/2014/main" val="20000"/>
                    </a:ext>
                  </a:extLst>
                </a:gridCol>
                <a:gridCol w="3581867">
                  <a:extLst>
                    <a:ext uri="{9D8B030D-6E8A-4147-A177-3AD203B41FA5}">
                      <a16:colId xmlns:a16="http://schemas.microsoft.com/office/drawing/2014/main" val="20001"/>
                    </a:ext>
                  </a:extLst>
                </a:gridCol>
                <a:gridCol w="790967">
                  <a:extLst>
                    <a:ext uri="{9D8B030D-6E8A-4147-A177-3AD203B41FA5}">
                      <a16:colId xmlns:a16="http://schemas.microsoft.com/office/drawing/2014/main" val="20002"/>
                    </a:ext>
                  </a:extLst>
                </a:gridCol>
                <a:gridCol w="5831833">
                  <a:extLst>
                    <a:ext uri="{9D8B030D-6E8A-4147-A177-3AD203B41FA5}">
                      <a16:colId xmlns:a16="http://schemas.microsoft.com/office/drawing/2014/main" val="20003"/>
                    </a:ext>
                  </a:extLst>
                </a:gridCol>
              </a:tblGrid>
              <a:tr h="1622857">
                <a:tc>
                  <a:txBody>
                    <a:bodyPr/>
                    <a:lstStyle/>
                    <a:p>
                      <a:pPr marL="0" marR="25400" lvl="0" indent="0" algn="ctr" rtl="0">
                        <a:lnSpc>
                          <a:spcPct val="150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12.3</a:t>
                      </a:r>
                      <a:endParaRPr sz="13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Demonstrate an ability to  identify and access</a:t>
                      </a:r>
                      <a:endParaRPr sz="13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sources  for new information</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ctr" rtl="0">
                        <a:lnSpc>
                          <a:spcPct val="200000"/>
                        </a:lnSpc>
                        <a:spcBef>
                          <a:spcPts val="0"/>
                        </a:spcBef>
                        <a:spcAft>
                          <a:spcPts val="0"/>
                        </a:spcAft>
                        <a:buNone/>
                      </a:pPr>
                      <a:r>
                        <a:rPr lang="en" sz="1300">
                          <a:solidFill>
                            <a:schemeClr val="hlink"/>
                          </a:solidFill>
                          <a:latin typeface="Arial"/>
                          <a:ea typeface="Arial"/>
                          <a:cs typeface="Arial"/>
                          <a:sym typeface="Arial"/>
                        </a:rPr>
                        <a:t> 12.3.1</a:t>
                      </a:r>
                      <a:endParaRPr sz="1300" dirty="0">
                        <a:solidFill>
                          <a:schemeClr val="hlink"/>
                        </a:solidFill>
                        <a:latin typeface="Arial"/>
                        <a:ea typeface="Arial"/>
                        <a:cs typeface="Arial"/>
                        <a:sym typeface="Arial"/>
                      </a:endParaRPr>
                    </a:p>
                    <a:p>
                      <a:pPr marL="0" marR="25400" lvl="0" indent="0" algn="ctr" rtl="0">
                        <a:lnSpc>
                          <a:spcPct val="2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 12.3.2</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25400" lvl="0" indent="0" algn="l"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Source and comprehend  technical literature and other credible sources of </a:t>
                      </a:r>
                      <a:endParaRPr sz="1300" u="none" strike="noStrike" cap="none" dirty="0">
                        <a:solidFill>
                          <a:srgbClr val="231F20"/>
                        </a:solidFill>
                        <a:latin typeface="Arial"/>
                        <a:ea typeface="Arial"/>
                        <a:cs typeface="Arial"/>
                        <a:sym typeface="Arial"/>
                      </a:endParaRPr>
                    </a:p>
                    <a:p>
                      <a:pPr marL="0" marR="25400" lvl="0" indent="0" algn="l" rtl="0">
                        <a:lnSpc>
                          <a:spcPct val="200000"/>
                        </a:lnSpc>
                        <a:spcBef>
                          <a:spcPts val="0"/>
                        </a:spcBef>
                        <a:spcAft>
                          <a:spcPts val="0"/>
                        </a:spcAft>
                        <a:buNone/>
                      </a:pPr>
                      <a:r>
                        <a:rPr lang="en" sz="1300" u="none" strike="noStrike" cap="none">
                          <a:solidFill>
                            <a:srgbClr val="231F20"/>
                          </a:solidFill>
                          <a:latin typeface="Arial"/>
                          <a:ea typeface="Arial"/>
                          <a:cs typeface="Arial"/>
                          <a:sym typeface="Arial"/>
                        </a:rPr>
                        <a:t> information.</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Analyze sourced technical and popular information for feasibility, viability,  </a:t>
                      </a:r>
                      <a:endParaRPr sz="1300" u="none" strike="noStrike" cap="none" dirty="0">
                        <a:solidFill>
                          <a:srgbClr val="231F20"/>
                        </a:solidFill>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sustainability, etc.</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0"/>
                  </a:ext>
                </a:extLst>
              </a:tr>
            </a:tbl>
          </a:graphicData>
        </a:graphic>
      </p:graphicFrame>
      <p:sp>
        <p:nvSpPr>
          <p:cNvPr id="523" name="Google Shape;523;p57"/>
          <p:cNvSpPr txBox="1"/>
          <p:nvPr/>
        </p:nvSpPr>
        <p:spPr>
          <a:xfrm>
            <a:off x="1025400" y="3264232"/>
            <a:ext cx="10141200" cy="1981535"/>
          </a:xfrm>
          <a:prstGeom prst="rect">
            <a:avLst/>
          </a:prstGeom>
          <a:noFill/>
          <a:ln>
            <a:noFill/>
          </a:ln>
        </p:spPr>
        <p:txBody>
          <a:bodyPr spcFirstLastPara="1" wrap="square" lIns="0" tIns="16933" rIns="0" bIns="0" anchor="t" anchorCtr="0">
            <a:noAutofit/>
          </a:bodyPr>
          <a:lstStyle/>
          <a:p>
            <a:pPr marL="609585" indent="-397923">
              <a:lnSpc>
                <a:spcPct val="200000"/>
              </a:lnSpc>
              <a:buClr>
                <a:srgbClr val="231F20"/>
              </a:buClr>
              <a:buSzPts val="1100"/>
              <a:buFont typeface="Arial"/>
              <a:buChar char="●"/>
            </a:pPr>
            <a:r>
              <a:rPr lang="en" sz="1467" i="1" dirty="0">
                <a:solidFill>
                  <a:srgbClr val="231F20"/>
                </a:solidFill>
                <a:latin typeface="Arial"/>
                <a:ea typeface="Arial"/>
                <a:cs typeface="Arial"/>
                <a:sym typeface="Arial"/>
              </a:rPr>
              <a:t>The above table can be used for most of the engineering programs. However, for Computer Science &amp;</a:t>
            </a:r>
            <a:endParaRPr sz="1467" i="1" dirty="0">
              <a:latin typeface="Arial"/>
              <a:ea typeface="Arial"/>
              <a:cs typeface="Arial"/>
              <a:sym typeface="Arial"/>
            </a:endParaRPr>
          </a:p>
          <a:p>
            <a:pPr marL="609585" indent="-397923">
              <a:lnSpc>
                <a:spcPct val="200000"/>
              </a:lnSpc>
              <a:buClr>
                <a:srgbClr val="231F20"/>
              </a:buClr>
              <a:buSzPts val="1100"/>
              <a:buFont typeface="Arial"/>
              <a:buChar char="●"/>
            </a:pPr>
            <a:r>
              <a:rPr lang="en" sz="1467" i="1" dirty="0">
                <a:solidFill>
                  <a:srgbClr val="231F20"/>
                </a:solidFill>
                <a:latin typeface="Arial"/>
                <a:ea typeface="Arial"/>
                <a:cs typeface="Arial"/>
                <a:sym typeface="Arial"/>
              </a:rPr>
              <a:t>Engineering/ Information Technology programs it requires some modifications.</a:t>
            </a:r>
            <a:endParaRPr sz="1467" i="1" dirty="0">
              <a:latin typeface="Arial"/>
              <a:ea typeface="Arial"/>
              <a:cs typeface="Arial"/>
              <a:sym typeface="Arial"/>
            </a:endParaRPr>
          </a:p>
          <a:p>
            <a:pPr marL="609585" marR="6773" indent="-397923">
              <a:lnSpc>
                <a:spcPct val="200000"/>
              </a:lnSpc>
              <a:buClr>
                <a:srgbClr val="231F20"/>
              </a:buClr>
              <a:buSzPts val="1100"/>
              <a:buFont typeface="Arial"/>
              <a:buChar char="●"/>
            </a:pPr>
            <a:r>
              <a:rPr lang="en" sz="1467" b="1" dirty="0">
                <a:solidFill>
                  <a:srgbClr val="231F20"/>
                </a:solidFill>
                <a:latin typeface="Arial"/>
                <a:ea typeface="Arial"/>
                <a:cs typeface="Arial"/>
                <a:sym typeface="Arial"/>
              </a:rPr>
              <a:t>A suggestive list of competencies and associated performance indicators for </a:t>
            </a:r>
            <a:r>
              <a:rPr lang="en" sz="1467" dirty="0">
                <a:solidFill>
                  <a:srgbClr val="231F20"/>
                </a:solidFill>
                <a:latin typeface="Arial"/>
                <a:ea typeface="Arial"/>
                <a:cs typeface="Arial"/>
                <a:sym typeface="Arial"/>
              </a:rPr>
              <a:t>Computer Science &amp;  Engineering/ Information Technology </a:t>
            </a:r>
            <a:r>
              <a:rPr lang="en" sz="1467" b="1" dirty="0">
                <a:solidFill>
                  <a:srgbClr val="231F20"/>
                </a:solidFill>
                <a:latin typeface="Arial"/>
                <a:ea typeface="Arial"/>
                <a:cs typeface="Arial"/>
                <a:sym typeface="Arial"/>
              </a:rPr>
              <a:t>Programs is given in Appendix- A.</a:t>
            </a:r>
            <a:endParaRPr sz="1467" dirty="0">
              <a:latin typeface="Arial"/>
              <a:ea typeface="Arial"/>
              <a:cs typeface="Arial"/>
              <a:sym typeface="Arial"/>
            </a:endParaRPr>
          </a:p>
        </p:txBody>
      </p:sp>
      <p:sp>
        <p:nvSpPr>
          <p:cNvPr id="524" name="Google Shape;524;p57"/>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0"/>
          <p:cNvSpPr txBox="1"/>
          <p:nvPr/>
        </p:nvSpPr>
        <p:spPr>
          <a:xfrm>
            <a:off x="742789" y="6475100"/>
            <a:ext cx="753035" cy="107512"/>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41</a:t>
            </a:r>
            <a:endParaRPr sz="667" dirty="0">
              <a:latin typeface="Arial"/>
              <a:ea typeface="Arial"/>
              <a:cs typeface="Arial"/>
              <a:sym typeface="Arial"/>
            </a:endParaRPr>
          </a:p>
        </p:txBody>
      </p:sp>
      <p:sp>
        <p:nvSpPr>
          <p:cNvPr id="550" name="Google Shape;550;p60"/>
          <p:cNvSpPr txBox="1"/>
          <p:nvPr/>
        </p:nvSpPr>
        <p:spPr>
          <a:xfrm>
            <a:off x="764867" y="778433"/>
            <a:ext cx="10703200" cy="1426400"/>
          </a:xfrm>
          <a:prstGeom prst="rect">
            <a:avLst/>
          </a:prstGeom>
          <a:noFill/>
          <a:ln>
            <a:noFill/>
          </a:ln>
        </p:spPr>
        <p:txBody>
          <a:bodyPr spcFirstLastPara="1" wrap="square" lIns="0" tIns="16933" rIns="0" bIns="0" anchor="ctr" anchorCtr="0">
            <a:noAutofit/>
          </a:bodyPr>
          <a:lstStyle/>
          <a:p>
            <a:pPr marL="16933" marR="6773">
              <a:lnSpc>
                <a:spcPct val="150000"/>
              </a:lnSpc>
            </a:pPr>
            <a:r>
              <a:rPr lang="en" sz="1333">
                <a:solidFill>
                  <a:srgbClr val="231F20"/>
                </a:solidFill>
                <a:latin typeface="Arial"/>
                <a:ea typeface="Arial"/>
                <a:cs typeface="Arial"/>
                <a:sym typeface="Arial"/>
              </a:rPr>
              <a:t>Revised Bloom’s taxonomy in the cognitive domain includes thinking, knowledge, and application of  knowledge. It is a popular framework in engineering education to structure the assessment as it characterizes  complexity and higher-order abilities. It identifies six levels of competencies within the cognitive domain (Fig.  2) which are appropriate for the purposes of engineering educators.</a:t>
            </a:r>
            <a:endParaRPr sz="1333" dirty="0">
              <a:latin typeface="Arial"/>
              <a:ea typeface="Arial"/>
              <a:cs typeface="Arial"/>
              <a:sym typeface="Arial"/>
            </a:endParaRPr>
          </a:p>
          <a:p>
            <a:pPr>
              <a:lnSpc>
                <a:spcPct val="150000"/>
              </a:lnSpc>
              <a:spcBef>
                <a:spcPts val="1133"/>
              </a:spcBef>
            </a:pPr>
            <a:r>
              <a:rPr lang="en" sz="1333">
                <a:solidFill>
                  <a:srgbClr val="231F20"/>
                </a:solidFill>
                <a:latin typeface="Arial"/>
                <a:ea typeface="Arial"/>
                <a:cs typeface="Arial"/>
                <a:sym typeface="Arial"/>
              </a:rPr>
              <a:t>According to revised Bloom’s taxonomy, the levels in the cognitive domain are as follows:</a:t>
            </a:r>
            <a:endParaRPr sz="1333" dirty="0">
              <a:latin typeface="Arial"/>
              <a:ea typeface="Arial"/>
              <a:cs typeface="Arial"/>
              <a:sym typeface="Arial"/>
            </a:endParaRPr>
          </a:p>
        </p:txBody>
      </p:sp>
      <p:graphicFrame>
        <p:nvGraphicFramePr>
          <p:cNvPr id="551" name="Google Shape;551;p60"/>
          <p:cNvGraphicFramePr/>
          <p:nvPr/>
        </p:nvGraphicFramePr>
        <p:xfrm>
          <a:off x="764818" y="2489361"/>
          <a:ext cx="10703167" cy="3150165"/>
        </p:xfrm>
        <a:graphic>
          <a:graphicData uri="http://schemas.openxmlformats.org/drawingml/2006/table">
            <a:tbl>
              <a:tblPr firstRow="1" bandRow="1">
                <a:noFill/>
              </a:tblPr>
              <a:tblGrid>
                <a:gridCol w="685900">
                  <a:extLst>
                    <a:ext uri="{9D8B030D-6E8A-4147-A177-3AD203B41FA5}">
                      <a16:colId xmlns:a16="http://schemas.microsoft.com/office/drawing/2014/main" val="20000"/>
                    </a:ext>
                  </a:extLst>
                </a:gridCol>
                <a:gridCol w="1558667">
                  <a:extLst>
                    <a:ext uri="{9D8B030D-6E8A-4147-A177-3AD203B41FA5}">
                      <a16:colId xmlns:a16="http://schemas.microsoft.com/office/drawing/2014/main" val="20001"/>
                    </a:ext>
                  </a:extLst>
                </a:gridCol>
                <a:gridCol w="8458600">
                  <a:extLst>
                    <a:ext uri="{9D8B030D-6E8A-4147-A177-3AD203B41FA5}">
                      <a16:colId xmlns:a16="http://schemas.microsoft.com/office/drawing/2014/main" val="20002"/>
                    </a:ext>
                  </a:extLst>
                </a:gridCol>
              </a:tblGrid>
              <a:tr h="452867">
                <a:tc>
                  <a:txBody>
                    <a:bodyPr/>
                    <a:lstStyle/>
                    <a:p>
                      <a:pPr marL="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Level</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Descriptor</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Level of attainment</a:t>
                      </a:r>
                      <a:endParaRPr sz="13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4471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1</a:t>
                      </a:r>
                      <a:endParaRPr sz="1300" u="none" strike="noStrike" cap="none" dirty="0">
                        <a:latin typeface="Arial"/>
                        <a:ea typeface="Arial"/>
                        <a:cs typeface="Arial"/>
                        <a:sym typeface="Arial"/>
                      </a:endParaRPr>
                    </a:p>
                  </a:txBody>
                  <a:tcPr marL="0" marR="0" marT="1100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Remembering</a:t>
                      </a:r>
                      <a:endParaRPr sz="1300" u="none" strike="noStrike" cap="none" dirty="0">
                        <a:latin typeface="Arial"/>
                        <a:ea typeface="Arial"/>
                        <a:cs typeface="Arial"/>
                        <a:sym typeface="Arial"/>
                      </a:endParaRPr>
                    </a:p>
                  </a:txBody>
                  <a:tcPr marL="0" marR="0" marT="1100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Recalling from the memory of the previously learned material</a:t>
                      </a:r>
                      <a:endParaRPr sz="1300" u="none" strike="noStrike" cap="none" dirty="0">
                        <a:latin typeface="Arial"/>
                        <a:ea typeface="Arial"/>
                        <a:cs typeface="Arial"/>
                        <a:sym typeface="Arial"/>
                      </a:endParaRPr>
                    </a:p>
                  </a:txBody>
                  <a:tcPr marL="0" marR="0" marT="1100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4500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2</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Understanding</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Explaining ideas or concepts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4500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3</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Applying</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Using the information in another familiar situation</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r h="4500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4</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Analysing</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Breaking information into the part to explore understandings and relationships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4"/>
                  </a:ext>
                </a:extLst>
              </a:tr>
              <a:tr h="4500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5</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Evaluating</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Justifying a decision or course of action</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5"/>
                  </a:ext>
                </a:extLst>
              </a:tr>
              <a:tr h="4500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6</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Creating</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Generating new ideas, products or new ways of viewing things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6"/>
                  </a:ext>
                </a:extLst>
              </a:tr>
            </a:tbl>
          </a:graphicData>
        </a:graphic>
      </p:graphicFrame>
      <p:sp>
        <p:nvSpPr>
          <p:cNvPr id="552" name="Google Shape;552;p60"/>
          <p:cNvSpPr txBox="1"/>
          <p:nvPr/>
        </p:nvSpPr>
        <p:spPr>
          <a:xfrm>
            <a:off x="1495211" y="6475100"/>
            <a:ext cx="10703347" cy="107512"/>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8" name="Google Shape;558;p61"/>
          <p:cNvSpPr txBox="1"/>
          <p:nvPr/>
        </p:nvSpPr>
        <p:spPr>
          <a:xfrm>
            <a:off x="1084000" y="4346088"/>
            <a:ext cx="10024000" cy="184800"/>
          </a:xfrm>
          <a:prstGeom prst="rect">
            <a:avLst/>
          </a:prstGeom>
          <a:noFill/>
          <a:ln>
            <a:noFill/>
          </a:ln>
        </p:spPr>
        <p:txBody>
          <a:bodyPr spcFirstLastPara="1" wrap="square" lIns="0" tIns="16933" rIns="0" bIns="0" anchor="t" anchorCtr="0">
            <a:noAutofit/>
          </a:bodyPr>
          <a:lstStyle/>
          <a:p>
            <a:pPr marL="1693" algn="ctr"/>
            <a:r>
              <a:rPr lang="en" sz="1333" b="1" dirty="0">
                <a:solidFill>
                  <a:srgbClr val="231F20"/>
                </a:solidFill>
                <a:latin typeface="Arial"/>
                <a:ea typeface="Arial"/>
                <a:cs typeface="Arial"/>
                <a:sym typeface="Arial"/>
              </a:rPr>
              <a:t> Revised  Bloom’s Taxonomy</a:t>
            </a:r>
            <a:endParaRPr sz="1333" b="1" dirty="0">
              <a:solidFill>
                <a:srgbClr val="231F20"/>
              </a:solidFill>
              <a:latin typeface="Arial"/>
              <a:ea typeface="Arial"/>
              <a:cs typeface="Arial"/>
              <a:sym typeface="Arial"/>
            </a:endParaRPr>
          </a:p>
          <a:p>
            <a:pPr marL="1693" algn="ctr"/>
            <a:endParaRPr sz="1333" b="1" dirty="0">
              <a:solidFill>
                <a:srgbClr val="231F20"/>
              </a:solidFill>
            </a:endParaRPr>
          </a:p>
          <a:p>
            <a:pPr marL="1693"/>
            <a:endParaRPr sz="933" dirty="0">
              <a:latin typeface="Arial"/>
              <a:ea typeface="Arial"/>
              <a:cs typeface="Arial"/>
              <a:sym typeface="Arial"/>
            </a:endParaRPr>
          </a:p>
        </p:txBody>
      </p:sp>
      <p:sp>
        <p:nvSpPr>
          <p:cNvPr id="559" name="Google Shape;559;p61"/>
          <p:cNvSpPr/>
          <p:nvPr/>
        </p:nvSpPr>
        <p:spPr>
          <a:xfrm>
            <a:off x="4494200" y="934167"/>
            <a:ext cx="3203600" cy="3320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dirty="0"/>
          </a:p>
        </p:txBody>
      </p:sp>
      <p:sp>
        <p:nvSpPr>
          <p:cNvPr id="561" name="Google Shape;561;p61"/>
          <p:cNvSpPr txBox="1"/>
          <p:nvPr/>
        </p:nvSpPr>
        <p:spPr>
          <a:xfrm>
            <a:off x="742800" y="5198233"/>
            <a:ext cx="10365200" cy="333200"/>
          </a:xfrm>
          <a:prstGeom prst="rect">
            <a:avLst/>
          </a:prstGeom>
          <a:noFill/>
          <a:ln>
            <a:noFill/>
          </a:ln>
        </p:spPr>
        <p:txBody>
          <a:bodyPr spcFirstLastPara="1" wrap="square" lIns="121900" tIns="121900" rIns="121900" bIns="121900" anchor="t" anchorCtr="0">
            <a:noAutofit/>
          </a:bodyPr>
          <a:lstStyle/>
          <a:p>
            <a:r>
              <a:rPr lang="en" sz="1467" dirty="0">
                <a:solidFill>
                  <a:schemeClr val="hlink"/>
                </a:solidFill>
              </a:rPr>
              <a:t> </a:t>
            </a:r>
            <a:r>
              <a:rPr lang="en" sz="1600" b="1" dirty="0"/>
              <a:t>Bloom’s taxonomy is hierarchical, meaning that learning at the higher level requires that skills at a lower level </a:t>
            </a:r>
            <a:endParaRPr sz="1600" b="1" dirty="0"/>
          </a:p>
          <a:p>
            <a:r>
              <a:rPr lang="en" sz="1600" b="1" dirty="0"/>
              <a:t>are attained.</a:t>
            </a:r>
            <a:endParaRPr sz="16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2"/>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67" name="Google Shape;567;p62"/>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68" name="Google Shape;568;p62"/>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69" name="Google Shape;569;p62"/>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570" name="Google Shape;570;p62"/>
          <p:cNvSpPr txBox="1"/>
          <p:nvPr/>
        </p:nvSpPr>
        <p:spPr>
          <a:xfrm>
            <a:off x="10702444" y="6473065"/>
            <a:ext cx="753035" cy="111585"/>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43</a:t>
            </a:r>
            <a:endParaRPr sz="667" dirty="0">
              <a:latin typeface="Arial"/>
              <a:ea typeface="Arial"/>
              <a:cs typeface="Arial"/>
              <a:sym typeface="Arial"/>
            </a:endParaRPr>
          </a:p>
        </p:txBody>
      </p:sp>
      <p:graphicFrame>
        <p:nvGraphicFramePr>
          <p:cNvPr id="571" name="Google Shape;571;p62"/>
          <p:cNvGraphicFramePr/>
          <p:nvPr/>
        </p:nvGraphicFramePr>
        <p:xfrm>
          <a:off x="759368" y="3429401"/>
          <a:ext cx="10695467" cy="2627567"/>
        </p:xfrm>
        <a:graphic>
          <a:graphicData uri="http://schemas.openxmlformats.org/drawingml/2006/table">
            <a:tbl>
              <a:tblPr firstRow="1" bandRow="1">
                <a:noFill/>
              </a:tblPr>
              <a:tblGrid>
                <a:gridCol w="1679067">
                  <a:extLst>
                    <a:ext uri="{9D8B030D-6E8A-4147-A177-3AD203B41FA5}">
                      <a16:colId xmlns:a16="http://schemas.microsoft.com/office/drawing/2014/main" val="20000"/>
                    </a:ext>
                  </a:extLst>
                </a:gridCol>
                <a:gridCol w="5285233">
                  <a:extLst>
                    <a:ext uri="{9D8B030D-6E8A-4147-A177-3AD203B41FA5}">
                      <a16:colId xmlns:a16="http://schemas.microsoft.com/office/drawing/2014/main" val="20001"/>
                    </a:ext>
                  </a:extLst>
                </a:gridCol>
                <a:gridCol w="3731167">
                  <a:extLst>
                    <a:ext uri="{9D8B030D-6E8A-4147-A177-3AD203B41FA5}">
                      <a16:colId xmlns:a16="http://schemas.microsoft.com/office/drawing/2014/main" val="20002"/>
                    </a:ext>
                  </a:extLst>
                </a:gridCol>
              </a:tblGrid>
              <a:tr h="358567">
                <a:tc>
                  <a:txBody>
                    <a:bodyPr/>
                    <a:lstStyle/>
                    <a:p>
                      <a:pPr marL="254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Level</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Skill Demonstrated</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Question cues / Verbs for tests</a:t>
                      </a:r>
                      <a:endParaRPr sz="15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269000">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1. Remember</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457200" marR="2540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Ability to recall of information like facts, conventions,  definitions,</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jargon,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technical</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terms, classifications,  categories, and criteria</a:t>
                      </a:r>
                      <a:endParaRPr sz="1300" u="none" strike="noStrike" cap="none" dirty="0">
                        <a:latin typeface="Arial"/>
                        <a:ea typeface="Arial"/>
                        <a:cs typeface="Arial"/>
                        <a:sym typeface="Arial"/>
                      </a:endParaRPr>
                    </a:p>
                    <a:p>
                      <a:pPr marL="457200" marR="2540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ability to recall methodology and procedures,  abstractions, principles, and theories in the field</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knowledge of dates, events, places</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mastery of subject matter</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25400" lvl="0" indent="0" algn="just"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list, define, tell, describe, recite, recall,</a:t>
                      </a:r>
                      <a:endParaRPr sz="1300" u="none" strike="noStrike" cap="none" dirty="0">
                        <a:solidFill>
                          <a:srgbClr val="231F20"/>
                        </a:solidFill>
                        <a:latin typeface="Arial"/>
                        <a:ea typeface="Arial"/>
                        <a:cs typeface="Arial"/>
                        <a:sym typeface="Arial"/>
                      </a:endParaRPr>
                    </a:p>
                    <a:p>
                      <a:pPr marL="0" marR="25400" lvl="0" indent="0" algn="just"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show, label, tabulate, quote, name,</a:t>
                      </a:r>
                      <a:endParaRPr sz="1300" u="none" strike="noStrike" cap="none" dirty="0">
                        <a:solidFill>
                          <a:srgbClr val="231F20"/>
                        </a:solidFill>
                        <a:latin typeface="Arial"/>
                        <a:ea typeface="Arial"/>
                        <a:cs typeface="Arial"/>
                        <a:sym typeface="Arial"/>
                      </a:endParaRPr>
                    </a:p>
                    <a:p>
                      <a:pPr marL="0" marR="25400" lvl="0" indent="0" algn="just"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 who, when, where</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572" name="Google Shape;572;p62"/>
          <p:cNvSpPr txBox="1"/>
          <p:nvPr/>
        </p:nvSpPr>
        <p:spPr>
          <a:xfrm>
            <a:off x="8513714" y="6469449"/>
            <a:ext cx="2126940" cy="114028"/>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573" name="Google Shape;573;p62"/>
          <p:cNvGraphicFramePr/>
          <p:nvPr/>
        </p:nvGraphicFramePr>
        <p:xfrm>
          <a:off x="717601" y="458914"/>
          <a:ext cx="10737866" cy="319333"/>
        </p:xfrm>
        <a:graphic>
          <a:graphicData uri="http://schemas.openxmlformats.org/drawingml/2006/table">
            <a:tbl>
              <a:tblPr firstRow="1" bandRow="1">
                <a:noFill/>
              </a:tblPr>
              <a:tblGrid>
                <a:gridCol w="545233">
                  <a:extLst>
                    <a:ext uri="{9D8B030D-6E8A-4147-A177-3AD203B41FA5}">
                      <a16:colId xmlns:a16="http://schemas.microsoft.com/office/drawing/2014/main" val="20000"/>
                    </a:ext>
                  </a:extLst>
                </a:gridCol>
                <a:gridCol w="10192633">
                  <a:extLst>
                    <a:ext uri="{9D8B030D-6E8A-4147-A177-3AD203B41FA5}">
                      <a16:colId xmlns:a16="http://schemas.microsoft.com/office/drawing/2014/main" val="20001"/>
                    </a:ext>
                  </a:extLst>
                </a:gridCol>
              </a:tblGrid>
              <a:tr h="319333">
                <a:tc>
                  <a:txBody>
                    <a:bodyPr/>
                    <a:lstStyle/>
                    <a:p>
                      <a:pPr marL="38100" marR="0" lvl="0" indent="0" algn="l" rtl="0">
                        <a:lnSpc>
                          <a:spcPct val="100000"/>
                        </a:lnSpc>
                        <a:spcBef>
                          <a:spcPts val="0"/>
                        </a:spcBef>
                        <a:spcAft>
                          <a:spcPts val="0"/>
                        </a:spcAft>
                        <a:buNone/>
                      </a:pPr>
                      <a:r>
                        <a:rPr lang="en" sz="1600" b="1" u="none" strike="noStrike" cap="none">
                          <a:solidFill>
                            <a:srgbClr val="FFFFFF"/>
                          </a:solidFill>
                          <a:latin typeface="Arial"/>
                          <a:ea typeface="Arial"/>
                          <a:cs typeface="Arial"/>
                          <a:sym typeface="Arial"/>
                        </a:rPr>
                        <a:t>2.</a:t>
                      </a:r>
                      <a:endParaRPr sz="1600" u="none" strike="noStrike" cap="none" dirty="0">
                        <a:latin typeface="Arial"/>
                        <a:ea typeface="Arial"/>
                        <a:cs typeface="Arial"/>
                        <a:sym typeface="Arial"/>
                      </a:endParaRPr>
                    </a:p>
                  </a:txBody>
                  <a:tcPr marL="0" marR="0" marT="31767" marB="0">
                    <a:solidFill>
                      <a:srgbClr val="939598"/>
                    </a:solidFill>
                  </a:tcPr>
                </a:tc>
                <a:tc>
                  <a:txBody>
                    <a:bodyPr/>
                    <a:lstStyle/>
                    <a:p>
                      <a:pPr marL="25400" marR="0" lvl="0" indent="0" algn="l" rtl="0">
                        <a:lnSpc>
                          <a:spcPct val="100000"/>
                        </a:lnSpc>
                        <a:spcBef>
                          <a:spcPts val="0"/>
                        </a:spcBef>
                        <a:spcAft>
                          <a:spcPts val="0"/>
                        </a:spcAft>
                        <a:buNone/>
                      </a:pPr>
                      <a:r>
                        <a:rPr lang="en" sz="1600" b="1" u="none" strike="noStrike" cap="none">
                          <a:solidFill>
                            <a:srgbClr val="FFFFFF"/>
                          </a:solidFill>
                          <a:latin typeface="Arial"/>
                          <a:ea typeface="Arial"/>
                          <a:cs typeface="Arial"/>
                          <a:sym typeface="Arial"/>
                        </a:rPr>
                        <a:t>Action Verbs for Assessment</a:t>
                      </a:r>
                      <a:endParaRPr sz="1600" u="none" strike="noStrike" cap="none" dirty="0">
                        <a:latin typeface="Arial"/>
                        <a:ea typeface="Arial"/>
                        <a:cs typeface="Arial"/>
                        <a:sym typeface="Arial"/>
                      </a:endParaRPr>
                    </a:p>
                  </a:txBody>
                  <a:tcPr marL="0" marR="0" marT="31767" marB="0">
                    <a:solidFill>
                      <a:srgbClr val="F68B1E"/>
                    </a:solidFill>
                  </a:tcPr>
                </a:tc>
                <a:extLst>
                  <a:ext uri="{0D108BD9-81ED-4DB2-BD59-A6C34878D82A}">
                    <a16:rowId xmlns:a16="http://schemas.microsoft.com/office/drawing/2014/main" val="10000"/>
                  </a:ext>
                </a:extLst>
              </a:tr>
            </a:tbl>
          </a:graphicData>
        </a:graphic>
      </p:graphicFrame>
      <p:sp>
        <p:nvSpPr>
          <p:cNvPr id="574" name="Google Shape;574;p62"/>
          <p:cNvSpPr txBox="1"/>
          <p:nvPr/>
        </p:nvSpPr>
        <p:spPr>
          <a:xfrm>
            <a:off x="759367" y="1020133"/>
            <a:ext cx="10594400" cy="2325600"/>
          </a:xfrm>
          <a:prstGeom prst="rect">
            <a:avLst/>
          </a:prstGeom>
          <a:noFill/>
          <a:ln>
            <a:noFill/>
          </a:ln>
        </p:spPr>
        <p:txBody>
          <a:bodyPr spcFirstLastPara="1" wrap="square" lIns="0" tIns="16933" rIns="0" bIns="0" anchor="ctr" anchorCtr="0">
            <a:noAutofit/>
          </a:bodyPr>
          <a:lstStyle/>
          <a:p>
            <a:pPr marL="16933" marR="6773">
              <a:lnSpc>
                <a:spcPct val="150000"/>
              </a:lnSpc>
            </a:pPr>
            <a:r>
              <a:rPr lang="en" sz="1333">
                <a:solidFill>
                  <a:srgbClr val="231F20"/>
                </a:solidFill>
                <a:latin typeface="Arial"/>
                <a:ea typeface="Arial"/>
                <a:cs typeface="Arial"/>
                <a:sym typeface="Arial"/>
              </a:rPr>
              <a:t>Choice of action verbs in constructing assessment questions is important to consider. Quite often, the  action verbs are indicators of the complexity (level) of the question. Over time, educators have come up with  a taxonomy of measurable verbs corresponding to each of the Bloom’s cognitive levels [8].</a:t>
            </a:r>
            <a:endParaRPr sz="1333" dirty="0">
              <a:solidFill>
                <a:srgbClr val="231F20"/>
              </a:solidFill>
              <a:latin typeface="Arial"/>
              <a:ea typeface="Arial"/>
              <a:cs typeface="Arial"/>
              <a:sym typeface="Arial"/>
            </a:endParaRPr>
          </a:p>
          <a:p>
            <a:pPr marL="16933" marR="6773">
              <a:lnSpc>
                <a:spcPct val="150000"/>
              </a:lnSpc>
            </a:pPr>
            <a:r>
              <a:rPr lang="en" sz="1333">
                <a:solidFill>
                  <a:srgbClr val="231F20"/>
                </a:solidFill>
                <a:latin typeface="Arial"/>
                <a:ea typeface="Arial"/>
                <a:cs typeface="Arial"/>
                <a:sym typeface="Arial"/>
              </a:rPr>
              <a:t>These verbs  help us not only to describe and classify observable knowledge, skills and abilities but also to frame the  examination or assignment questions that are appropriate to the level we are trying to assess.</a:t>
            </a:r>
            <a:endParaRPr sz="1333" dirty="0">
              <a:latin typeface="Arial"/>
              <a:ea typeface="Arial"/>
              <a:cs typeface="Arial"/>
              <a:sym typeface="Arial"/>
            </a:endParaRPr>
          </a:p>
          <a:p>
            <a:pPr marL="16933" marR="8466">
              <a:lnSpc>
                <a:spcPct val="150000"/>
              </a:lnSpc>
              <a:spcBef>
                <a:spcPts val="1507"/>
              </a:spcBef>
            </a:pPr>
            <a:r>
              <a:rPr lang="en" sz="1333">
                <a:solidFill>
                  <a:srgbClr val="231F20"/>
                </a:solidFill>
                <a:latin typeface="Arial"/>
                <a:ea typeface="Arial"/>
                <a:cs typeface="Arial"/>
                <a:sym typeface="Arial"/>
              </a:rPr>
              <a:t>Suggestive list of skills/ competencies to be demonstrated at each of the Bloom’s level and  corresponding cues/ verbs for the examination/ test questions is given below:</a:t>
            </a:r>
            <a:endParaRPr sz="1333"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91947-30C6-44FE-BE34-0EB107F11F06}"/>
              </a:ext>
            </a:extLst>
          </p:cNvPr>
          <p:cNvSpPr>
            <a:spLocks noGrp="1"/>
          </p:cNvSpPr>
          <p:nvPr>
            <p:ph type="title"/>
          </p:nvPr>
        </p:nvSpPr>
        <p:spPr>
          <a:xfrm>
            <a:off x="838200" y="541421"/>
            <a:ext cx="10515600" cy="939649"/>
          </a:xfrm>
        </p:spPr>
        <p:txBody>
          <a:bodyPr/>
          <a:lstStyle/>
          <a:p>
            <a:r>
              <a:rPr lang="en-US" dirty="0"/>
              <a:t>Program Educational </a:t>
            </a:r>
            <a:r>
              <a:rPr lang="en-US" u="sng" dirty="0"/>
              <a:t>Objectives</a:t>
            </a:r>
            <a:r>
              <a:rPr lang="en-US" dirty="0"/>
              <a:t> - PEOs</a:t>
            </a:r>
            <a:endParaRPr lang="en-IN" dirty="0"/>
          </a:p>
        </p:txBody>
      </p:sp>
      <p:sp>
        <p:nvSpPr>
          <p:cNvPr id="3" name="Content Placeholder 2">
            <a:extLst>
              <a:ext uri="{FF2B5EF4-FFF2-40B4-BE49-F238E27FC236}">
                <a16:creationId xmlns:a16="http://schemas.microsoft.com/office/drawing/2014/main" id="{DA5A94C7-2CAC-4C85-85E0-D80A8EEB782B}"/>
              </a:ext>
            </a:extLst>
          </p:cNvPr>
          <p:cNvSpPr>
            <a:spLocks noGrp="1"/>
          </p:cNvSpPr>
          <p:nvPr>
            <p:ph idx="1"/>
          </p:nvPr>
        </p:nvSpPr>
        <p:spPr>
          <a:xfrm>
            <a:off x="838200" y="1481070"/>
            <a:ext cx="10515600" cy="4695893"/>
          </a:xfrm>
        </p:spPr>
        <p:txBody>
          <a:bodyPr>
            <a:normAutofit/>
          </a:bodyPr>
          <a:lstStyle/>
          <a:p>
            <a:pPr marL="0" indent="0">
              <a:buNone/>
            </a:pPr>
            <a:r>
              <a:rPr lang="en-US" sz="3600" b="1" dirty="0">
                <a:latin typeface="+mj-lt"/>
              </a:rPr>
              <a:t>PEOs are broad statements that describe the career and professional achievements that the program is preparing the graduates to achieve within the first few years after graduation. </a:t>
            </a:r>
          </a:p>
          <a:p>
            <a:pPr marL="0" indent="0">
              <a:buNone/>
            </a:pPr>
            <a:r>
              <a:rPr lang="en-US" sz="3600" b="1" dirty="0">
                <a:latin typeface="+mj-lt"/>
              </a:rPr>
              <a:t> generally assessed </a:t>
            </a:r>
            <a:r>
              <a:rPr lang="en-US" sz="3600" b="1" u="sng" dirty="0">
                <a:latin typeface="+mj-lt"/>
              </a:rPr>
              <a:t>indirectly</a:t>
            </a:r>
            <a:r>
              <a:rPr lang="en-US" sz="3600" b="1" dirty="0">
                <a:latin typeface="+mj-lt"/>
              </a:rPr>
              <a:t> via interaction with alumni and industry persons associated with the Program/institute.</a:t>
            </a:r>
          </a:p>
          <a:p>
            <a:pPr marL="0" indent="0">
              <a:buNone/>
            </a:pPr>
            <a:endParaRPr lang="en-IN" sz="4000" dirty="0"/>
          </a:p>
        </p:txBody>
      </p:sp>
      <p:sp>
        <p:nvSpPr>
          <p:cNvPr id="4" name="Rectangle 3">
            <a:extLst>
              <a:ext uri="{FF2B5EF4-FFF2-40B4-BE49-F238E27FC236}">
                <a16:creationId xmlns:a16="http://schemas.microsoft.com/office/drawing/2014/main" id="{ABD18CB7-82F0-49DA-8C2C-5A8FFA5441C7}"/>
              </a:ext>
            </a:extLst>
          </p:cNvPr>
          <p:cNvSpPr/>
          <p:nvPr/>
        </p:nvSpPr>
        <p:spPr>
          <a:xfrm>
            <a:off x="702365" y="251791"/>
            <a:ext cx="11158331" cy="6361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28839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3"/>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80" name="Google Shape;580;p63"/>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81" name="Google Shape;581;p63"/>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82" name="Google Shape;582;p63"/>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583" name="Google Shape;583;p63"/>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44</a:t>
            </a:r>
            <a:endParaRPr sz="667" dirty="0">
              <a:latin typeface="Arial"/>
              <a:ea typeface="Arial"/>
              <a:cs typeface="Arial"/>
              <a:sym typeface="Arial"/>
            </a:endParaRPr>
          </a:p>
        </p:txBody>
      </p:sp>
      <p:graphicFrame>
        <p:nvGraphicFramePr>
          <p:cNvPr id="584" name="Google Shape;584;p63"/>
          <p:cNvGraphicFramePr/>
          <p:nvPr/>
        </p:nvGraphicFramePr>
        <p:xfrm>
          <a:off x="733802" y="624967"/>
          <a:ext cx="10721833" cy="5138571"/>
        </p:xfrm>
        <a:graphic>
          <a:graphicData uri="http://schemas.openxmlformats.org/drawingml/2006/table">
            <a:tbl>
              <a:tblPr firstRow="1" bandRow="1">
                <a:noFill/>
              </a:tblPr>
              <a:tblGrid>
                <a:gridCol w="1683233">
                  <a:extLst>
                    <a:ext uri="{9D8B030D-6E8A-4147-A177-3AD203B41FA5}">
                      <a16:colId xmlns:a16="http://schemas.microsoft.com/office/drawing/2014/main" val="20000"/>
                    </a:ext>
                  </a:extLst>
                </a:gridCol>
                <a:gridCol w="5298233">
                  <a:extLst>
                    <a:ext uri="{9D8B030D-6E8A-4147-A177-3AD203B41FA5}">
                      <a16:colId xmlns:a16="http://schemas.microsoft.com/office/drawing/2014/main" val="20001"/>
                    </a:ext>
                  </a:extLst>
                </a:gridCol>
                <a:gridCol w="3740367">
                  <a:extLst>
                    <a:ext uri="{9D8B030D-6E8A-4147-A177-3AD203B41FA5}">
                      <a16:colId xmlns:a16="http://schemas.microsoft.com/office/drawing/2014/main" val="20002"/>
                    </a:ext>
                  </a:extLst>
                </a:gridCol>
              </a:tblGrid>
              <a:tr h="335700">
                <a:tc>
                  <a:txBody>
                    <a:bodyPr/>
                    <a:lstStyle/>
                    <a:p>
                      <a:pPr marL="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Level</a:t>
                      </a:r>
                      <a:endParaRPr sz="1600" u="none" strike="noStrike" cap="none" dirty="0">
                        <a:latin typeface="Arial"/>
                        <a:ea typeface="Arial"/>
                        <a:cs typeface="Arial"/>
                        <a:sym typeface="Arial"/>
                      </a:endParaRPr>
                    </a:p>
                  </a:txBody>
                  <a:tcPr marL="0" marR="0" marT="15067" marB="0">
                    <a:solidFill>
                      <a:srgbClr val="F68B1E"/>
                    </a:solidFill>
                  </a:tcPr>
                </a:tc>
                <a:tc>
                  <a:txBody>
                    <a:bodyPr/>
                    <a:lstStyle/>
                    <a:p>
                      <a:pPr marL="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Skill Demonstrated</a:t>
                      </a:r>
                      <a:endParaRPr sz="1600" u="none" strike="noStrike" cap="none" dirty="0">
                        <a:latin typeface="Arial"/>
                        <a:ea typeface="Arial"/>
                        <a:cs typeface="Arial"/>
                        <a:sym typeface="Arial"/>
                      </a:endParaRPr>
                    </a:p>
                  </a:txBody>
                  <a:tcPr marL="0" marR="0" marT="15067" marB="0">
                    <a:solidFill>
                      <a:srgbClr val="F68B1E"/>
                    </a:solidFill>
                  </a:tcPr>
                </a:tc>
                <a:tc>
                  <a:txBody>
                    <a:bodyPr/>
                    <a:lstStyle/>
                    <a:p>
                      <a:pPr marL="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Question cues / Verbs for tests</a:t>
                      </a:r>
                      <a:endParaRPr sz="1600" u="none" strike="noStrike" cap="none" dirty="0">
                        <a:latin typeface="Arial"/>
                        <a:ea typeface="Arial"/>
                        <a:cs typeface="Arial"/>
                        <a:sym typeface="Arial"/>
                      </a:endParaRPr>
                    </a:p>
                  </a:txBody>
                  <a:tcPr marL="0" marR="0" marT="15067" marB="0">
                    <a:solidFill>
                      <a:srgbClr val="F68B1E"/>
                    </a:solidFill>
                  </a:tcPr>
                </a:tc>
                <a:extLst>
                  <a:ext uri="{0D108BD9-81ED-4DB2-BD59-A6C34878D82A}">
                    <a16:rowId xmlns:a16="http://schemas.microsoft.com/office/drawing/2014/main" val="10000"/>
                  </a:ext>
                </a:extLst>
              </a:tr>
              <a:tr h="1804157">
                <a:tc>
                  <a:txBody>
                    <a:bodyPr/>
                    <a:lstStyle/>
                    <a:p>
                      <a:pPr marL="0" marR="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2. Understand</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understanding information</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grasp meaning</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translate knowledge into new context</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interpret facts, compare, contrast</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order, group, infer causes</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predict consequences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d</a:t>
                      </a:r>
                      <a:r>
                        <a:rPr lang="en" sz="1300" u="none" strike="noStrike" cap="none">
                          <a:solidFill>
                            <a:srgbClr val="231F20"/>
                          </a:solidFill>
                          <a:latin typeface="Arial"/>
                          <a:ea typeface="Arial"/>
                          <a:cs typeface="Arial"/>
                          <a:sym typeface="Arial"/>
                        </a:rPr>
                        <a:t>escribe, explain,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paraphrase, restate,   </a:t>
                      </a:r>
                      <a:endParaRPr sz="13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associate, contrast, summarize,  differentiate </a:t>
                      </a:r>
                      <a:endParaRPr sz="13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interpret, discuss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499357">
                <a:tc>
                  <a:txBody>
                    <a:bodyPr/>
                    <a:lstStyle/>
                    <a:p>
                      <a:pPr marL="0" marR="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3. Apply</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use information</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use methods, concepts, laws, theories in new</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situations</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solve problems using required skills or knowledge</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Demonstrating correct usage of a method or procedure</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calculate, predict, apply, solve, illustrate, use,</a:t>
                      </a:r>
                      <a:endParaRPr sz="13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 demonstrate, determine, model,  experiment, </a:t>
                      </a:r>
                      <a:endParaRPr sz="13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show, examine, modify</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1499357">
                <a:tc>
                  <a:txBody>
                    <a:bodyPr/>
                    <a:lstStyle/>
                    <a:p>
                      <a:pPr marL="0" marR="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4. Analyse</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break down a complex problem into parts</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Identify the relationships and interaction between the</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different parts of a complex problem</a:t>
                      </a:r>
                      <a:endParaRPr sz="1300" u="none" strike="noStrike" cap="none" dirty="0">
                        <a:latin typeface="Arial"/>
                        <a:ea typeface="Arial"/>
                        <a:cs typeface="Arial"/>
                        <a:sym typeface="Arial"/>
                      </a:endParaRPr>
                    </a:p>
                    <a:p>
                      <a:pPr marL="457200" marR="2540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identify the missing information, sometimes the  redundant information and the  contradictory  information, if any</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classify, outline, break down, categorize,   </a:t>
                      </a:r>
                      <a:endParaRPr sz="13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analyze, diagram, illustrate, infer, select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bl>
          </a:graphicData>
        </a:graphic>
      </p:graphicFrame>
      <p:sp>
        <p:nvSpPr>
          <p:cNvPr id="585" name="Google Shape;585;p63"/>
          <p:cNvSpPr txBox="1"/>
          <p:nvPr/>
        </p:nvSpPr>
        <p:spPr>
          <a:xfrm>
            <a:off x="8513713" y="6469448"/>
            <a:ext cx="21268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64"/>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91" name="Google Shape;591;p64"/>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92" name="Google Shape;592;p64"/>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93" name="Google Shape;593;p64"/>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594" name="Google Shape;594;p64"/>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45</a:t>
            </a:r>
            <a:endParaRPr sz="667" dirty="0">
              <a:latin typeface="Arial"/>
              <a:ea typeface="Arial"/>
              <a:cs typeface="Arial"/>
              <a:sym typeface="Arial"/>
            </a:endParaRPr>
          </a:p>
        </p:txBody>
      </p:sp>
      <p:graphicFrame>
        <p:nvGraphicFramePr>
          <p:cNvPr id="595" name="Google Shape;595;p64"/>
          <p:cNvGraphicFramePr/>
          <p:nvPr/>
        </p:nvGraphicFramePr>
        <p:xfrm>
          <a:off x="753035" y="577201"/>
          <a:ext cx="10702600" cy="4075627"/>
        </p:xfrm>
        <a:graphic>
          <a:graphicData uri="http://schemas.openxmlformats.org/drawingml/2006/table">
            <a:tbl>
              <a:tblPr firstRow="1" bandRow="1">
                <a:noFill/>
              </a:tblPr>
              <a:tblGrid>
                <a:gridCol w="1680200">
                  <a:extLst>
                    <a:ext uri="{9D8B030D-6E8A-4147-A177-3AD203B41FA5}">
                      <a16:colId xmlns:a16="http://schemas.microsoft.com/office/drawing/2014/main" val="20000"/>
                    </a:ext>
                  </a:extLst>
                </a:gridCol>
                <a:gridCol w="5288733">
                  <a:extLst>
                    <a:ext uri="{9D8B030D-6E8A-4147-A177-3AD203B41FA5}">
                      <a16:colId xmlns:a16="http://schemas.microsoft.com/office/drawing/2014/main" val="20001"/>
                    </a:ext>
                  </a:extLst>
                </a:gridCol>
                <a:gridCol w="3733667">
                  <a:extLst>
                    <a:ext uri="{9D8B030D-6E8A-4147-A177-3AD203B41FA5}">
                      <a16:colId xmlns:a16="http://schemas.microsoft.com/office/drawing/2014/main" val="20002"/>
                    </a:ext>
                  </a:extLst>
                </a:gridCol>
              </a:tblGrid>
              <a:tr h="362369">
                <a:tc>
                  <a:txBody>
                    <a:bodyPr/>
                    <a:lstStyle/>
                    <a:p>
                      <a:pPr marL="0" marR="0" lvl="0" indent="0" algn="ctr" rtl="0">
                        <a:lnSpc>
                          <a:spcPct val="150000"/>
                        </a:lnSpc>
                        <a:spcBef>
                          <a:spcPts val="0"/>
                        </a:spcBef>
                        <a:spcAft>
                          <a:spcPts val="0"/>
                        </a:spcAft>
                        <a:buNone/>
                      </a:pPr>
                      <a:r>
                        <a:rPr lang="en" sz="1700" b="1" u="none" strike="noStrike" cap="none">
                          <a:solidFill>
                            <a:srgbClr val="231F20"/>
                          </a:solidFill>
                          <a:latin typeface="Arial"/>
                          <a:ea typeface="Arial"/>
                          <a:cs typeface="Arial"/>
                          <a:sym typeface="Arial"/>
                        </a:rPr>
                        <a:t>Level</a:t>
                      </a:r>
                      <a:endParaRPr sz="17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700" b="1" u="none" strike="noStrike" cap="none">
                          <a:solidFill>
                            <a:srgbClr val="231F20"/>
                          </a:solidFill>
                          <a:latin typeface="Arial"/>
                          <a:ea typeface="Arial"/>
                          <a:cs typeface="Arial"/>
                          <a:sym typeface="Arial"/>
                        </a:rPr>
                        <a:t>Skill Demonstrated</a:t>
                      </a:r>
                      <a:endParaRPr sz="17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700" b="1" u="none" strike="noStrike" cap="none">
                          <a:solidFill>
                            <a:srgbClr val="231F20"/>
                          </a:solidFill>
                          <a:latin typeface="Arial"/>
                          <a:ea typeface="Arial"/>
                          <a:cs typeface="Arial"/>
                          <a:sym typeface="Arial"/>
                        </a:rPr>
                        <a:t>Question cues / Verbs for tests</a:t>
                      </a:r>
                      <a:endParaRPr sz="17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983312">
                <a:tc>
                  <a:txBody>
                    <a:bodyPr/>
                    <a:lstStyle/>
                    <a:p>
                      <a:pPr marL="0" marR="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5. Evaluate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compare and discriminate between ideas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assess value of theories, presentations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make choices based on reasoned argument</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verify value of evidence</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recognize subjectivity</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use of definite criteria for judgments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assess, decide, choose, rank, grade,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test,  measure, defend, recommend,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convince,  select, judge, support,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conclude, argue,  justify, compare,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summarize, evaluate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648032">
                <a:tc>
                  <a:txBody>
                    <a:bodyPr/>
                    <a:lstStyle/>
                    <a:p>
                      <a:pPr marL="0" marR="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6. Create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use old ideas to create new ones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Combine parts to make (new) whole,</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generalize from given facts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relate knowledge from several areas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predict, draw conclusions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design, formulate, build, invent, create,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 compose, generate, derive, modify,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develop, integrate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596" name="Google Shape;596;p64"/>
          <p:cNvSpPr txBox="1"/>
          <p:nvPr/>
        </p:nvSpPr>
        <p:spPr>
          <a:xfrm>
            <a:off x="8513713" y="6469448"/>
            <a:ext cx="21268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597" name="Google Shape;597;p64"/>
          <p:cNvSpPr txBox="1"/>
          <p:nvPr/>
        </p:nvSpPr>
        <p:spPr>
          <a:xfrm>
            <a:off x="752133" y="4850500"/>
            <a:ext cx="10702800" cy="1354000"/>
          </a:xfrm>
          <a:prstGeom prst="rect">
            <a:avLst/>
          </a:prstGeom>
          <a:noFill/>
          <a:ln>
            <a:noFill/>
          </a:ln>
        </p:spPr>
        <p:txBody>
          <a:bodyPr spcFirstLastPara="1" wrap="square" lIns="0" tIns="16933" rIns="0" bIns="0" anchor="t" anchorCtr="0">
            <a:noAutofit/>
          </a:bodyPr>
          <a:lstStyle/>
          <a:p>
            <a:pPr marL="16933" marR="6773" indent="609585">
              <a:lnSpc>
                <a:spcPct val="150000"/>
              </a:lnSpc>
            </a:pPr>
            <a:r>
              <a:rPr lang="en" sz="1467">
                <a:solidFill>
                  <a:srgbClr val="231F20"/>
                </a:solidFill>
                <a:latin typeface="Arial"/>
                <a:ea typeface="Arial"/>
                <a:cs typeface="Arial"/>
                <a:sym typeface="Arial"/>
              </a:rPr>
              <a:t>It may be noted that some of the verbs in the above table are associated with multiple Bloom’s  Taxonomy levels. These verbs are actions that could apply to different activities. We need to keep in mind that  it’s the skill, action or activity we need students to demonstrate that will determine the contextual meaning of  the verb used in the assessment question.</a:t>
            </a:r>
            <a:endParaRPr sz="1467" dirty="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65"/>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603" name="Google Shape;603;p65"/>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604" name="Google Shape;604;p65"/>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605" name="Google Shape;605;p65"/>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606" name="Google Shape;606;p65"/>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46</a:t>
            </a:r>
            <a:endParaRPr sz="667" dirty="0">
              <a:latin typeface="Arial"/>
              <a:ea typeface="Arial"/>
              <a:cs typeface="Arial"/>
              <a:sym typeface="Arial"/>
            </a:endParaRPr>
          </a:p>
        </p:txBody>
      </p:sp>
      <p:graphicFrame>
        <p:nvGraphicFramePr>
          <p:cNvPr id="607" name="Google Shape;607;p65"/>
          <p:cNvGraphicFramePr/>
          <p:nvPr/>
        </p:nvGraphicFramePr>
        <p:xfrm>
          <a:off x="879201" y="371325"/>
          <a:ext cx="10447266" cy="397527"/>
        </p:xfrm>
        <a:graphic>
          <a:graphicData uri="http://schemas.openxmlformats.org/drawingml/2006/table">
            <a:tbl>
              <a:tblPr firstRow="1" bandRow="1">
                <a:noFill/>
              </a:tblPr>
              <a:tblGrid>
                <a:gridCol w="526733">
                  <a:extLst>
                    <a:ext uri="{9D8B030D-6E8A-4147-A177-3AD203B41FA5}">
                      <a16:colId xmlns:a16="http://schemas.microsoft.com/office/drawing/2014/main" val="20000"/>
                    </a:ext>
                  </a:extLst>
                </a:gridCol>
                <a:gridCol w="9920533">
                  <a:extLst>
                    <a:ext uri="{9D8B030D-6E8A-4147-A177-3AD203B41FA5}">
                      <a16:colId xmlns:a16="http://schemas.microsoft.com/office/drawing/2014/main" val="20001"/>
                    </a:ext>
                  </a:extLst>
                </a:gridCol>
              </a:tblGrid>
              <a:tr h="397527">
                <a:tc>
                  <a:txBody>
                    <a:bodyPr/>
                    <a:lstStyle/>
                    <a:p>
                      <a:pPr marL="38100" marR="0" lvl="0" indent="0" algn="l" rtl="0">
                        <a:lnSpc>
                          <a:spcPct val="100000"/>
                        </a:lnSpc>
                        <a:spcBef>
                          <a:spcPts val="0"/>
                        </a:spcBef>
                        <a:spcAft>
                          <a:spcPts val="0"/>
                        </a:spcAft>
                        <a:buNone/>
                      </a:pPr>
                      <a:r>
                        <a:rPr lang="en" sz="2400" b="1">
                          <a:solidFill>
                            <a:srgbClr val="FFFFFF"/>
                          </a:solidFill>
                          <a:latin typeface="Arial"/>
                          <a:ea typeface="Arial"/>
                          <a:cs typeface="Arial"/>
                          <a:sym typeface="Arial"/>
                        </a:rPr>
                        <a:t>  </a:t>
                      </a:r>
                      <a:r>
                        <a:rPr lang="en" sz="2400" b="1" u="none" strike="noStrike" cap="none">
                          <a:solidFill>
                            <a:srgbClr val="FFFFFF"/>
                          </a:solidFill>
                          <a:latin typeface="Arial"/>
                          <a:ea typeface="Arial"/>
                          <a:cs typeface="Arial"/>
                          <a:sym typeface="Arial"/>
                        </a:rPr>
                        <a:t>3.</a:t>
                      </a:r>
                      <a:endParaRPr sz="2400" u="none" strike="noStrike" cap="none" dirty="0">
                        <a:latin typeface="Arial"/>
                        <a:ea typeface="Arial"/>
                        <a:cs typeface="Arial"/>
                        <a:sym typeface="Arial"/>
                      </a:endParaRPr>
                    </a:p>
                  </a:txBody>
                  <a:tcPr marL="0" marR="0" marT="31767" marB="0">
                    <a:solidFill>
                      <a:srgbClr val="939598"/>
                    </a:solidFill>
                  </a:tcPr>
                </a:tc>
                <a:tc>
                  <a:txBody>
                    <a:bodyPr/>
                    <a:lstStyle/>
                    <a:p>
                      <a:pPr marL="25400" marR="0" lvl="0" indent="0" algn="l" rtl="0">
                        <a:lnSpc>
                          <a:spcPct val="100000"/>
                        </a:lnSpc>
                        <a:spcBef>
                          <a:spcPts val="0"/>
                        </a:spcBef>
                        <a:spcAft>
                          <a:spcPts val="0"/>
                        </a:spcAft>
                        <a:buNone/>
                      </a:pPr>
                      <a:r>
                        <a:rPr lang="en" sz="2400" b="1" u="none" strike="noStrike" cap="none" dirty="0">
                          <a:solidFill>
                            <a:srgbClr val="FFFFFF"/>
                          </a:solidFill>
                          <a:latin typeface="Arial"/>
                          <a:ea typeface="Arial"/>
                          <a:cs typeface="Arial"/>
                          <a:sym typeface="Arial"/>
                        </a:rPr>
                        <a:t>Assessment Planning</a:t>
                      </a:r>
                      <a:endParaRPr sz="2400" u="none" strike="noStrike" cap="none" dirty="0">
                        <a:latin typeface="Arial"/>
                        <a:ea typeface="Arial"/>
                        <a:cs typeface="Arial"/>
                        <a:sym typeface="Arial"/>
                      </a:endParaRPr>
                    </a:p>
                  </a:txBody>
                  <a:tcPr marL="0" marR="0" marT="31767" marB="0">
                    <a:solidFill>
                      <a:srgbClr val="F68B1E"/>
                    </a:solidFill>
                  </a:tcPr>
                </a:tc>
                <a:extLst>
                  <a:ext uri="{0D108BD9-81ED-4DB2-BD59-A6C34878D82A}">
                    <a16:rowId xmlns:a16="http://schemas.microsoft.com/office/drawing/2014/main" val="10000"/>
                  </a:ext>
                </a:extLst>
              </a:tr>
            </a:tbl>
          </a:graphicData>
        </a:graphic>
      </p:graphicFrame>
      <p:sp>
        <p:nvSpPr>
          <p:cNvPr id="608" name="Google Shape;608;p65"/>
          <p:cNvSpPr txBox="1"/>
          <p:nvPr/>
        </p:nvSpPr>
        <p:spPr>
          <a:xfrm>
            <a:off x="879200" y="835567"/>
            <a:ext cx="10447200" cy="2187200"/>
          </a:xfrm>
          <a:prstGeom prst="rect">
            <a:avLst/>
          </a:prstGeom>
          <a:noFill/>
          <a:ln>
            <a:noFill/>
          </a:ln>
        </p:spPr>
        <p:txBody>
          <a:bodyPr spcFirstLastPara="1" wrap="square" lIns="0" tIns="16933" rIns="0" bIns="0" anchor="t" anchorCtr="0">
            <a:noAutofit/>
          </a:bodyPr>
          <a:lstStyle/>
          <a:p>
            <a:pPr marL="16933" marR="6773" indent="609585">
              <a:lnSpc>
                <a:spcPct val="150000"/>
              </a:lnSpc>
            </a:pPr>
            <a:r>
              <a:rPr lang="en" sz="1333">
                <a:solidFill>
                  <a:srgbClr val="231F20"/>
                </a:solidFill>
                <a:latin typeface="Arial"/>
                <a:ea typeface="Arial"/>
                <a:cs typeface="Arial"/>
                <a:sym typeface="Arial"/>
              </a:rPr>
              <a:t>While using Bloom’s taxonomy framework in planning and designing of assessment of student  learning, following points need to be considered:</a:t>
            </a:r>
            <a:endParaRPr sz="1333" dirty="0">
              <a:latin typeface="Arial"/>
              <a:ea typeface="Arial"/>
              <a:cs typeface="Arial"/>
              <a:sym typeface="Arial"/>
            </a:endParaRPr>
          </a:p>
          <a:p>
            <a:pPr marR="7620">
              <a:lnSpc>
                <a:spcPct val="150000"/>
              </a:lnSpc>
              <a:spcBef>
                <a:spcPts val="1133"/>
              </a:spcBef>
            </a:pPr>
            <a:r>
              <a:rPr lang="en" sz="1333">
                <a:solidFill>
                  <a:srgbClr val="231F20"/>
                </a:solidFill>
                <a:latin typeface="Arial"/>
                <a:ea typeface="Arial"/>
                <a:cs typeface="Arial"/>
                <a:sym typeface="Arial"/>
              </a:rPr>
              <a:t>1.   Normally  the  first three  learning levels; remembering,  understanding  and  applying and  to some extent fourth  level analysing  are   assessed in the  Continuous  Internal  Evaluation (CIE) and Semester End </a:t>
            </a:r>
            <a:r>
              <a:rPr lang="en" sz="1333">
                <a:solidFill>
                  <a:schemeClr val="hlink"/>
                </a:solidFill>
              </a:rPr>
              <a:t>Examinations (SEE), where students are given a limited amount of time. And abilities; analysis, evaluation  and creation can be assessed in extended course works or in a variety of student works like course  projects, mini/ minor projects, internship experience and final year projects.</a:t>
            </a:r>
            <a:endParaRPr sz="1333" dirty="0">
              <a:latin typeface="Arial"/>
              <a:ea typeface="Arial"/>
              <a:cs typeface="Arial"/>
              <a:sym typeface="Arial"/>
            </a:endParaRPr>
          </a:p>
        </p:txBody>
      </p:sp>
      <p:sp>
        <p:nvSpPr>
          <p:cNvPr id="609" name="Google Shape;609;p65"/>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610" name="Google Shape;610;p65"/>
          <p:cNvSpPr/>
          <p:nvPr/>
        </p:nvSpPr>
        <p:spPr>
          <a:xfrm>
            <a:off x="4502467" y="2887867"/>
            <a:ext cx="3937200" cy="3224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000" dirty="0"/>
          </a:p>
        </p:txBody>
      </p:sp>
      <p:sp>
        <p:nvSpPr>
          <p:cNvPr id="611" name="Google Shape;611;p65"/>
          <p:cNvSpPr txBox="1"/>
          <p:nvPr/>
        </p:nvSpPr>
        <p:spPr>
          <a:xfrm>
            <a:off x="3802351" y="6058933"/>
            <a:ext cx="5003200" cy="296800"/>
          </a:xfrm>
          <a:prstGeom prst="rect">
            <a:avLst/>
          </a:prstGeom>
          <a:noFill/>
          <a:ln>
            <a:noFill/>
          </a:ln>
        </p:spPr>
        <p:txBody>
          <a:bodyPr spcFirstLastPara="1" wrap="square" lIns="121900" tIns="121900" rIns="121900" bIns="121900" anchor="t" anchorCtr="0">
            <a:noAutofit/>
          </a:bodyPr>
          <a:lstStyle/>
          <a:p>
            <a:pPr algn="ctr"/>
            <a:r>
              <a:rPr lang="en" sz="1067" b="1">
                <a:solidFill>
                  <a:schemeClr val="hlink"/>
                </a:solidFill>
              </a:rPr>
              <a:t>Fig. 3: Assessment methods for different Bloom’s cognitive levels</a:t>
            </a:r>
            <a:endParaRPr sz="1067"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75"/>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grpSp>
        <p:nvGrpSpPr>
          <p:cNvPr id="698" name="Google Shape;698;p75"/>
          <p:cNvGrpSpPr/>
          <p:nvPr/>
        </p:nvGrpSpPr>
        <p:grpSpPr>
          <a:xfrm>
            <a:off x="10702444" y="6473065"/>
            <a:ext cx="1495211" cy="111585"/>
            <a:chOff x="6633286" y="10093185"/>
            <a:chExt cx="926719" cy="173990"/>
          </a:xfrm>
        </p:grpSpPr>
        <p:sp>
          <p:nvSpPr>
            <p:cNvPr id="699" name="Google Shape;699;p75"/>
            <p:cNvSpPr/>
            <p:nvPr/>
          </p:nvSpPr>
          <p:spPr>
            <a:xfrm>
              <a:off x="7099630" y="10096360"/>
              <a:ext cx="460375" cy="167640"/>
            </a:xfrm>
            <a:custGeom>
              <a:avLst/>
              <a:gdLst/>
              <a:ahLst/>
              <a:cxnLst/>
              <a:rect l="l" t="t" r="r" b="b"/>
              <a:pathLst>
                <a:path w="460375" h="167640" extrusionOk="0">
                  <a:moveTo>
                    <a:pt x="0" y="167297"/>
                  </a:moveTo>
                  <a:lnTo>
                    <a:pt x="460362" y="167297"/>
                  </a:lnTo>
                  <a:lnTo>
                    <a:pt x="460362"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700" name="Google Shape;700;p75"/>
            <p:cNvSpPr/>
            <p:nvPr/>
          </p:nvSpPr>
          <p:spPr>
            <a:xfrm>
              <a:off x="6633286" y="10093185"/>
              <a:ext cx="466725" cy="173990"/>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grpSp>
      <p:sp>
        <p:nvSpPr>
          <p:cNvPr id="701" name="Google Shape;701;p75"/>
          <p:cNvSpPr txBox="1"/>
          <p:nvPr/>
        </p:nvSpPr>
        <p:spPr>
          <a:xfrm>
            <a:off x="10702444" y="6473065"/>
            <a:ext cx="753035" cy="111585"/>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56</a:t>
            </a:r>
            <a:endParaRPr sz="667" dirty="0">
              <a:latin typeface="Arial"/>
              <a:ea typeface="Arial"/>
              <a:cs typeface="Arial"/>
              <a:sym typeface="Arial"/>
            </a:endParaRPr>
          </a:p>
        </p:txBody>
      </p:sp>
      <p:sp>
        <p:nvSpPr>
          <p:cNvPr id="702" name="Google Shape;702;p75"/>
          <p:cNvSpPr txBox="1"/>
          <p:nvPr/>
        </p:nvSpPr>
        <p:spPr>
          <a:xfrm>
            <a:off x="9884935" y="6469449"/>
            <a:ext cx="757133" cy="114028"/>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703" name="Google Shape;703;p75"/>
          <p:cNvSpPr/>
          <p:nvPr/>
        </p:nvSpPr>
        <p:spPr>
          <a:xfrm>
            <a:off x="-2650" y="215365"/>
            <a:ext cx="12197299" cy="837408"/>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ctr" anchorCtr="0">
            <a:noAutofit/>
          </a:bodyPr>
          <a:lstStyle/>
          <a:p>
            <a:endParaRPr sz="2400" b="1" dirty="0"/>
          </a:p>
        </p:txBody>
      </p:sp>
      <p:sp>
        <p:nvSpPr>
          <p:cNvPr id="704" name="Google Shape;704;p75"/>
          <p:cNvSpPr txBox="1">
            <a:spLocks noGrp="1"/>
          </p:cNvSpPr>
          <p:nvPr>
            <p:ph type="title"/>
          </p:nvPr>
        </p:nvSpPr>
        <p:spPr>
          <a:xfrm>
            <a:off x="1116772" y="259484"/>
            <a:ext cx="1998000" cy="250800"/>
          </a:xfrm>
          <a:prstGeom prst="rect">
            <a:avLst/>
          </a:prstGeom>
          <a:noFill/>
          <a:ln>
            <a:noFill/>
          </a:ln>
        </p:spPr>
        <p:txBody>
          <a:bodyPr spcFirstLastPara="1" vert="horz" wrap="square" lIns="0" tIns="16933" rIns="0" bIns="0" rtlCol="0" anchor="ctr" anchorCtr="0">
            <a:noAutofit/>
          </a:bodyPr>
          <a:lstStyle/>
          <a:p>
            <a:pPr marL="16933">
              <a:lnSpc>
                <a:spcPct val="100000"/>
              </a:lnSpc>
              <a:spcBef>
                <a:spcPts val="0"/>
              </a:spcBef>
            </a:pPr>
            <a:r>
              <a:rPr lang="en" sz="1867" b="1" dirty="0"/>
              <a:t>APPENDIX-A</a:t>
            </a:r>
            <a:endParaRPr sz="1867" b="1" dirty="0"/>
          </a:p>
        </p:txBody>
      </p:sp>
      <p:sp>
        <p:nvSpPr>
          <p:cNvPr id="705" name="Google Shape;705;p75"/>
          <p:cNvSpPr txBox="1"/>
          <p:nvPr/>
        </p:nvSpPr>
        <p:spPr>
          <a:xfrm>
            <a:off x="1083100" y="510300"/>
            <a:ext cx="6338800" cy="475200"/>
          </a:xfrm>
          <a:prstGeom prst="rect">
            <a:avLst/>
          </a:prstGeom>
          <a:noFill/>
          <a:ln>
            <a:noFill/>
          </a:ln>
        </p:spPr>
        <p:txBody>
          <a:bodyPr spcFirstLastPara="1" wrap="square" lIns="0" tIns="16933" rIns="0" bIns="0" anchor="ctr" anchorCtr="0">
            <a:noAutofit/>
          </a:bodyPr>
          <a:lstStyle/>
          <a:p>
            <a:pPr marL="16933"/>
            <a:r>
              <a:rPr lang="en" sz="1467" dirty="0">
                <a:solidFill>
                  <a:srgbClr val="FFFFFF"/>
                </a:solidFill>
                <a:latin typeface="Arial"/>
                <a:ea typeface="Arial"/>
                <a:cs typeface="Arial"/>
                <a:sym typeface="Arial"/>
              </a:rPr>
              <a:t>Competencies and Performance Indicators (PIs)</a:t>
            </a:r>
            <a:endParaRPr sz="1467" dirty="0">
              <a:latin typeface="Arial"/>
              <a:ea typeface="Arial"/>
              <a:cs typeface="Arial"/>
              <a:sym typeface="Arial"/>
            </a:endParaRPr>
          </a:p>
          <a:p>
            <a:pPr marL="16933"/>
            <a:r>
              <a:rPr lang="en" sz="1467" b="1" dirty="0">
                <a:latin typeface="Arial"/>
                <a:ea typeface="Arial"/>
                <a:cs typeface="Arial"/>
                <a:sym typeface="Arial"/>
              </a:rPr>
              <a:t>Computer Science &amp; Engineering/Information Technology Programs</a:t>
            </a:r>
            <a:endParaRPr sz="1467" b="1" dirty="0">
              <a:latin typeface="Arial"/>
              <a:ea typeface="Arial"/>
              <a:cs typeface="Arial"/>
              <a:sym typeface="Arial"/>
            </a:endParaRPr>
          </a:p>
        </p:txBody>
      </p:sp>
      <p:sp>
        <p:nvSpPr>
          <p:cNvPr id="708" name="Google Shape;708;p75"/>
          <p:cNvSpPr txBox="1"/>
          <p:nvPr/>
        </p:nvSpPr>
        <p:spPr>
          <a:xfrm>
            <a:off x="3850105" y="1401392"/>
            <a:ext cx="1096625" cy="211481"/>
          </a:xfrm>
          <a:prstGeom prst="rect">
            <a:avLst/>
          </a:prstGeom>
          <a:noFill/>
          <a:ln>
            <a:noFill/>
          </a:ln>
        </p:spPr>
        <p:txBody>
          <a:bodyPr spcFirstLastPara="1" wrap="square" lIns="0" tIns="16933" rIns="0" bIns="0" anchor="t" anchorCtr="0">
            <a:noAutofit/>
          </a:bodyPr>
          <a:lstStyle/>
          <a:p>
            <a:pPr marL="16933"/>
            <a:endParaRPr sz="1200" dirty="0">
              <a:latin typeface="Arial"/>
              <a:ea typeface="Arial"/>
              <a:cs typeface="Arial"/>
              <a:sym typeface="Arial"/>
            </a:endParaRPr>
          </a:p>
        </p:txBody>
      </p:sp>
      <p:graphicFrame>
        <p:nvGraphicFramePr>
          <p:cNvPr id="709" name="Google Shape;709;p75"/>
          <p:cNvGraphicFramePr/>
          <p:nvPr/>
        </p:nvGraphicFramePr>
        <p:xfrm>
          <a:off x="887752" y="1752446"/>
          <a:ext cx="10815834" cy="4533233"/>
        </p:xfrm>
        <a:graphic>
          <a:graphicData uri="http://schemas.openxmlformats.org/drawingml/2006/table">
            <a:tbl>
              <a:tblPr firstRow="1" bandRow="1">
                <a:noFill/>
              </a:tblPr>
              <a:tblGrid>
                <a:gridCol w="412400">
                  <a:extLst>
                    <a:ext uri="{9D8B030D-6E8A-4147-A177-3AD203B41FA5}">
                      <a16:colId xmlns:a16="http://schemas.microsoft.com/office/drawing/2014/main" val="20000"/>
                    </a:ext>
                  </a:extLst>
                </a:gridCol>
                <a:gridCol w="4071000">
                  <a:extLst>
                    <a:ext uri="{9D8B030D-6E8A-4147-A177-3AD203B41FA5}">
                      <a16:colId xmlns:a16="http://schemas.microsoft.com/office/drawing/2014/main" val="20001"/>
                    </a:ext>
                  </a:extLst>
                </a:gridCol>
                <a:gridCol w="510467">
                  <a:extLst>
                    <a:ext uri="{9D8B030D-6E8A-4147-A177-3AD203B41FA5}">
                      <a16:colId xmlns:a16="http://schemas.microsoft.com/office/drawing/2014/main" val="20002"/>
                    </a:ext>
                  </a:extLst>
                </a:gridCol>
                <a:gridCol w="5821967">
                  <a:extLst>
                    <a:ext uri="{9D8B030D-6E8A-4147-A177-3AD203B41FA5}">
                      <a16:colId xmlns:a16="http://schemas.microsoft.com/office/drawing/2014/main" val="20003"/>
                    </a:ext>
                  </a:extLst>
                </a:gridCol>
              </a:tblGrid>
              <a:tr h="843533">
                <a:tc>
                  <a:txBody>
                    <a:bodyPr/>
                    <a:lstStyle/>
                    <a:p>
                      <a:pPr marL="25400" marR="25400" lvl="0" indent="0" algn="l" rtl="0">
                        <a:lnSpc>
                          <a:spcPct val="150000"/>
                        </a:lnSpc>
                        <a:spcBef>
                          <a:spcPts val="0"/>
                        </a:spcBef>
                        <a:spcAft>
                          <a:spcPts val="0"/>
                        </a:spcAft>
                        <a:buNone/>
                      </a:pPr>
                      <a:endParaRPr sz="1500" b="1" u="none" strike="noStrike" cap="none" dirty="0">
                        <a:solidFill>
                          <a:srgbClr val="231F20"/>
                        </a:solidFill>
                        <a:latin typeface="Arial"/>
                        <a:ea typeface="Arial"/>
                        <a:cs typeface="Arial"/>
                        <a:sym typeface="Arial"/>
                      </a:endParaRPr>
                    </a:p>
                  </a:txBody>
                  <a:tcPr marL="0" marR="0" marT="28500" marB="0">
                    <a:solidFill>
                      <a:srgbClr val="F68B1E"/>
                    </a:solidFill>
                  </a:tcPr>
                </a:tc>
                <a:tc gridSpan="3">
                  <a:txBody>
                    <a:bodyPr/>
                    <a:lstStyle/>
                    <a:p>
                      <a:pPr marL="25400" marR="25400" lvl="0" indent="0" algn="l" rtl="0">
                        <a:lnSpc>
                          <a:spcPct val="115000"/>
                        </a:lnSpc>
                        <a:spcBef>
                          <a:spcPts val="0"/>
                        </a:spcBef>
                        <a:spcAft>
                          <a:spcPts val="0"/>
                        </a:spcAft>
                        <a:buNone/>
                      </a:pPr>
                      <a:r>
                        <a:rPr lang="en" sz="1600" b="1" u="none" strike="noStrike" cap="none" dirty="0">
                          <a:solidFill>
                            <a:srgbClr val="231F20"/>
                          </a:solidFill>
                          <a:latin typeface="Arial"/>
                          <a:ea typeface="Arial"/>
                          <a:cs typeface="Arial"/>
                          <a:sym typeface="Arial"/>
                        </a:rPr>
                        <a:t>PO 1: Engineering knowledge: </a:t>
                      </a:r>
                      <a:r>
                        <a:rPr lang="en" sz="1600" u="none" strike="noStrike" cap="none" dirty="0">
                          <a:solidFill>
                            <a:srgbClr val="231F20"/>
                          </a:solidFill>
                          <a:latin typeface="Arial"/>
                          <a:ea typeface="Arial"/>
                          <a:cs typeface="Arial"/>
                          <a:sym typeface="Arial"/>
                        </a:rPr>
                        <a:t>Apply the knowledge of mathematics, science, engineering fundamentals, and an engineering  specialisation for the solution of complex engineering problems.</a:t>
                      </a:r>
                      <a:endParaRPr sz="1600" u="none" strike="noStrike" cap="none" dirty="0">
                        <a:latin typeface="Arial"/>
                        <a:ea typeface="Arial"/>
                        <a:cs typeface="Arial"/>
                        <a:sym typeface="Arial"/>
                      </a:endParaRPr>
                    </a:p>
                  </a:txBody>
                  <a:tcPr marL="0" marR="0" marT="28500"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3200">
                <a:tc>
                  <a:txBody>
                    <a:bodyPr/>
                    <a:lstStyle/>
                    <a:p>
                      <a:pPr marL="279400" marR="0" lvl="0" indent="0" algn="ctr" rtl="0">
                        <a:lnSpc>
                          <a:spcPct val="115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279400" marR="0" lvl="0" indent="0" algn="ctr" rtl="0">
                        <a:lnSpc>
                          <a:spcPct val="115000"/>
                        </a:lnSpc>
                        <a:spcBef>
                          <a:spcPts val="0"/>
                        </a:spcBef>
                        <a:spcAft>
                          <a:spcPts val="0"/>
                        </a:spcAft>
                        <a:buNone/>
                      </a:pPr>
                      <a:r>
                        <a:rPr lang="en" sz="1600" b="1" u="none" strike="noStrike" cap="none">
                          <a:solidFill>
                            <a:srgbClr val="231F20"/>
                          </a:solidFill>
                          <a:latin typeface="Arial"/>
                          <a:ea typeface="Arial"/>
                          <a:cs typeface="Arial"/>
                          <a:sym typeface="Arial"/>
                        </a:rPr>
                        <a:t>Competency</a:t>
                      </a:r>
                      <a:endParaRPr sz="1600" u="none" strike="noStrike" cap="none" dirty="0">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15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15000"/>
                        </a:lnSpc>
                        <a:spcBef>
                          <a:spcPts val="0"/>
                        </a:spcBef>
                        <a:spcAft>
                          <a:spcPts val="0"/>
                        </a:spcAft>
                        <a:buNone/>
                      </a:pPr>
                      <a:r>
                        <a:rPr lang="en" sz="1600" b="1" u="none" strike="noStrike" cap="none">
                          <a:solidFill>
                            <a:srgbClr val="231F20"/>
                          </a:solidFill>
                          <a:latin typeface="Arial"/>
                          <a:ea typeface="Arial"/>
                          <a:cs typeface="Arial"/>
                          <a:sym typeface="Arial"/>
                        </a:rPr>
                        <a:t>Indicators</a:t>
                      </a:r>
                      <a:endParaRPr sz="1600" u="none" strike="noStrike" cap="none" dirty="0">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1"/>
                  </a:ext>
                </a:extLst>
              </a:tr>
              <a:tr h="2097067">
                <a:tc>
                  <a:txBody>
                    <a:bodyPr/>
                    <a:lstStyle/>
                    <a:p>
                      <a:pPr marL="203200" marR="25400" lvl="0" indent="-177800" algn="l"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1.2</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Demonstrate</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competence  in mathematical </a:t>
                      </a:r>
                      <a:endParaRPr sz="1500" u="none" strike="noStrike" cap="none" dirty="0">
                        <a:solidFill>
                          <a:srgbClr val="231F20"/>
                        </a:solidFill>
                        <a:latin typeface="Arial"/>
                        <a:ea typeface="Arial"/>
                        <a:cs typeface="Arial"/>
                        <a:sym typeface="Arial"/>
                      </a:endParaRPr>
                    </a:p>
                    <a:p>
                      <a:pPr marL="203200" marR="25400" lvl="0" indent="-17780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modelling</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00000"/>
                        </a:lnSpc>
                        <a:spcBef>
                          <a:spcPts val="0"/>
                        </a:spcBef>
                        <a:spcAft>
                          <a:spcPts val="0"/>
                        </a:spcAft>
                        <a:buNone/>
                      </a:pPr>
                      <a:r>
                        <a:rPr lang="en" sz="1300">
                          <a:solidFill>
                            <a:schemeClr val="hlink"/>
                          </a:solidFill>
                          <a:latin typeface="Arial"/>
                          <a:ea typeface="Arial"/>
                          <a:cs typeface="Arial"/>
                          <a:sym typeface="Arial"/>
                        </a:rPr>
                        <a:t> 1.2.1</a:t>
                      </a:r>
                      <a:endParaRPr sz="1300" dirty="0">
                        <a:solidFill>
                          <a:schemeClr val="hlink"/>
                        </a:solidFill>
                        <a:latin typeface="Arial"/>
                        <a:ea typeface="Arial"/>
                        <a:cs typeface="Arial"/>
                        <a:sym typeface="Arial"/>
                      </a:endParaRPr>
                    </a:p>
                    <a:p>
                      <a:pPr marL="0" marR="25400" lvl="0" indent="0" algn="l" rtl="0">
                        <a:lnSpc>
                          <a:spcPct val="1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l" rtl="0">
                        <a:lnSpc>
                          <a:spcPct val="1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l" rtl="0">
                        <a:lnSpc>
                          <a:spcPct val="100000"/>
                        </a:lnSpc>
                        <a:spcBef>
                          <a:spcPts val="100"/>
                        </a:spcBef>
                        <a:spcAft>
                          <a:spcPts val="0"/>
                        </a:spcAft>
                        <a:buNone/>
                      </a:pPr>
                      <a:endParaRPr sz="1300" dirty="0">
                        <a:solidFill>
                          <a:schemeClr val="hlink"/>
                        </a:solidFill>
                        <a:latin typeface="Arial"/>
                        <a:ea typeface="Arial"/>
                        <a:cs typeface="Arial"/>
                        <a:sym typeface="Arial"/>
                      </a:endParaRPr>
                    </a:p>
                    <a:p>
                      <a:pPr marL="0" marR="25400" lvl="0" indent="0" algn="l" rtl="0">
                        <a:lnSpc>
                          <a:spcPct val="100000"/>
                        </a:lnSpc>
                        <a:spcBef>
                          <a:spcPts val="100"/>
                        </a:spcBef>
                        <a:spcAft>
                          <a:spcPts val="0"/>
                        </a:spcAft>
                        <a:buNone/>
                      </a:pPr>
                      <a:r>
                        <a:rPr lang="en" sz="1300">
                          <a:solidFill>
                            <a:schemeClr val="hlink"/>
                          </a:solidFill>
                          <a:latin typeface="Arial"/>
                          <a:ea typeface="Arial"/>
                          <a:cs typeface="Arial"/>
                          <a:sym typeface="Arial"/>
                        </a:rPr>
                        <a:t> 1.2.2</a:t>
                      </a:r>
                      <a:endParaRPr sz="1300" dirty="0">
                        <a:solidFill>
                          <a:schemeClr val="hlink"/>
                        </a:solidFill>
                        <a:latin typeface="Arial"/>
                        <a:ea typeface="Arial"/>
                        <a:cs typeface="Arial"/>
                        <a:sym typeface="Arial"/>
                      </a:endParaRPr>
                    </a:p>
                    <a:p>
                      <a:pPr marL="0" marR="25400" lvl="0" indent="0" algn="l" rtl="0">
                        <a:lnSpc>
                          <a:spcPct val="100000"/>
                        </a:lnSpc>
                        <a:spcBef>
                          <a:spcPts val="100"/>
                        </a:spcBef>
                        <a:spcAft>
                          <a:spcPts val="0"/>
                        </a:spcAft>
                        <a:buClr>
                          <a:schemeClr val="dk1"/>
                        </a:buClr>
                        <a:buSzPts val="1100"/>
                        <a:buFont typeface="Arial"/>
                        <a:buNone/>
                      </a:pPr>
                      <a:r>
                        <a:rPr lang="en" sz="1500">
                          <a:solidFill>
                            <a:schemeClr val="hlink"/>
                          </a:solidFill>
                          <a:latin typeface="Arial"/>
                          <a:ea typeface="Arial"/>
                          <a:cs typeface="Arial"/>
                          <a:sym typeface="Arial"/>
                        </a:rPr>
                        <a:t> </a:t>
                      </a:r>
                      <a:endParaRPr sz="15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Apply the knowledge of discrete structures, linear algebra, statistics</a:t>
                      </a:r>
                      <a:endParaRPr sz="1500"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and numerical techniques to solve problems</a:t>
                      </a:r>
                      <a:endParaRPr sz="1500" u="none" strike="noStrike" cap="none" dirty="0">
                        <a:latin typeface="Arial"/>
                        <a:ea typeface="Arial"/>
                        <a:cs typeface="Arial"/>
                        <a:sym typeface="Arial"/>
                      </a:endParaRPr>
                    </a:p>
                    <a:p>
                      <a:pPr marL="0" marR="25400" lvl="0" indent="0" algn="l" rtl="0">
                        <a:lnSpc>
                          <a:spcPct val="115000"/>
                        </a:lnSpc>
                        <a:spcBef>
                          <a:spcPts val="100"/>
                        </a:spcBef>
                        <a:spcAft>
                          <a:spcPts val="0"/>
                        </a:spcAft>
                        <a:buNone/>
                      </a:pPr>
                      <a:r>
                        <a:rPr lang="en" sz="1500">
                          <a:solidFill>
                            <a:srgbClr val="231F20"/>
                          </a:solidFill>
                          <a:latin typeface="Arial"/>
                          <a:ea typeface="Arial"/>
                          <a:cs typeface="Arial"/>
                          <a:sym typeface="Arial"/>
                        </a:rPr>
                        <a:t> </a:t>
                      </a:r>
                      <a:endParaRPr sz="1500"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Apply the concepts of probability, statistics and queuing theory </a:t>
                      </a:r>
                      <a:endParaRPr sz="1500" u="none" strike="noStrike" cap="none"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in modeling of</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computer-based system, data and network </a:t>
                      </a:r>
                      <a:endParaRPr sz="1500"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protocols.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r h="1049433">
                <a:tc>
                  <a:txBody>
                    <a:bodyPr/>
                    <a:lstStyle/>
                    <a:p>
                      <a:pPr marL="203200" marR="25400" lvl="0" indent="-177800" algn="l"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1.5</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Demonstrate</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competence  in basic sciences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lvl="0" indent="0" algn="l"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1.5.1</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25400" marR="0" lvl="0" indent="0" algn="l" rtl="0">
                        <a:lnSpc>
                          <a:spcPct val="115000"/>
                        </a:lnSpc>
                        <a:spcBef>
                          <a:spcPts val="0"/>
                        </a:spcBef>
                        <a:spcAft>
                          <a:spcPts val="0"/>
                        </a:spcAft>
                        <a:buNone/>
                      </a:pPr>
                      <a:r>
                        <a:rPr lang="en" sz="1500" u="none" strike="noStrike" cap="none" dirty="0">
                          <a:solidFill>
                            <a:srgbClr val="231F20"/>
                          </a:solidFill>
                          <a:latin typeface="Arial"/>
                          <a:ea typeface="Arial"/>
                          <a:cs typeface="Arial"/>
                          <a:sym typeface="Arial"/>
                        </a:rPr>
                        <a:t>Apply laws of natural science to an engineering problem</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76"/>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grpSp>
        <p:nvGrpSpPr>
          <p:cNvPr id="715" name="Google Shape;715;p76"/>
          <p:cNvGrpSpPr/>
          <p:nvPr/>
        </p:nvGrpSpPr>
        <p:grpSpPr>
          <a:xfrm>
            <a:off x="10702586" y="6473097"/>
            <a:ext cx="1495229" cy="111585"/>
            <a:chOff x="6633286" y="10093185"/>
            <a:chExt cx="926719" cy="173990"/>
          </a:xfrm>
        </p:grpSpPr>
        <p:sp>
          <p:nvSpPr>
            <p:cNvPr id="716" name="Google Shape;716;p76"/>
            <p:cNvSpPr/>
            <p:nvPr/>
          </p:nvSpPr>
          <p:spPr>
            <a:xfrm>
              <a:off x="7099630" y="10096360"/>
              <a:ext cx="460375" cy="167640"/>
            </a:xfrm>
            <a:custGeom>
              <a:avLst/>
              <a:gdLst/>
              <a:ahLst/>
              <a:cxnLst/>
              <a:rect l="l" t="t" r="r" b="b"/>
              <a:pathLst>
                <a:path w="460375" h="167640" extrusionOk="0">
                  <a:moveTo>
                    <a:pt x="0" y="167297"/>
                  </a:moveTo>
                  <a:lnTo>
                    <a:pt x="460362" y="167297"/>
                  </a:lnTo>
                  <a:lnTo>
                    <a:pt x="460362"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717" name="Google Shape;717;p76"/>
            <p:cNvSpPr/>
            <p:nvPr/>
          </p:nvSpPr>
          <p:spPr>
            <a:xfrm>
              <a:off x="6633286" y="10093185"/>
              <a:ext cx="466725" cy="173990"/>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grpSp>
      <p:sp>
        <p:nvSpPr>
          <p:cNvPr id="718" name="Google Shape;718;p76"/>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57</a:t>
            </a:r>
            <a:endParaRPr sz="667" dirty="0">
              <a:latin typeface="Arial"/>
              <a:ea typeface="Arial"/>
              <a:cs typeface="Arial"/>
              <a:sym typeface="Arial"/>
            </a:endParaRPr>
          </a:p>
        </p:txBody>
      </p:sp>
      <p:sp>
        <p:nvSpPr>
          <p:cNvPr id="719" name="Google Shape;719;p76"/>
          <p:cNvSpPr txBox="1"/>
          <p:nvPr/>
        </p:nvSpPr>
        <p:spPr>
          <a:xfrm>
            <a:off x="9884935" y="6469448"/>
            <a:ext cx="7572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graphicFrame>
        <p:nvGraphicFramePr>
          <p:cNvPr id="720" name="Google Shape;720;p76"/>
          <p:cNvGraphicFramePr/>
          <p:nvPr/>
        </p:nvGraphicFramePr>
        <p:xfrm>
          <a:off x="812168" y="828863"/>
          <a:ext cx="10567667" cy="3069167"/>
        </p:xfrm>
        <a:graphic>
          <a:graphicData uri="http://schemas.openxmlformats.org/drawingml/2006/table">
            <a:tbl>
              <a:tblPr firstRow="1" bandRow="1">
                <a:noFill/>
              </a:tblPr>
              <a:tblGrid>
                <a:gridCol w="384467">
                  <a:extLst>
                    <a:ext uri="{9D8B030D-6E8A-4147-A177-3AD203B41FA5}">
                      <a16:colId xmlns:a16="http://schemas.microsoft.com/office/drawing/2014/main" val="20000"/>
                    </a:ext>
                  </a:extLst>
                </a:gridCol>
                <a:gridCol w="4072567">
                  <a:extLst>
                    <a:ext uri="{9D8B030D-6E8A-4147-A177-3AD203B41FA5}">
                      <a16:colId xmlns:a16="http://schemas.microsoft.com/office/drawing/2014/main" val="20001"/>
                    </a:ext>
                  </a:extLst>
                </a:gridCol>
                <a:gridCol w="589133">
                  <a:extLst>
                    <a:ext uri="{9D8B030D-6E8A-4147-A177-3AD203B41FA5}">
                      <a16:colId xmlns:a16="http://schemas.microsoft.com/office/drawing/2014/main" val="20002"/>
                    </a:ext>
                  </a:extLst>
                </a:gridCol>
                <a:gridCol w="5521500">
                  <a:extLst>
                    <a:ext uri="{9D8B030D-6E8A-4147-A177-3AD203B41FA5}">
                      <a16:colId xmlns:a16="http://schemas.microsoft.com/office/drawing/2014/main" val="20003"/>
                    </a:ext>
                  </a:extLst>
                </a:gridCol>
              </a:tblGrid>
              <a:tr h="530100">
                <a:tc>
                  <a:txBody>
                    <a:bodyPr/>
                    <a:lstStyle/>
                    <a:p>
                      <a:pPr marL="279400" marR="0" lvl="0" indent="0" algn="ctr" rtl="0">
                        <a:lnSpc>
                          <a:spcPct val="150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27940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Competency</a:t>
                      </a:r>
                      <a:endParaRPr sz="1600" u="none" strike="noStrike" cap="none" dirty="0">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50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Indicators</a:t>
                      </a:r>
                      <a:endParaRPr sz="1600" u="none" strike="noStrike" cap="none" dirty="0">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0"/>
                  </a:ext>
                </a:extLst>
              </a:tr>
              <a:tr h="1024167">
                <a:tc>
                  <a:txBody>
                    <a:bodyPr/>
                    <a:lstStyle/>
                    <a:p>
                      <a:pPr marL="203200" marR="25400" lvl="0" indent="-177800" algn="l"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1.6 </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Demonstrate</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competence in engineering</a:t>
                      </a:r>
                      <a:endParaRPr sz="15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fundamentals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lvl="0" indent="0" algn="l"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1.6.1 </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Apply engineering fundamentals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1"/>
                  </a:ext>
                </a:extLst>
              </a:tr>
              <a:tr h="1514900">
                <a:tc>
                  <a:txBody>
                    <a:bodyPr/>
                    <a:lstStyle/>
                    <a:p>
                      <a:pPr marL="203200" marR="25400" lvl="0" indent="-177800" algn="l"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1.7</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Demonstrate competence  in specialized</a:t>
                      </a:r>
                      <a:endParaRPr sz="15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engineering  knowledge to the program</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203200" marR="25400" lvl="0" indent="-177800" algn="l"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1.7.1</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tc>
                  <a:txBody>
                    <a:bodyPr/>
                    <a:lstStyle/>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Apply theory and principles of computer science and engineering</a:t>
                      </a:r>
                      <a:endParaRPr sz="15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to solve an</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engineering problem</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95"/>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894" name="Google Shape;894;p95"/>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895" name="Google Shape;895;p95"/>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896" name="Google Shape;896;p95"/>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897" name="Google Shape;897;p95"/>
          <p:cNvSpPr txBox="1"/>
          <p:nvPr/>
        </p:nvSpPr>
        <p:spPr>
          <a:xfrm>
            <a:off x="10702444" y="6473065"/>
            <a:ext cx="753035" cy="111585"/>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76</a:t>
            </a:r>
            <a:endParaRPr sz="667" dirty="0">
              <a:latin typeface="Arial"/>
              <a:ea typeface="Arial"/>
              <a:cs typeface="Arial"/>
              <a:sym typeface="Arial"/>
            </a:endParaRPr>
          </a:p>
        </p:txBody>
      </p:sp>
      <p:sp>
        <p:nvSpPr>
          <p:cNvPr id="900" name="Google Shape;900;p95"/>
          <p:cNvSpPr txBox="1"/>
          <p:nvPr/>
        </p:nvSpPr>
        <p:spPr>
          <a:xfrm>
            <a:off x="734967" y="1782800"/>
            <a:ext cx="7386000" cy="531200"/>
          </a:xfrm>
          <a:prstGeom prst="rect">
            <a:avLst/>
          </a:prstGeom>
          <a:noFill/>
          <a:ln>
            <a:noFill/>
          </a:ln>
        </p:spPr>
        <p:txBody>
          <a:bodyPr spcFirstLastPara="1" wrap="square" lIns="0" tIns="16933" rIns="0" bIns="0" anchor="t" anchorCtr="0">
            <a:noAutofit/>
          </a:bodyPr>
          <a:lstStyle/>
          <a:p>
            <a:r>
              <a:rPr lang="en" sz="2000" b="1">
                <a:solidFill>
                  <a:srgbClr val="F68B1E"/>
                </a:solidFill>
              </a:rPr>
              <a:t>SAMPLES QUESTIONS FOR BLOOMS TAXONOMY LEVELS:</a:t>
            </a:r>
            <a:endParaRPr sz="2000" b="1" dirty="0">
              <a:solidFill>
                <a:srgbClr val="F68B1E"/>
              </a:solidFill>
            </a:endParaRPr>
          </a:p>
          <a:p>
            <a:endParaRPr sz="2000" b="1" dirty="0">
              <a:solidFill>
                <a:srgbClr val="F68B1E"/>
              </a:solidFill>
            </a:endParaRPr>
          </a:p>
          <a:p>
            <a:r>
              <a:rPr lang="en" sz="2000" b="1">
                <a:solidFill>
                  <a:srgbClr val="F68B1E"/>
                </a:solidFill>
              </a:rPr>
              <a:t>1. REMEMBER</a:t>
            </a:r>
            <a:endParaRPr sz="2000" b="1" dirty="0"/>
          </a:p>
        </p:txBody>
      </p:sp>
      <p:graphicFrame>
        <p:nvGraphicFramePr>
          <p:cNvPr id="901" name="Google Shape;901;p95"/>
          <p:cNvGraphicFramePr/>
          <p:nvPr/>
        </p:nvGraphicFramePr>
        <p:xfrm>
          <a:off x="734951" y="2935913"/>
          <a:ext cx="10720534" cy="2836927"/>
        </p:xfrm>
        <a:graphic>
          <a:graphicData uri="http://schemas.openxmlformats.org/drawingml/2006/table">
            <a:tbl>
              <a:tblPr firstRow="1" bandRow="1">
                <a:noFill/>
              </a:tblPr>
              <a:tblGrid>
                <a:gridCol w="5360267">
                  <a:extLst>
                    <a:ext uri="{9D8B030D-6E8A-4147-A177-3AD203B41FA5}">
                      <a16:colId xmlns:a16="http://schemas.microsoft.com/office/drawing/2014/main" val="20000"/>
                    </a:ext>
                  </a:extLst>
                </a:gridCol>
                <a:gridCol w="5360267">
                  <a:extLst>
                    <a:ext uri="{9D8B030D-6E8A-4147-A177-3AD203B41FA5}">
                      <a16:colId xmlns:a16="http://schemas.microsoft.com/office/drawing/2014/main" val="20001"/>
                    </a:ext>
                  </a:extLst>
                </a:gridCol>
              </a:tblGrid>
              <a:tr h="308700">
                <a:tc>
                  <a:txBody>
                    <a:bodyPr/>
                    <a:lstStyle/>
                    <a:p>
                      <a:pPr marL="25400" marR="0" lvl="0" indent="0" algn="ctr" rtl="0">
                        <a:lnSpc>
                          <a:spcPct val="115000"/>
                        </a:lnSpc>
                        <a:spcBef>
                          <a:spcPts val="0"/>
                        </a:spcBef>
                        <a:spcAft>
                          <a:spcPts val="0"/>
                        </a:spcAft>
                        <a:buNone/>
                      </a:pPr>
                      <a:r>
                        <a:rPr lang="en" sz="1600" b="1" u="none" strike="noStrike" cap="none">
                          <a:solidFill>
                            <a:srgbClr val="231F20"/>
                          </a:solidFill>
                          <a:latin typeface="Arial"/>
                          <a:ea typeface="Arial"/>
                          <a:cs typeface="Arial"/>
                          <a:sym typeface="Arial"/>
                        </a:rPr>
                        <a:t>Skill Demonstrated</a:t>
                      </a:r>
                      <a:endParaRPr sz="16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600" b="1" u="none" strike="noStrike" cap="none">
                          <a:solidFill>
                            <a:srgbClr val="231F20"/>
                          </a:solidFill>
                          <a:latin typeface="Arial"/>
                          <a:ea typeface="Arial"/>
                          <a:cs typeface="Arial"/>
                          <a:sym typeface="Arial"/>
                        </a:rPr>
                        <a:t>Question Ques / Verbs for tests</a:t>
                      </a:r>
                      <a:endParaRPr sz="16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528227">
                <a:tc>
                  <a:txBody>
                    <a:bodyPr/>
                    <a:lstStyle/>
                    <a:p>
                      <a:pPr marL="457200" marR="25400" lvl="0" indent="-304800" algn="l" rtl="0">
                        <a:lnSpc>
                          <a:spcPct val="15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Ability to recall of information like, facts, conventions,  definitions, jargon, technical terms, classifications,  categories, and criteria</a:t>
                      </a:r>
                      <a:endParaRPr sz="1600" u="none" strike="noStrike" cap="none" dirty="0">
                        <a:latin typeface="Arial"/>
                        <a:ea typeface="Arial"/>
                        <a:cs typeface="Arial"/>
                        <a:sym typeface="Arial"/>
                      </a:endParaRPr>
                    </a:p>
                    <a:p>
                      <a:pPr marL="457200" marR="25400" lvl="0" indent="-304800" algn="l" rtl="0">
                        <a:lnSpc>
                          <a:spcPct val="15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ability to recall methodology and procedures,  abstractions, principles, and theories in the field</a:t>
                      </a:r>
                      <a:endParaRPr sz="1600" u="none" strike="noStrike" cap="none" dirty="0">
                        <a:latin typeface="Arial"/>
                        <a:ea typeface="Arial"/>
                        <a:cs typeface="Arial"/>
                        <a:sym typeface="Arial"/>
                      </a:endParaRPr>
                    </a:p>
                    <a:p>
                      <a:pPr marL="457200" marR="0" lvl="0" indent="-304800" algn="l" rtl="0">
                        <a:lnSpc>
                          <a:spcPct val="15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knowledge of dates, events, places</a:t>
                      </a:r>
                      <a:endParaRPr sz="1600" u="none" strike="noStrike" cap="none" dirty="0">
                        <a:latin typeface="Arial"/>
                        <a:ea typeface="Arial"/>
                        <a:cs typeface="Arial"/>
                        <a:sym typeface="Arial"/>
                      </a:endParaRPr>
                    </a:p>
                    <a:p>
                      <a:pPr marL="457200" marR="0" lvl="0" indent="-304800" algn="l" rtl="0">
                        <a:lnSpc>
                          <a:spcPct val="15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mastery of subject matter</a:t>
                      </a:r>
                      <a:endParaRPr sz="16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600" u="none" strike="noStrike" cap="none">
                          <a:solidFill>
                            <a:srgbClr val="231F20"/>
                          </a:solidFill>
                          <a:latin typeface="Arial"/>
                          <a:ea typeface="Arial"/>
                          <a:cs typeface="Arial"/>
                          <a:sym typeface="Arial"/>
                        </a:rPr>
                        <a:t>list, define, describe, state, recite, recall, identify, show, label,tabulate, quote, name, who, when, where, etc.</a:t>
                      </a:r>
                      <a:endParaRPr sz="16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902" name="Google Shape;902;p95"/>
          <p:cNvSpPr txBox="1"/>
          <p:nvPr/>
        </p:nvSpPr>
        <p:spPr>
          <a:xfrm>
            <a:off x="9884935" y="6469449"/>
            <a:ext cx="757133" cy="114028"/>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903" name="Google Shape;903;p95"/>
          <p:cNvSpPr txBox="1"/>
          <p:nvPr/>
        </p:nvSpPr>
        <p:spPr>
          <a:xfrm>
            <a:off x="4240599" y="1169667"/>
            <a:ext cx="1739095" cy="530958"/>
          </a:xfrm>
          <a:prstGeom prst="rect">
            <a:avLst/>
          </a:prstGeom>
          <a:noFill/>
          <a:ln>
            <a:noFill/>
          </a:ln>
        </p:spPr>
        <p:txBody>
          <a:bodyPr spcFirstLastPara="1" wrap="square" lIns="121900" tIns="121900" rIns="121900" bIns="121900" anchor="t" anchorCtr="0">
            <a:noAutofit/>
          </a:bodyPr>
          <a:lstStyle/>
          <a:p>
            <a:pPr marR="457189" algn="ctr">
              <a:buClr>
                <a:schemeClr val="dk1"/>
              </a:buClr>
            </a:pPr>
            <a:endParaRPr sz="1400" dirty="0">
              <a:solidFill>
                <a:schemeClr val="dk1"/>
              </a:solidFill>
            </a:endParaRPr>
          </a:p>
          <a:p>
            <a:endParaRPr sz="2400" dirty="0">
              <a:latin typeface="Calibri"/>
              <a:ea typeface="Calibri"/>
              <a:cs typeface="Calibri"/>
              <a:sym typeface="Calibri"/>
            </a:endParaRPr>
          </a:p>
        </p:txBody>
      </p:sp>
      <p:sp>
        <p:nvSpPr>
          <p:cNvPr id="904" name="Google Shape;904;p95"/>
          <p:cNvSpPr/>
          <p:nvPr/>
        </p:nvSpPr>
        <p:spPr>
          <a:xfrm>
            <a:off x="-2650" y="215720"/>
            <a:ext cx="12197299" cy="782645"/>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t" anchorCtr="0">
            <a:noAutofit/>
          </a:bodyPr>
          <a:lstStyle/>
          <a:p>
            <a:endParaRPr sz="2400" b="1" dirty="0"/>
          </a:p>
        </p:txBody>
      </p:sp>
      <p:sp>
        <p:nvSpPr>
          <p:cNvPr id="905" name="Google Shape;905;p95"/>
          <p:cNvSpPr txBox="1">
            <a:spLocks noGrp="1"/>
          </p:cNvSpPr>
          <p:nvPr>
            <p:ph type="title"/>
          </p:nvPr>
        </p:nvSpPr>
        <p:spPr>
          <a:xfrm>
            <a:off x="734967" y="272856"/>
            <a:ext cx="10206800" cy="668400"/>
          </a:xfrm>
          <a:prstGeom prst="rect">
            <a:avLst/>
          </a:prstGeom>
          <a:noFill/>
          <a:ln>
            <a:noFill/>
          </a:ln>
        </p:spPr>
        <p:txBody>
          <a:bodyPr spcFirstLastPara="1" vert="horz" wrap="square" lIns="0" tIns="16933" rIns="0" bIns="0" rtlCol="0" anchor="t" anchorCtr="0">
            <a:noAutofit/>
          </a:bodyPr>
          <a:lstStyle/>
          <a:p>
            <a:pPr marL="16933">
              <a:lnSpc>
                <a:spcPct val="115000"/>
              </a:lnSpc>
              <a:spcBef>
                <a:spcPts val="0"/>
              </a:spcBef>
              <a:buClr>
                <a:schemeClr val="dk1"/>
              </a:buClr>
            </a:pPr>
            <a:r>
              <a:rPr lang="en" sz="1867" b="1" dirty="0"/>
              <a:t>APPENDIX-B</a:t>
            </a:r>
            <a:endParaRPr sz="1867" b="1" dirty="0"/>
          </a:p>
          <a:p>
            <a:pPr marL="16933">
              <a:lnSpc>
                <a:spcPct val="110000"/>
              </a:lnSpc>
              <a:spcBef>
                <a:spcPts val="0"/>
              </a:spcBef>
              <a:buClr>
                <a:schemeClr val="dk1"/>
              </a:buClr>
            </a:pPr>
            <a:r>
              <a:rPr lang="en" sz="1867" b="1" dirty="0"/>
              <a:t>Sample questions for Bloom’s Taxonomy levels</a:t>
            </a:r>
            <a:endParaRPr sz="2533"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96"/>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11" name="Google Shape;911;p96"/>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12" name="Google Shape;912;p96"/>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13" name="Google Shape;913;p96"/>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914" name="Google Shape;914;p96"/>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77</a:t>
            </a:r>
            <a:endParaRPr sz="667" dirty="0">
              <a:latin typeface="Arial"/>
              <a:ea typeface="Arial"/>
              <a:cs typeface="Arial"/>
              <a:sym typeface="Arial"/>
            </a:endParaRPr>
          </a:p>
        </p:txBody>
      </p:sp>
      <p:sp>
        <p:nvSpPr>
          <p:cNvPr id="915" name="Google Shape;915;p96"/>
          <p:cNvSpPr txBox="1"/>
          <p:nvPr/>
        </p:nvSpPr>
        <p:spPr>
          <a:xfrm>
            <a:off x="901800" y="598367"/>
            <a:ext cx="10388400" cy="6519200"/>
          </a:xfrm>
          <a:prstGeom prst="rect">
            <a:avLst/>
          </a:prstGeom>
          <a:noFill/>
          <a:ln>
            <a:noFill/>
          </a:ln>
        </p:spPr>
        <p:txBody>
          <a:bodyPr spcFirstLastPara="1" wrap="square" lIns="0" tIns="112600" rIns="0" bIns="0" anchor="t" anchorCtr="0">
            <a:noAutofit/>
          </a:bodyPr>
          <a:lstStyle/>
          <a:p>
            <a:pPr marL="16933">
              <a:lnSpc>
                <a:spcPct val="200000"/>
              </a:lnSpc>
            </a:pPr>
            <a:r>
              <a:rPr lang="en" sz="2133" b="1">
                <a:solidFill>
                  <a:srgbClr val="F68B1E"/>
                </a:solidFill>
                <a:latin typeface="Arial"/>
                <a:ea typeface="Arial"/>
                <a:cs typeface="Arial"/>
                <a:sym typeface="Arial"/>
              </a:rPr>
              <a:t>Sample Questions:</a:t>
            </a:r>
            <a:endParaRPr sz="2133" b="1" dirty="0">
              <a:solidFill>
                <a:srgbClr val="F68B1E"/>
              </a:solidFill>
            </a:endParaRPr>
          </a:p>
          <a:p>
            <a:pPr marL="626518" indent="-618051">
              <a:lnSpc>
                <a:spcPct val="200000"/>
              </a:lnSpc>
              <a:spcBef>
                <a:spcPts val="753"/>
              </a:spcBef>
              <a:buClr>
                <a:srgbClr val="231F20"/>
              </a:buClr>
              <a:buSzPts val="1300"/>
              <a:buFont typeface="Arial"/>
              <a:buAutoNum type="arabicPeriod"/>
            </a:pPr>
            <a:r>
              <a:rPr lang="en" sz="1733">
                <a:solidFill>
                  <a:srgbClr val="231F20"/>
                </a:solidFill>
                <a:latin typeface="Arial"/>
                <a:ea typeface="Arial"/>
                <a:cs typeface="Arial"/>
                <a:sym typeface="Arial"/>
              </a:rPr>
              <a:t>State Ohm’s law</a:t>
            </a:r>
            <a:endParaRPr sz="1733" dirty="0">
              <a:latin typeface="Arial"/>
              <a:ea typeface="Arial"/>
              <a:cs typeface="Arial"/>
              <a:sym typeface="Arial"/>
            </a:endParaRPr>
          </a:p>
          <a:p>
            <a:pPr marL="626518" indent="-618051">
              <a:lnSpc>
                <a:spcPct val="200000"/>
              </a:lnSpc>
              <a:spcBef>
                <a:spcPts val="380"/>
              </a:spcBef>
              <a:buClr>
                <a:srgbClr val="231F20"/>
              </a:buClr>
              <a:buSzPts val="1300"/>
              <a:buFont typeface="Arial"/>
              <a:buAutoNum type="arabicPeriod"/>
            </a:pPr>
            <a:r>
              <a:rPr lang="en" sz="1733">
                <a:solidFill>
                  <a:srgbClr val="231F20"/>
                </a:solidFill>
                <a:latin typeface="Arial"/>
                <a:ea typeface="Arial"/>
                <a:cs typeface="Arial"/>
                <a:sym typeface="Arial"/>
              </a:rPr>
              <a:t>List the physical and chemical properties of silicon</a:t>
            </a:r>
            <a:endParaRPr sz="1733" dirty="0">
              <a:latin typeface="Arial"/>
              <a:ea typeface="Arial"/>
              <a:cs typeface="Arial"/>
              <a:sym typeface="Arial"/>
            </a:endParaRPr>
          </a:p>
          <a:p>
            <a:pPr marL="626518" indent="-618051">
              <a:lnSpc>
                <a:spcPct val="200000"/>
              </a:lnSpc>
              <a:spcBef>
                <a:spcPts val="380"/>
              </a:spcBef>
              <a:buClr>
                <a:srgbClr val="231F20"/>
              </a:buClr>
              <a:buSzPts val="1300"/>
              <a:buFont typeface="Arial"/>
              <a:buAutoNum type="arabicPeriod"/>
            </a:pPr>
            <a:r>
              <a:rPr lang="en" sz="1733">
                <a:solidFill>
                  <a:srgbClr val="231F20"/>
                </a:solidFill>
                <a:latin typeface="Arial"/>
                <a:ea typeface="Arial"/>
                <a:cs typeface="Arial"/>
                <a:sym typeface="Arial"/>
              </a:rPr>
              <a:t>List the components of A/D converter</a:t>
            </a:r>
            <a:endParaRPr sz="1733" dirty="0">
              <a:latin typeface="Arial"/>
              <a:ea typeface="Arial"/>
              <a:cs typeface="Arial"/>
              <a:sym typeface="Arial"/>
            </a:endParaRPr>
          </a:p>
          <a:p>
            <a:pPr marL="626518" indent="-618051">
              <a:lnSpc>
                <a:spcPct val="200000"/>
              </a:lnSpc>
              <a:spcBef>
                <a:spcPts val="379"/>
              </a:spcBef>
              <a:buClr>
                <a:srgbClr val="231F20"/>
              </a:buClr>
              <a:buSzPts val="1300"/>
              <a:buFont typeface="Arial"/>
              <a:buAutoNum type="arabicPeriod"/>
            </a:pPr>
            <a:r>
              <a:rPr lang="en" sz="1733">
                <a:solidFill>
                  <a:srgbClr val="231F20"/>
                </a:solidFill>
                <a:latin typeface="Arial"/>
                <a:ea typeface="Arial"/>
                <a:cs typeface="Arial"/>
                <a:sym typeface="Arial"/>
              </a:rPr>
              <a:t>List the arithmetic operators available in C in increasing order of precedence.</a:t>
            </a:r>
            <a:endParaRPr sz="1733" dirty="0">
              <a:latin typeface="Arial"/>
              <a:ea typeface="Arial"/>
              <a:cs typeface="Arial"/>
              <a:sym typeface="Arial"/>
            </a:endParaRPr>
          </a:p>
          <a:p>
            <a:pPr marL="626518" indent="-618051">
              <a:lnSpc>
                <a:spcPct val="200000"/>
              </a:lnSpc>
              <a:spcBef>
                <a:spcPts val="373"/>
              </a:spcBef>
              <a:buClr>
                <a:srgbClr val="231F20"/>
              </a:buClr>
              <a:buSzPts val="1300"/>
              <a:buFont typeface="Arial"/>
              <a:buAutoNum type="arabicPeriod"/>
            </a:pPr>
            <a:r>
              <a:rPr lang="en" sz="1733">
                <a:solidFill>
                  <a:srgbClr val="231F20"/>
                </a:solidFill>
                <a:latin typeface="Arial"/>
                <a:ea typeface="Arial"/>
                <a:cs typeface="Arial"/>
                <a:sym typeface="Arial"/>
              </a:rPr>
              <a:t>Define the purpose of a constructor.</a:t>
            </a:r>
            <a:endParaRPr sz="1733" dirty="0">
              <a:latin typeface="Arial"/>
              <a:ea typeface="Arial"/>
              <a:cs typeface="Arial"/>
              <a:sym typeface="Arial"/>
            </a:endParaRPr>
          </a:p>
          <a:p>
            <a:pPr marL="626518" indent="-618051">
              <a:lnSpc>
                <a:spcPct val="200000"/>
              </a:lnSpc>
              <a:spcBef>
                <a:spcPts val="380"/>
              </a:spcBef>
              <a:buClr>
                <a:srgbClr val="231F20"/>
              </a:buClr>
              <a:buSzPts val="1300"/>
              <a:buFont typeface="Arial"/>
              <a:buAutoNum type="arabicPeriod"/>
            </a:pPr>
            <a:r>
              <a:rPr lang="en" sz="1733">
                <a:solidFill>
                  <a:srgbClr val="231F20"/>
                </a:solidFill>
                <a:latin typeface="Arial"/>
                <a:ea typeface="Arial"/>
                <a:cs typeface="Arial"/>
                <a:sym typeface="Arial"/>
              </a:rPr>
              <a:t>Define the terms: Sensible heat, Latent heat and Total heat of evaporation</a:t>
            </a:r>
            <a:endParaRPr sz="1733" dirty="0">
              <a:latin typeface="Arial"/>
              <a:ea typeface="Arial"/>
              <a:cs typeface="Arial"/>
              <a:sym typeface="Arial"/>
            </a:endParaRPr>
          </a:p>
          <a:p>
            <a:pPr marL="626518" indent="-618051">
              <a:lnSpc>
                <a:spcPct val="200000"/>
              </a:lnSpc>
              <a:spcBef>
                <a:spcPts val="379"/>
              </a:spcBef>
              <a:buClr>
                <a:srgbClr val="231F20"/>
              </a:buClr>
              <a:buSzPts val="1300"/>
              <a:buFont typeface="Arial"/>
              <a:buAutoNum type="arabicPeriod"/>
            </a:pPr>
            <a:r>
              <a:rPr lang="en" sz="1733">
                <a:solidFill>
                  <a:srgbClr val="231F20"/>
                </a:solidFill>
                <a:latin typeface="Arial"/>
                <a:ea typeface="Arial"/>
                <a:cs typeface="Arial"/>
                <a:sym typeface="Arial"/>
              </a:rPr>
              <a:t>List the assembler directives.</a:t>
            </a:r>
            <a:endParaRPr sz="1733" dirty="0">
              <a:latin typeface="Arial"/>
              <a:ea typeface="Arial"/>
              <a:cs typeface="Arial"/>
              <a:sym typeface="Arial"/>
            </a:endParaRPr>
          </a:p>
          <a:p>
            <a:pPr marL="626518" indent="-618051">
              <a:lnSpc>
                <a:spcPct val="200000"/>
              </a:lnSpc>
              <a:spcBef>
                <a:spcPts val="373"/>
              </a:spcBef>
              <a:buClr>
                <a:srgbClr val="231F20"/>
              </a:buClr>
              <a:buSzPts val="1300"/>
              <a:buFont typeface="Arial"/>
              <a:buAutoNum type="arabicPeriod"/>
            </a:pPr>
            <a:r>
              <a:rPr lang="en" sz="1733">
                <a:solidFill>
                  <a:srgbClr val="231F20"/>
                </a:solidFill>
                <a:latin typeface="Arial"/>
                <a:ea typeface="Arial"/>
                <a:cs typeface="Arial"/>
                <a:sym typeface="Arial"/>
              </a:rPr>
              <a:t>Describe the process of galvanisation and tinning</a:t>
            </a:r>
            <a:endParaRPr sz="1733" dirty="0">
              <a:latin typeface="Arial"/>
              <a:ea typeface="Arial"/>
              <a:cs typeface="Arial"/>
              <a:sym typeface="Arial"/>
            </a:endParaRPr>
          </a:p>
          <a:p>
            <a:pPr>
              <a:lnSpc>
                <a:spcPct val="150000"/>
              </a:lnSpc>
              <a:spcBef>
                <a:spcPts val="380"/>
              </a:spcBef>
            </a:pPr>
            <a:endParaRPr sz="1467" dirty="0">
              <a:latin typeface="Arial"/>
              <a:ea typeface="Arial"/>
              <a:cs typeface="Arial"/>
              <a:sym typeface="Arial"/>
            </a:endParaRPr>
          </a:p>
        </p:txBody>
      </p:sp>
      <p:sp>
        <p:nvSpPr>
          <p:cNvPr id="916" name="Google Shape;916;p96"/>
          <p:cNvSpPr txBox="1"/>
          <p:nvPr/>
        </p:nvSpPr>
        <p:spPr>
          <a:xfrm>
            <a:off x="9884935" y="6469448"/>
            <a:ext cx="7572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97"/>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22" name="Google Shape;922;p97"/>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23" name="Google Shape;923;p97"/>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24" name="Google Shape;924;p97"/>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925" name="Google Shape;925;p97"/>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78</a:t>
            </a:r>
            <a:endParaRPr sz="667" dirty="0">
              <a:latin typeface="Arial"/>
              <a:ea typeface="Arial"/>
              <a:cs typeface="Arial"/>
              <a:sym typeface="Arial"/>
            </a:endParaRPr>
          </a:p>
        </p:txBody>
      </p:sp>
      <p:sp>
        <p:nvSpPr>
          <p:cNvPr id="926" name="Google Shape;926;p97"/>
          <p:cNvSpPr txBox="1"/>
          <p:nvPr/>
        </p:nvSpPr>
        <p:spPr>
          <a:xfrm>
            <a:off x="393800" y="530367"/>
            <a:ext cx="10388400" cy="6519200"/>
          </a:xfrm>
          <a:prstGeom prst="rect">
            <a:avLst/>
          </a:prstGeom>
          <a:noFill/>
          <a:ln>
            <a:noFill/>
          </a:ln>
        </p:spPr>
        <p:txBody>
          <a:bodyPr spcFirstLastPara="1" wrap="square" lIns="0" tIns="112600" rIns="0" bIns="0" anchor="t" anchorCtr="0">
            <a:noAutofit/>
          </a:bodyPr>
          <a:lstStyle/>
          <a:p>
            <a:pPr marL="16933">
              <a:lnSpc>
                <a:spcPct val="115000"/>
              </a:lnSpc>
            </a:pPr>
            <a:r>
              <a:rPr lang="en" sz="2267" b="1">
                <a:solidFill>
                  <a:srgbClr val="F68B1E"/>
                </a:solidFill>
              </a:rPr>
              <a:t>        </a:t>
            </a:r>
            <a:r>
              <a:rPr lang="en" sz="2267" b="1">
                <a:solidFill>
                  <a:srgbClr val="F68B1E"/>
                </a:solidFill>
                <a:latin typeface="Arial"/>
                <a:ea typeface="Arial"/>
                <a:cs typeface="Arial"/>
                <a:sym typeface="Arial"/>
              </a:rPr>
              <a:t>Sample Questions:</a:t>
            </a:r>
            <a:endParaRPr sz="2267" b="1" dirty="0">
              <a:solidFill>
                <a:srgbClr val="F68B1E"/>
              </a:solidFill>
              <a:latin typeface="Arial"/>
              <a:ea typeface="Arial"/>
              <a:cs typeface="Arial"/>
              <a:sym typeface="Arial"/>
            </a:endParaRPr>
          </a:p>
          <a:p>
            <a:pPr marL="16933">
              <a:lnSpc>
                <a:spcPct val="115000"/>
              </a:lnSpc>
            </a:pPr>
            <a:endParaRPr sz="2267" b="1" dirty="0">
              <a:solidFill>
                <a:srgbClr val="F68B1E"/>
              </a:solidFill>
            </a:endParaRPr>
          </a:p>
          <a:p>
            <a:pPr marL="609585">
              <a:lnSpc>
                <a:spcPct val="200000"/>
              </a:lnSpc>
              <a:spcBef>
                <a:spcPts val="380"/>
              </a:spcBef>
            </a:pPr>
            <a:r>
              <a:rPr lang="en" sz="1733">
                <a:solidFill>
                  <a:srgbClr val="231F20"/>
                </a:solidFill>
              </a:rPr>
              <a:t>  9.        </a:t>
            </a:r>
            <a:r>
              <a:rPr lang="en" sz="1733">
                <a:solidFill>
                  <a:srgbClr val="231F20"/>
                </a:solidFill>
                <a:latin typeface="Arial"/>
                <a:ea typeface="Arial"/>
                <a:cs typeface="Arial"/>
                <a:sym typeface="Arial"/>
              </a:rPr>
              <a:t>Write truth table and symbol of AND, OR, NOT, XNOR gates</a:t>
            </a:r>
            <a:endParaRPr sz="1733" dirty="0">
              <a:latin typeface="Arial"/>
              <a:ea typeface="Arial"/>
              <a:cs typeface="Arial"/>
              <a:sym typeface="Arial"/>
            </a:endParaRPr>
          </a:p>
          <a:p>
            <a:pPr marL="609585">
              <a:lnSpc>
                <a:spcPct val="200000"/>
              </a:lnSpc>
              <a:spcBef>
                <a:spcPts val="380"/>
              </a:spcBef>
            </a:pPr>
            <a:r>
              <a:rPr lang="en" sz="1733">
                <a:solidFill>
                  <a:srgbClr val="231F20"/>
                </a:solidFill>
              </a:rPr>
              <a:t> 10.       </a:t>
            </a:r>
            <a:r>
              <a:rPr lang="en" sz="1733">
                <a:solidFill>
                  <a:srgbClr val="231F20"/>
                </a:solidFill>
                <a:latin typeface="Arial"/>
                <a:ea typeface="Arial"/>
                <a:cs typeface="Arial"/>
                <a:sym typeface="Arial"/>
              </a:rPr>
              <a:t>Define the terms: Stress, Working stress and Factor of safety.</a:t>
            </a:r>
            <a:endParaRPr sz="1733" dirty="0">
              <a:latin typeface="Arial"/>
              <a:ea typeface="Arial"/>
              <a:cs typeface="Arial"/>
              <a:sym typeface="Arial"/>
            </a:endParaRPr>
          </a:p>
          <a:p>
            <a:pPr marL="609585">
              <a:lnSpc>
                <a:spcPct val="200000"/>
              </a:lnSpc>
              <a:spcBef>
                <a:spcPts val="373"/>
              </a:spcBef>
            </a:pPr>
            <a:r>
              <a:rPr lang="en" sz="1733">
                <a:solidFill>
                  <a:srgbClr val="231F20"/>
                </a:solidFill>
              </a:rPr>
              <a:t> 11.       </a:t>
            </a:r>
            <a:r>
              <a:rPr lang="en" sz="1733">
                <a:solidFill>
                  <a:srgbClr val="231F20"/>
                </a:solidFill>
                <a:latin typeface="Arial"/>
                <a:ea typeface="Arial"/>
                <a:cs typeface="Arial"/>
                <a:sym typeface="Arial"/>
              </a:rPr>
              <a:t>What is the difference between declaration and definition of a variable/function?</a:t>
            </a:r>
            <a:endParaRPr sz="1733" dirty="0">
              <a:latin typeface="Arial"/>
              <a:ea typeface="Arial"/>
              <a:cs typeface="Arial"/>
              <a:sym typeface="Arial"/>
            </a:endParaRPr>
          </a:p>
          <a:p>
            <a:pPr marL="609585">
              <a:lnSpc>
                <a:spcPct val="200000"/>
              </a:lnSpc>
              <a:spcBef>
                <a:spcPts val="380"/>
              </a:spcBef>
            </a:pPr>
            <a:r>
              <a:rPr lang="en" sz="1733">
                <a:solidFill>
                  <a:srgbClr val="231F20"/>
                </a:solidFill>
              </a:rPr>
              <a:t> 12.       </a:t>
            </a:r>
            <a:r>
              <a:rPr lang="en" sz="1733">
                <a:solidFill>
                  <a:srgbClr val="231F20"/>
                </a:solidFill>
                <a:latin typeface="Arial"/>
                <a:ea typeface="Arial"/>
                <a:cs typeface="Arial"/>
                <a:sym typeface="Arial"/>
              </a:rPr>
              <a:t>List the different storage class specifiers in C.</a:t>
            </a:r>
            <a:endParaRPr sz="1733" dirty="0">
              <a:latin typeface="Arial"/>
              <a:ea typeface="Arial"/>
              <a:cs typeface="Arial"/>
              <a:sym typeface="Arial"/>
            </a:endParaRPr>
          </a:p>
          <a:p>
            <a:pPr marL="609585">
              <a:lnSpc>
                <a:spcPct val="200000"/>
              </a:lnSpc>
              <a:spcBef>
                <a:spcPts val="380"/>
              </a:spcBef>
            </a:pPr>
            <a:r>
              <a:rPr lang="en" sz="1733">
                <a:solidFill>
                  <a:srgbClr val="231F20"/>
                </a:solidFill>
              </a:rPr>
              <a:t> 13.       </a:t>
            </a:r>
            <a:r>
              <a:rPr lang="en" sz="1733">
                <a:solidFill>
                  <a:srgbClr val="231F20"/>
                </a:solidFill>
                <a:latin typeface="Arial"/>
                <a:ea typeface="Arial"/>
                <a:cs typeface="Arial"/>
                <a:sym typeface="Arial"/>
              </a:rPr>
              <a:t>What is the use of local variables?</a:t>
            </a:r>
            <a:endParaRPr sz="1733" dirty="0">
              <a:latin typeface="Arial"/>
              <a:ea typeface="Arial"/>
              <a:cs typeface="Arial"/>
              <a:sym typeface="Arial"/>
            </a:endParaRPr>
          </a:p>
          <a:p>
            <a:pPr marL="609585">
              <a:lnSpc>
                <a:spcPct val="200000"/>
              </a:lnSpc>
              <a:spcBef>
                <a:spcPts val="373"/>
              </a:spcBef>
            </a:pPr>
            <a:r>
              <a:rPr lang="en" sz="1733">
                <a:solidFill>
                  <a:srgbClr val="231F20"/>
                </a:solidFill>
              </a:rPr>
              <a:t> 14.       </a:t>
            </a:r>
            <a:r>
              <a:rPr lang="en" sz="1733">
                <a:solidFill>
                  <a:srgbClr val="231F20"/>
                </a:solidFill>
                <a:latin typeface="Arial"/>
                <a:ea typeface="Arial"/>
                <a:cs typeface="Arial"/>
                <a:sym typeface="Arial"/>
              </a:rPr>
              <a:t>What is a pointer to a pointer?</a:t>
            </a:r>
            <a:endParaRPr sz="1733" dirty="0">
              <a:latin typeface="Arial"/>
              <a:ea typeface="Arial"/>
              <a:cs typeface="Arial"/>
              <a:sym typeface="Arial"/>
            </a:endParaRPr>
          </a:p>
          <a:p>
            <a:pPr marL="609585">
              <a:lnSpc>
                <a:spcPct val="200000"/>
              </a:lnSpc>
              <a:spcBef>
                <a:spcPts val="380"/>
              </a:spcBef>
            </a:pPr>
            <a:r>
              <a:rPr lang="en" sz="1733">
                <a:solidFill>
                  <a:srgbClr val="231F20"/>
                </a:solidFill>
              </a:rPr>
              <a:t> 15.       </a:t>
            </a:r>
            <a:r>
              <a:rPr lang="en" sz="1733">
                <a:solidFill>
                  <a:srgbClr val="231F20"/>
                </a:solidFill>
                <a:latin typeface="Arial"/>
                <a:ea typeface="Arial"/>
                <a:cs typeface="Arial"/>
                <a:sym typeface="Arial"/>
              </a:rPr>
              <a:t>What are the valid places for the keyword “break” to appear?</a:t>
            </a:r>
            <a:endParaRPr sz="1733" dirty="0">
              <a:latin typeface="Arial"/>
              <a:ea typeface="Arial"/>
              <a:cs typeface="Arial"/>
              <a:sym typeface="Arial"/>
            </a:endParaRPr>
          </a:p>
          <a:p>
            <a:pPr marL="609585">
              <a:lnSpc>
                <a:spcPct val="200000"/>
              </a:lnSpc>
              <a:spcBef>
                <a:spcPts val="380"/>
              </a:spcBef>
            </a:pPr>
            <a:r>
              <a:rPr lang="en" sz="1733">
                <a:solidFill>
                  <a:srgbClr val="231F20"/>
                </a:solidFill>
              </a:rPr>
              <a:t> 16.       </a:t>
            </a:r>
            <a:r>
              <a:rPr lang="en" sz="1733">
                <a:solidFill>
                  <a:srgbClr val="231F20"/>
                </a:solidFill>
                <a:latin typeface="Arial"/>
                <a:ea typeface="Arial"/>
                <a:cs typeface="Arial"/>
                <a:sym typeface="Arial"/>
              </a:rPr>
              <a:t>What is a self-referential structure?</a:t>
            </a:r>
            <a:endParaRPr sz="1733" dirty="0">
              <a:latin typeface="Arial"/>
              <a:ea typeface="Arial"/>
              <a:cs typeface="Arial"/>
              <a:sym typeface="Arial"/>
            </a:endParaRPr>
          </a:p>
        </p:txBody>
      </p:sp>
      <p:sp>
        <p:nvSpPr>
          <p:cNvPr id="927" name="Google Shape;927;p97"/>
          <p:cNvSpPr txBox="1"/>
          <p:nvPr/>
        </p:nvSpPr>
        <p:spPr>
          <a:xfrm>
            <a:off x="9884935" y="6469448"/>
            <a:ext cx="7572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98"/>
          <p:cNvSpPr txBox="1"/>
          <p:nvPr/>
        </p:nvSpPr>
        <p:spPr>
          <a:xfrm>
            <a:off x="742789" y="6475100"/>
            <a:ext cx="753035" cy="107512"/>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79</a:t>
            </a:r>
            <a:endParaRPr sz="667" dirty="0">
              <a:latin typeface="Arial"/>
              <a:ea typeface="Arial"/>
              <a:cs typeface="Arial"/>
              <a:sym typeface="Arial"/>
            </a:endParaRPr>
          </a:p>
        </p:txBody>
      </p:sp>
      <p:sp>
        <p:nvSpPr>
          <p:cNvPr id="933" name="Google Shape;933;p98"/>
          <p:cNvSpPr txBox="1"/>
          <p:nvPr/>
        </p:nvSpPr>
        <p:spPr>
          <a:xfrm>
            <a:off x="742800" y="459500"/>
            <a:ext cx="3334000" cy="290000"/>
          </a:xfrm>
          <a:prstGeom prst="rect">
            <a:avLst/>
          </a:prstGeom>
          <a:noFill/>
          <a:ln>
            <a:noFill/>
          </a:ln>
        </p:spPr>
        <p:txBody>
          <a:bodyPr spcFirstLastPara="1" wrap="square" lIns="0" tIns="16933" rIns="0" bIns="0" anchor="t" anchorCtr="0">
            <a:noAutofit/>
          </a:bodyPr>
          <a:lstStyle/>
          <a:p>
            <a:pPr marL="16933"/>
            <a:r>
              <a:rPr lang="en" sz="2000" b="1">
                <a:solidFill>
                  <a:srgbClr val="F68B1E"/>
                </a:solidFill>
              </a:rPr>
              <a:t>2. UNDERSTAND</a:t>
            </a:r>
            <a:endParaRPr sz="2000" b="1" dirty="0"/>
          </a:p>
        </p:txBody>
      </p:sp>
      <p:graphicFrame>
        <p:nvGraphicFramePr>
          <p:cNvPr id="934" name="Google Shape;934;p98"/>
          <p:cNvGraphicFramePr/>
          <p:nvPr/>
        </p:nvGraphicFramePr>
        <p:xfrm>
          <a:off x="742801" y="936568"/>
          <a:ext cx="10563866" cy="2317446"/>
        </p:xfrm>
        <a:graphic>
          <a:graphicData uri="http://schemas.openxmlformats.org/drawingml/2006/table">
            <a:tbl>
              <a:tblPr firstRow="1" bandRow="1">
                <a:noFill/>
              </a:tblPr>
              <a:tblGrid>
                <a:gridCol w="5281933">
                  <a:extLst>
                    <a:ext uri="{9D8B030D-6E8A-4147-A177-3AD203B41FA5}">
                      <a16:colId xmlns:a16="http://schemas.microsoft.com/office/drawing/2014/main" val="20000"/>
                    </a:ext>
                  </a:extLst>
                </a:gridCol>
                <a:gridCol w="5281933">
                  <a:extLst>
                    <a:ext uri="{9D8B030D-6E8A-4147-A177-3AD203B41FA5}">
                      <a16:colId xmlns:a16="http://schemas.microsoft.com/office/drawing/2014/main" val="20001"/>
                    </a:ext>
                  </a:extLst>
                </a:gridCol>
              </a:tblGrid>
              <a:tr h="289367">
                <a:tc>
                  <a:txBody>
                    <a:bodyPr/>
                    <a:lstStyle/>
                    <a:p>
                      <a:pPr marL="2540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Skill Demonstrated</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Question Ques / Verbs for tests</a:t>
                      </a:r>
                      <a:endParaRPr sz="15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983312">
                <a:tc>
                  <a:txBody>
                    <a:bodyPr/>
                    <a:lstStyle/>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understanding information</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grasp meaning</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translate knowledge into new context</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interpret facts, compare, contrast</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order, group, infer causes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predict consequences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describe, explain, paraphrase, restate, associate, contrast,  summarize, differentiate interpret, discuss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935" name="Google Shape;935;p98"/>
          <p:cNvSpPr txBox="1"/>
          <p:nvPr/>
        </p:nvSpPr>
        <p:spPr>
          <a:xfrm>
            <a:off x="742800" y="3543701"/>
            <a:ext cx="10027200" cy="2161200"/>
          </a:xfrm>
          <a:prstGeom prst="rect">
            <a:avLst/>
          </a:prstGeom>
          <a:noFill/>
          <a:ln>
            <a:noFill/>
          </a:ln>
        </p:spPr>
        <p:txBody>
          <a:bodyPr spcFirstLastPara="1" wrap="square" lIns="0" tIns="112600" rIns="0" bIns="0" anchor="t" anchorCtr="0">
            <a:noAutofit/>
          </a:bodyPr>
          <a:lstStyle/>
          <a:p>
            <a:pPr marL="16933">
              <a:lnSpc>
                <a:spcPct val="115000"/>
              </a:lnSpc>
            </a:pPr>
            <a:r>
              <a:rPr lang="en" sz="1733" b="1">
                <a:solidFill>
                  <a:srgbClr val="F68B1E"/>
                </a:solidFill>
                <a:latin typeface="Arial"/>
                <a:ea typeface="Arial"/>
                <a:cs typeface="Arial"/>
                <a:sym typeface="Arial"/>
              </a:rPr>
              <a:t>Sample Questions:</a:t>
            </a:r>
            <a:endParaRPr sz="1733" dirty="0">
              <a:latin typeface="Arial"/>
              <a:ea typeface="Arial"/>
              <a:cs typeface="Arial"/>
              <a:sym typeface="Arial"/>
            </a:endParaRPr>
          </a:p>
          <a:p>
            <a:pPr marL="304792" indent="-280238">
              <a:lnSpc>
                <a:spcPct val="115000"/>
              </a:lnSpc>
              <a:spcBef>
                <a:spcPts val="753"/>
              </a:spcBef>
              <a:buClr>
                <a:srgbClr val="231F20"/>
              </a:buClr>
              <a:buSzPts val="1100"/>
              <a:buFont typeface="Arial"/>
              <a:buAutoNum type="arabicPeriod"/>
            </a:pPr>
            <a:r>
              <a:rPr lang="en" sz="1467">
                <a:solidFill>
                  <a:srgbClr val="231F20"/>
                </a:solidFill>
                <a:latin typeface="Arial"/>
                <a:ea typeface="Arial"/>
                <a:cs typeface="Arial"/>
                <a:sym typeface="Arial"/>
              </a:rPr>
              <a:t>Explain the importance of sustainability in Engineering design</a:t>
            </a:r>
            <a:endParaRPr sz="1467" dirty="0">
              <a:latin typeface="Arial"/>
              <a:ea typeface="Arial"/>
              <a:cs typeface="Arial"/>
              <a:sym typeface="Arial"/>
            </a:endParaRPr>
          </a:p>
          <a:p>
            <a:pPr marL="304792" indent="-280238">
              <a:lnSpc>
                <a:spcPct val="115000"/>
              </a:lnSpc>
              <a:spcBef>
                <a:spcPts val="1140"/>
              </a:spcBef>
              <a:buClr>
                <a:srgbClr val="231F20"/>
              </a:buClr>
              <a:buSzPts val="1100"/>
              <a:buFont typeface="Arial"/>
              <a:buAutoNum type="arabicPeriod"/>
            </a:pPr>
            <a:r>
              <a:rPr lang="en" sz="1467">
                <a:solidFill>
                  <a:srgbClr val="231F20"/>
                </a:solidFill>
                <a:latin typeface="Arial"/>
                <a:ea typeface="Arial"/>
                <a:cs typeface="Arial"/>
                <a:sym typeface="Arial"/>
              </a:rPr>
              <a:t>Explain the behaviour of PN junction diode under different bias conditions</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a:pPr>
            <a:r>
              <a:rPr lang="en" sz="1467">
                <a:solidFill>
                  <a:srgbClr val="231F20"/>
                </a:solidFill>
                <a:latin typeface="Arial"/>
                <a:ea typeface="Arial"/>
                <a:cs typeface="Arial"/>
                <a:sym typeface="Arial"/>
              </a:rPr>
              <a:t>Describe the characteristics of SCR and transistor equivalent for a SCR</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a:pPr>
            <a:r>
              <a:rPr lang="en" sz="1467">
                <a:solidFill>
                  <a:srgbClr val="231F20"/>
                </a:solidFill>
                <a:latin typeface="Arial"/>
                <a:ea typeface="Arial"/>
                <a:cs typeface="Arial"/>
                <a:sym typeface="Arial"/>
              </a:rPr>
              <a:t>Explain the terms: Particle, Rigid body and Deformable body giving two examples for each.</a:t>
            </a:r>
            <a:endParaRPr sz="1467" dirty="0">
              <a:latin typeface="Arial"/>
              <a:ea typeface="Arial"/>
              <a:cs typeface="Arial"/>
              <a:sym typeface="Arial"/>
            </a:endParaRPr>
          </a:p>
          <a:p>
            <a:pPr>
              <a:lnSpc>
                <a:spcPct val="115000"/>
              </a:lnSpc>
              <a:spcBef>
                <a:spcPts val="1140"/>
              </a:spcBef>
            </a:pPr>
            <a:endParaRPr sz="1200" dirty="0">
              <a:latin typeface="Arial"/>
              <a:ea typeface="Arial"/>
              <a:cs typeface="Arial"/>
              <a:sym typeface="Arial"/>
            </a:endParaRPr>
          </a:p>
        </p:txBody>
      </p:sp>
      <p:sp>
        <p:nvSpPr>
          <p:cNvPr id="936" name="Google Shape;936;p98"/>
          <p:cNvSpPr txBox="1"/>
          <p:nvPr/>
        </p:nvSpPr>
        <p:spPr>
          <a:xfrm>
            <a:off x="1495211" y="6475100"/>
            <a:ext cx="10703347" cy="107512"/>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99"/>
          <p:cNvSpPr txBox="1"/>
          <p:nvPr/>
        </p:nvSpPr>
        <p:spPr>
          <a:xfrm>
            <a:off x="742789" y="6475100"/>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80</a:t>
            </a:r>
            <a:endParaRPr sz="667" dirty="0">
              <a:latin typeface="Arial"/>
              <a:ea typeface="Arial"/>
              <a:cs typeface="Arial"/>
              <a:sym typeface="Arial"/>
            </a:endParaRPr>
          </a:p>
        </p:txBody>
      </p:sp>
      <p:sp>
        <p:nvSpPr>
          <p:cNvPr id="942" name="Google Shape;942;p99"/>
          <p:cNvSpPr txBox="1"/>
          <p:nvPr/>
        </p:nvSpPr>
        <p:spPr>
          <a:xfrm>
            <a:off x="742800" y="480800"/>
            <a:ext cx="10027200" cy="5896400"/>
          </a:xfrm>
          <a:prstGeom prst="rect">
            <a:avLst/>
          </a:prstGeom>
          <a:noFill/>
          <a:ln>
            <a:noFill/>
          </a:ln>
        </p:spPr>
        <p:txBody>
          <a:bodyPr spcFirstLastPara="1" wrap="square" lIns="0" tIns="112600" rIns="0" bIns="0" anchor="t" anchorCtr="0">
            <a:noAutofit/>
          </a:bodyPr>
          <a:lstStyle/>
          <a:p>
            <a:pPr marL="16933">
              <a:lnSpc>
                <a:spcPct val="115000"/>
              </a:lnSpc>
            </a:pPr>
            <a:r>
              <a:rPr lang="en" sz="1733" b="1">
                <a:solidFill>
                  <a:srgbClr val="F68B1E"/>
                </a:solidFill>
                <a:latin typeface="Arial"/>
                <a:ea typeface="Arial"/>
                <a:cs typeface="Arial"/>
                <a:sym typeface="Arial"/>
              </a:rPr>
              <a:t>Sample Questions:</a:t>
            </a:r>
            <a:endParaRPr sz="1733" b="1" dirty="0">
              <a:solidFill>
                <a:srgbClr val="F68B1E"/>
              </a:solidFill>
              <a:latin typeface="Arial"/>
              <a:ea typeface="Arial"/>
              <a:cs typeface="Arial"/>
              <a:sym typeface="Arial"/>
            </a:endParaRPr>
          </a:p>
          <a:p>
            <a:pPr marR="6773">
              <a:lnSpc>
                <a:spcPct val="115000"/>
              </a:lnSpc>
              <a:spcBef>
                <a:spcPts val="1133"/>
              </a:spcBef>
            </a:pPr>
            <a:r>
              <a:rPr lang="en" sz="1200">
                <a:solidFill>
                  <a:schemeClr val="hlink"/>
                </a:solidFill>
              </a:rPr>
              <a:t>5.     </a:t>
            </a:r>
            <a:r>
              <a:rPr lang="en" sz="1467">
                <a:solidFill>
                  <a:schemeClr val="hlink"/>
                </a:solidFill>
              </a:rPr>
              <a:t>How many values of the variable num must be used to completely test all branches of the following code  fragment?</a:t>
            </a:r>
            <a:endParaRPr sz="1467" dirty="0">
              <a:solidFill>
                <a:schemeClr val="dk1"/>
              </a:solidFill>
            </a:endParaRPr>
          </a:p>
          <a:p>
            <a:pPr marL="16933">
              <a:lnSpc>
                <a:spcPct val="115000"/>
              </a:lnSpc>
              <a:spcBef>
                <a:spcPts val="1133"/>
              </a:spcBef>
              <a:buClr>
                <a:schemeClr val="dk1"/>
              </a:buClr>
            </a:pPr>
            <a:r>
              <a:rPr lang="en" sz="1467">
                <a:solidFill>
                  <a:schemeClr val="hlink"/>
                </a:solidFill>
              </a:rPr>
              <a:t>       if (num&gt;0)</a:t>
            </a:r>
            <a:endParaRPr sz="1467" dirty="0">
              <a:solidFill>
                <a:schemeClr val="dk1"/>
              </a:solidFill>
            </a:endParaRPr>
          </a:p>
          <a:p>
            <a:pPr marL="320029">
              <a:lnSpc>
                <a:spcPct val="115000"/>
              </a:lnSpc>
              <a:buClr>
                <a:schemeClr val="dk1"/>
              </a:buClr>
            </a:pPr>
            <a:r>
              <a:rPr lang="en" sz="1467">
                <a:solidFill>
                  <a:schemeClr val="hlink"/>
                </a:solidFill>
              </a:rPr>
              <a:t>        if (value&lt;25)</a:t>
            </a:r>
            <a:endParaRPr sz="1467" dirty="0">
              <a:solidFill>
                <a:schemeClr val="dk1"/>
              </a:solidFill>
            </a:endParaRPr>
          </a:p>
          <a:p>
            <a:pPr marL="16933">
              <a:lnSpc>
                <a:spcPct val="115000"/>
              </a:lnSpc>
              <a:buClr>
                <a:schemeClr val="dk1"/>
              </a:buClr>
            </a:pPr>
            <a:r>
              <a:rPr lang="en" sz="1467">
                <a:solidFill>
                  <a:schemeClr val="hlink"/>
                </a:solidFill>
              </a:rPr>
              <a:t>       {</a:t>
            </a:r>
            <a:endParaRPr sz="1467" dirty="0">
              <a:solidFill>
                <a:schemeClr val="dk1"/>
              </a:solidFill>
            </a:endParaRPr>
          </a:p>
          <a:p>
            <a:pPr marL="626518" marR="6379474">
              <a:lnSpc>
                <a:spcPct val="115000"/>
              </a:lnSpc>
              <a:buClr>
                <a:schemeClr val="dk1"/>
              </a:buClr>
            </a:pPr>
            <a:r>
              <a:rPr lang="en" sz="1467">
                <a:solidFill>
                  <a:schemeClr val="hlink"/>
                </a:solidFill>
              </a:rPr>
              <a:t>  value=10*num;  if(num&lt;12)</a:t>
            </a:r>
            <a:endParaRPr sz="1467" dirty="0">
              <a:solidFill>
                <a:schemeClr val="dk1"/>
              </a:solidFill>
            </a:endParaRPr>
          </a:p>
          <a:p>
            <a:pPr marL="1236102">
              <a:lnSpc>
                <a:spcPct val="115000"/>
              </a:lnSpc>
              <a:buClr>
                <a:schemeClr val="dk1"/>
              </a:buClr>
            </a:pPr>
            <a:r>
              <a:rPr lang="en" sz="1467">
                <a:solidFill>
                  <a:schemeClr val="hlink"/>
                </a:solidFill>
              </a:rPr>
              <a:t>         value=value/10;</a:t>
            </a:r>
            <a:endParaRPr sz="1467" dirty="0">
              <a:solidFill>
                <a:schemeClr val="dk1"/>
              </a:solidFill>
            </a:endParaRPr>
          </a:p>
          <a:p>
            <a:pPr marL="16933">
              <a:lnSpc>
                <a:spcPct val="115000"/>
              </a:lnSpc>
              <a:buClr>
                <a:schemeClr val="dk1"/>
              </a:buClr>
            </a:pPr>
            <a:r>
              <a:rPr lang="en" sz="1467">
                <a:solidFill>
                  <a:schemeClr val="hlink"/>
                </a:solidFill>
              </a:rPr>
              <a:t>       }</a:t>
            </a:r>
            <a:endParaRPr sz="1467" dirty="0">
              <a:solidFill>
                <a:schemeClr val="dk1"/>
              </a:solidFill>
            </a:endParaRPr>
          </a:p>
          <a:p>
            <a:pPr marL="16933">
              <a:lnSpc>
                <a:spcPct val="115000"/>
              </a:lnSpc>
              <a:buClr>
                <a:schemeClr val="dk1"/>
              </a:buClr>
            </a:pPr>
            <a:r>
              <a:rPr lang="en" sz="1467">
                <a:solidFill>
                  <a:schemeClr val="hlink"/>
                </a:solidFill>
              </a:rPr>
              <a:t>             else</a:t>
            </a:r>
            <a:endParaRPr sz="1467" dirty="0">
              <a:solidFill>
                <a:schemeClr val="dk1"/>
              </a:solidFill>
            </a:endParaRPr>
          </a:p>
          <a:p>
            <a:pPr marL="626518">
              <a:lnSpc>
                <a:spcPct val="115000"/>
              </a:lnSpc>
              <a:buClr>
                <a:schemeClr val="dk1"/>
              </a:buClr>
            </a:pPr>
            <a:r>
              <a:rPr lang="en" sz="1467">
                <a:solidFill>
                  <a:schemeClr val="hlink"/>
                </a:solidFill>
              </a:rPr>
              <a:t>         Value=20*num;</a:t>
            </a:r>
            <a:endParaRPr sz="1467" dirty="0">
              <a:solidFill>
                <a:schemeClr val="dk1"/>
              </a:solidFill>
            </a:endParaRPr>
          </a:p>
          <a:p>
            <a:pPr marL="16933">
              <a:lnSpc>
                <a:spcPct val="115000"/>
              </a:lnSpc>
              <a:buClr>
                <a:schemeClr val="dk1"/>
              </a:buClr>
            </a:pPr>
            <a:r>
              <a:rPr lang="en" sz="1467">
                <a:solidFill>
                  <a:schemeClr val="hlink"/>
                </a:solidFill>
              </a:rPr>
              <a:t>        else</a:t>
            </a:r>
            <a:endParaRPr sz="1467" dirty="0">
              <a:solidFill>
                <a:schemeClr val="dk1"/>
              </a:solidFill>
            </a:endParaRPr>
          </a:p>
          <a:p>
            <a:pPr marL="626518">
              <a:lnSpc>
                <a:spcPct val="115000"/>
              </a:lnSpc>
            </a:pPr>
            <a:r>
              <a:rPr lang="en" sz="1467">
                <a:solidFill>
                  <a:schemeClr val="hlink"/>
                </a:solidFill>
              </a:rPr>
              <a:t>          Value=30*num</a:t>
            </a:r>
            <a:endParaRPr sz="1467" dirty="0">
              <a:solidFill>
                <a:schemeClr val="hlink"/>
              </a:solidFill>
            </a:endParaRPr>
          </a:p>
          <a:p>
            <a:pPr marL="626518">
              <a:lnSpc>
                <a:spcPct val="115000"/>
              </a:lnSpc>
            </a:pPr>
            <a:endParaRPr sz="1467" dirty="0">
              <a:solidFill>
                <a:schemeClr val="hlink"/>
              </a:solidFill>
            </a:endParaRPr>
          </a:p>
          <a:p>
            <a:pPr marL="304792" indent="-280238">
              <a:lnSpc>
                <a:spcPct val="115000"/>
              </a:lnSpc>
              <a:buClr>
                <a:srgbClr val="231F20"/>
              </a:buClr>
              <a:buSzPts val="1100"/>
              <a:buFont typeface="Arial"/>
              <a:buAutoNum type="arabicPeriod" startAt="6"/>
            </a:pPr>
            <a:r>
              <a:rPr lang="en" sz="1467">
                <a:solidFill>
                  <a:srgbClr val="231F20"/>
                </a:solidFill>
                <a:latin typeface="Arial"/>
                <a:ea typeface="Arial"/>
                <a:cs typeface="Arial"/>
                <a:sym typeface="Arial"/>
              </a:rPr>
              <a:t>Discuss the effect of Make in India initiative on the Indian manufacturing Industry.</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startAt="6"/>
            </a:pPr>
            <a:r>
              <a:rPr lang="en" sz="1467">
                <a:solidFill>
                  <a:srgbClr val="231F20"/>
                </a:solidFill>
                <a:latin typeface="Arial"/>
                <a:ea typeface="Arial"/>
                <a:cs typeface="Arial"/>
                <a:sym typeface="Arial"/>
              </a:rPr>
              <a:t>Summarise the importance of ethical code of conduct for engineering professionals</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startAt="6"/>
            </a:pPr>
            <a:r>
              <a:rPr lang="en" sz="1467">
                <a:solidFill>
                  <a:srgbClr val="231F20"/>
                </a:solidFill>
                <a:latin typeface="Arial"/>
                <a:ea typeface="Arial"/>
                <a:cs typeface="Arial"/>
                <a:sym typeface="Arial"/>
              </a:rPr>
              <a:t>Explain the syntax for ‘for loop’.</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startAt="6"/>
            </a:pPr>
            <a:r>
              <a:rPr lang="en" sz="1467">
                <a:solidFill>
                  <a:srgbClr val="231F20"/>
                </a:solidFill>
                <a:latin typeface="Arial"/>
                <a:ea typeface="Arial"/>
                <a:cs typeface="Arial"/>
                <a:sym typeface="Arial"/>
              </a:rPr>
              <a:t>What is the difference between including the header file with-in angular braces &lt; &gt; and double quotes “ ”?</a:t>
            </a:r>
            <a:endParaRPr sz="1467" dirty="0">
              <a:latin typeface="Arial"/>
              <a:ea typeface="Arial"/>
              <a:cs typeface="Arial"/>
              <a:sym typeface="Arial"/>
            </a:endParaRPr>
          </a:p>
        </p:txBody>
      </p:sp>
      <p:sp>
        <p:nvSpPr>
          <p:cNvPr id="943" name="Google Shape;943;p99"/>
          <p:cNvSpPr txBox="1"/>
          <p:nvPr/>
        </p:nvSpPr>
        <p:spPr>
          <a:xfrm>
            <a:off x="1495211" y="6475100"/>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6FF4-AAD9-4463-99AA-D774AC80A35E}"/>
              </a:ext>
            </a:extLst>
          </p:cNvPr>
          <p:cNvSpPr>
            <a:spLocks noGrp="1"/>
          </p:cNvSpPr>
          <p:nvPr>
            <p:ph type="title"/>
          </p:nvPr>
        </p:nvSpPr>
        <p:spPr>
          <a:xfrm>
            <a:off x="917222" y="468488"/>
            <a:ext cx="10515600" cy="425097"/>
          </a:xfrm>
        </p:spPr>
        <p:txBody>
          <a:bodyPr>
            <a:normAutofit fontScale="90000"/>
          </a:bodyPr>
          <a:lstStyle/>
          <a:p>
            <a:r>
              <a:rPr lang="en-US" dirty="0"/>
              <a:t>	PEO Example – Aeronautical Engineering</a:t>
            </a:r>
            <a:endParaRPr lang="en-IN" dirty="0"/>
          </a:p>
        </p:txBody>
      </p:sp>
      <p:sp>
        <p:nvSpPr>
          <p:cNvPr id="3" name="Content Placeholder 2">
            <a:extLst>
              <a:ext uri="{FF2B5EF4-FFF2-40B4-BE49-F238E27FC236}">
                <a16:creationId xmlns:a16="http://schemas.microsoft.com/office/drawing/2014/main" id="{3E3AA2EF-16C3-473E-B7D7-E623B7795EB5}"/>
              </a:ext>
            </a:extLst>
          </p:cNvPr>
          <p:cNvSpPr>
            <a:spLocks noGrp="1"/>
          </p:cNvSpPr>
          <p:nvPr>
            <p:ph idx="1"/>
          </p:nvPr>
        </p:nvSpPr>
        <p:spPr>
          <a:xfrm>
            <a:off x="838200" y="893584"/>
            <a:ext cx="10515600" cy="5964415"/>
          </a:xfrm>
        </p:spPr>
        <p:txBody>
          <a:bodyPr/>
          <a:lstStyle/>
          <a:p>
            <a:pPr algn="just">
              <a:spcAft>
                <a:spcPts val="750"/>
              </a:spcAft>
            </a:pPr>
            <a:endParaRPr lang="en-IN" sz="1800" b="1" dirty="0">
              <a:solidFill>
                <a:srgbClr val="444444"/>
              </a:solidFill>
              <a:effectLst/>
              <a:latin typeface="gotham_light"/>
              <a:ea typeface="Times New Roman" panose="02020603050405020304" pitchFamily="18" charset="0"/>
            </a:endParaRPr>
          </a:p>
          <a:p>
            <a:pPr marL="0" indent="0" algn="just">
              <a:spcAft>
                <a:spcPts val="750"/>
              </a:spcAft>
              <a:buNone/>
            </a:pPr>
            <a:r>
              <a:rPr lang="en-IN" sz="2400" b="1" dirty="0">
                <a:solidFill>
                  <a:srgbClr val="444444"/>
                </a:solidFill>
                <a:effectLst/>
                <a:latin typeface="+mj-lt"/>
                <a:ea typeface="Times New Roman" panose="02020603050405020304" pitchFamily="18" charset="0"/>
              </a:rPr>
              <a:t>PEO1.  Our graduates will have successful professional careers in industry, government, academia and military as innovative engineers.</a:t>
            </a:r>
            <a:endParaRPr lang="en-IN" sz="2400" b="1" dirty="0">
              <a:effectLst/>
              <a:latin typeface="+mj-lt"/>
              <a:ea typeface="Times New Roman" panose="02020603050405020304" pitchFamily="18" charset="0"/>
            </a:endParaRPr>
          </a:p>
          <a:p>
            <a:pPr marL="0" indent="0" algn="just">
              <a:spcAft>
                <a:spcPts val="750"/>
              </a:spcAft>
              <a:buNone/>
            </a:pPr>
            <a:r>
              <a:rPr lang="en-IN" sz="2400" b="1" dirty="0">
                <a:solidFill>
                  <a:srgbClr val="444444"/>
                </a:solidFill>
                <a:effectLst/>
                <a:latin typeface="+mj-lt"/>
                <a:ea typeface="Times New Roman" panose="02020603050405020304" pitchFamily="18" charset="0"/>
              </a:rPr>
              <a:t>PEO2.  Our graduates will be successful in solving engineering problems associated with the lifecycle of aircraft systems</a:t>
            </a:r>
            <a:endParaRPr lang="en-IN" sz="2400" b="1" dirty="0">
              <a:effectLst/>
              <a:latin typeface="+mj-lt"/>
              <a:ea typeface="Times New Roman" panose="02020603050405020304" pitchFamily="18" charset="0"/>
            </a:endParaRPr>
          </a:p>
          <a:p>
            <a:pPr marL="0" indent="0" algn="just">
              <a:spcAft>
                <a:spcPts val="750"/>
              </a:spcAft>
              <a:buNone/>
            </a:pPr>
            <a:r>
              <a:rPr lang="en-IN" sz="2400" b="1" dirty="0">
                <a:solidFill>
                  <a:srgbClr val="444444"/>
                </a:solidFill>
                <a:effectLst/>
                <a:latin typeface="+mj-lt"/>
                <a:ea typeface="Times New Roman" panose="02020603050405020304" pitchFamily="18" charset="0"/>
              </a:rPr>
              <a:t>PEO3. Our graduates will continue to learn and advance their careers through activities such as participation in professional organizations, attainment of professional certification and seeking higher education.</a:t>
            </a:r>
            <a:endParaRPr lang="en-IN" sz="2400" b="1" dirty="0">
              <a:effectLst/>
              <a:latin typeface="+mj-lt"/>
              <a:ea typeface="Times New Roman" panose="02020603050405020304" pitchFamily="18" charset="0"/>
            </a:endParaRPr>
          </a:p>
          <a:p>
            <a:pPr marL="0" indent="0" algn="just">
              <a:spcAft>
                <a:spcPts val="750"/>
              </a:spcAft>
              <a:buNone/>
            </a:pPr>
            <a:r>
              <a:rPr lang="en-IN" sz="2400" b="1" dirty="0">
                <a:solidFill>
                  <a:srgbClr val="444444"/>
                </a:solidFill>
                <a:effectLst/>
                <a:latin typeface="+mj-lt"/>
                <a:ea typeface="Times New Roman" panose="02020603050405020304" pitchFamily="18" charset="0"/>
              </a:rPr>
              <a:t>PEO4. Our graduates will be active members ready to serve the society locally and internationally​</a:t>
            </a:r>
          </a:p>
          <a:p>
            <a:pPr marL="0" indent="0" algn="just">
              <a:spcAft>
                <a:spcPts val="750"/>
              </a:spcAft>
              <a:buNone/>
            </a:pPr>
            <a:r>
              <a:rPr lang="en-IN" sz="2400" b="1" u="sng" dirty="0">
                <a:solidFill>
                  <a:srgbClr val="444444"/>
                </a:solidFill>
                <a:latin typeface="+mj-lt"/>
                <a:ea typeface="Times New Roman" panose="02020603050405020304" pitchFamily="18" charset="0"/>
              </a:rPr>
              <a:t>Note that PEOs are about what graduates may do after they graduate </a:t>
            </a:r>
          </a:p>
          <a:p>
            <a:pPr marL="0" indent="0" algn="just">
              <a:spcAft>
                <a:spcPts val="750"/>
              </a:spcAft>
              <a:buNone/>
            </a:pPr>
            <a:r>
              <a:rPr lang="en-IN" sz="2400" b="1" u="sng" dirty="0">
                <a:solidFill>
                  <a:srgbClr val="444444"/>
                </a:solidFill>
                <a:effectLst/>
                <a:latin typeface="+mj-lt"/>
                <a:ea typeface="Times New Roman" panose="02020603050405020304" pitchFamily="18" charset="0"/>
              </a:rPr>
              <a:t>PEOs communicate to  all stake holders  about the program in terms of possibilities the graduates are equipped for by the program</a:t>
            </a:r>
            <a:endParaRPr lang="en-IN" sz="2400" b="1" u="sng" dirty="0">
              <a:effectLst/>
              <a:latin typeface="+mj-lt"/>
              <a:ea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B5BA40D9-79CE-4236-93C2-14CFC60DB7F6}"/>
              </a:ext>
            </a:extLst>
          </p:cNvPr>
          <p:cNvSpPr>
            <a:spLocks noGrp="1"/>
          </p:cNvSpPr>
          <p:nvPr>
            <p:ph type="sldNum" sz="quarter" idx="12"/>
          </p:nvPr>
        </p:nvSpPr>
        <p:spPr/>
        <p:txBody>
          <a:bodyPr/>
          <a:lstStyle/>
          <a:p>
            <a:fld id="{71EC9CE2-5AEF-428F-9B76-4FE97200EC74}" type="slidenum">
              <a:rPr lang="en-IN" smtClean="0"/>
              <a:t>5</a:t>
            </a:fld>
            <a:endParaRPr lang="en-IN" dirty="0"/>
          </a:p>
        </p:txBody>
      </p:sp>
      <p:sp>
        <p:nvSpPr>
          <p:cNvPr id="5" name="Rectangle 4">
            <a:extLst>
              <a:ext uri="{FF2B5EF4-FFF2-40B4-BE49-F238E27FC236}">
                <a16:creationId xmlns:a16="http://schemas.microsoft.com/office/drawing/2014/main" id="{89E4A546-F958-4CE9-A02E-A62CC183D8A7}"/>
              </a:ext>
            </a:extLst>
          </p:cNvPr>
          <p:cNvSpPr/>
          <p:nvPr/>
        </p:nvSpPr>
        <p:spPr>
          <a:xfrm>
            <a:off x="410817" y="212035"/>
            <a:ext cx="11357113" cy="6509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333876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100"/>
          <p:cNvSpPr txBox="1"/>
          <p:nvPr/>
        </p:nvSpPr>
        <p:spPr>
          <a:xfrm>
            <a:off x="742789" y="6475100"/>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81</a:t>
            </a:r>
            <a:endParaRPr sz="667" dirty="0">
              <a:latin typeface="Arial"/>
              <a:ea typeface="Arial"/>
              <a:cs typeface="Arial"/>
              <a:sym typeface="Arial"/>
            </a:endParaRPr>
          </a:p>
        </p:txBody>
      </p:sp>
      <p:sp>
        <p:nvSpPr>
          <p:cNvPr id="949" name="Google Shape;949;p100"/>
          <p:cNvSpPr txBox="1"/>
          <p:nvPr/>
        </p:nvSpPr>
        <p:spPr>
          <a:xfrm>
            <a:off x="742800" y="482000"/>
            <a:ext cx="10536400" cy="3433200"/>
          </a:xfrm>
          <a:prstGeom prst="rect">
            <a:avLst/>
          </a:prstGeom>
          <a:noFill/>
          <a:ln>
            <a:noFill/>
          </a:ln>
        </p:spPr>
        <p:txBody>
          <a:bodyPr spcFirstLastPara="1" wrap="square" lIns="0" tIns="112600" rIns="0" bIns="0" anchor="t" anchorCtr="0">
            <a:noAutofit/>
          </a:bodyPr>
          <a:lstStyle/>
          <a:p>
            <a:pPr marL="16933">
              <a:lnSpc>
                <a:spcPct val="150000"/>
              </a:lnSpc>
            </a:pPr>
            <a:r>
              <a:rPr lang="en" sz="1733" b="1">
                <a:solidFill>
                  <a:srgbClr val="F68B1E"/>
                </a:solidFill>
                <a:latin typeface="Arial"/>
                <a:ea typeface="Arial"/>
                <a:cs typeface="Arial"/>
                <a:sym typeface="Arial"/>
              </a:rPr>
              <a:t>Sample Questions:</a:t>
            </a:r>
            <a:endParaRPr sz="1733" b="1" dirty="0">
              <a:solidFill>
                <a:srgbClr val="F68B1E"/>
              </a:solidFill>
              <a:latin typeface="Arial"/>
              <a:ea typeface="Arial"/>
              <a:cs typeface="Arial"/>
              <a:sym typeface="Arial"/>
            </a:endParaRPr>
          </a:p>
          <a:p>
            <a:pPr>
              <a:lnSpc>
                <a:spcPct val="150000"/>
              </a:lnSpc>
              <a:spcBef>
                <a:spcPts val="1133"/>
              </a:spcBef>
            </a:pPr>
            <a:r>
              <a:rPr lang="en" sz="1467">
                <a:solidFill>
                  <a:srgbClr val="231F20"/>
                </a:solidFill>
              </a:rPr>
              <a:t>10.    </a:t>
            </a:r>
            <a:r>
              <a:rPr lang="en" sz="1467">
                <a:solidFill>
                  <a:srgbClr val="231F20"/>
                </a:solidFill>
                <a:latin typeface="Arial"/>
                <a:ea typeface="Arial"/>
                <a:cs typeface="Arial"/>
                <a:sym typeface="Arial"/>
              </a:rPr>
              <a:t>What is the meaning of base address of the array?</a:t>
            </a:r>
            <a:endParaRPr sz="1467" dirty="0">
              <a:latin typeface="Arial"/>
              <a:ea typeface="Arial"/>
              <a:cs typeface="Arial"/>
              <a:sym typeface="Arial"/>
            </a:endParaRPr>
          </a:p>
          <a:p>
            <a:pPr>
              <a:lnSpc>
                <a:spcPct val="150000"/>
              </a:lnSpc>
              <a:spcBef>
                <a:spcPts val="1133"/>
              </a:spcBef>
            </a:pPr>
            <a:r>
              <a:rPr lang="en" sz="1467">
                <a:solidFill>
                  <a:srgbClr val="231F20"/>
                </a:solidFill>
              </a:rPr>
              <a:t>11.    </a:t>
            </a:r>
            <a:r>
              <a:rPr lang="en" sz="1467">
                <a:solidFill>
                  <a:srgbClr val="231F20"/>
                </a:solidFill>
                <a:latin typeface="Arial"/>
                <a:ea typeface="Arial"/>
                <a:cs typeface="Arial"/>
                <a:sym typeface="Arial"/>
              </a:rPr>
              <a:t>What is the difference between actual and formal parameters?</a:t>
            </a:r>
            <a:endParaRPr sz="1467" dirty="0">
              <a:latin typeface="Arial"/>
              <a:ea typeface="Arial"/>
              <a:cs typeface="Arial"/>
              <a:sym typeface="Arial"/>
            </a:endParaRPr>
          </a:p>
          <a:p>
            <a:pPr>
              <a:lnSpc>
                <a:spcPct val="150000"/>
              </a:lnSpc>
              <a:spcBef>
                <a:spcPts val="1133"/>
              </a:spcBef>
            </a:pPr>
            <a:r>
              <a:rPr lang="en" sz="1467">
                <a:solidFill>
                  <a:srgbClr val="231F20"/>
                </a:solidFill>
              </a:rPr>
              <a:t>12.    </a:t>
            </a:r>
            <a:r>
              <a:rPr lang="en" sz="1467">
                <a:solidFill>
                  <a:srgbClr val="231F20"/>
                </a:solidFill>
                <a:latin typeface="Arial"/>
                <a:ea typeface="Arial"/>
                <a:cs typeface="Arial"/>
                <a:sym typeface="Arial"/>
              </a:rPr>
              <a:t>Explain the different ways of passing parameters to the functions.</a:t>
            </a:r>
            <a:endParaRPr sz="1467" dirty="0">
              <a:latin typeface="Arial"/>
              <a:ea typeface="Arial"/>
              <a:cs typeface="Arial"/>
              <a:sym typeface="Arial"/>
            </a:endParaRPr>
          </a:p>
          <a:p>
            <a:pPr>
              <a:lnSpc>
                <a:spcPct val="150000"/>
              </a:lnSpc>
              <a:spcBef>
                <a:spcPts val="1133"/>
              </a:spcBef>
            </a:pPr>
            <a:r>
              <a:rPr lang="en" sz="1467">
                <a:solidFill>
                  <a:srgbClr val="231F20"/>
                </a:solidFill>
              </a:rPr>
              <a:t>13.    </a:t>
            </a:r>
            <a:r>
              <a:rPr lang="en" sz="1467">
                <a:solidFill>
                  <a:srgbClr val="231F20"/>
                </a:solidFill>
                <a:latin typeface="Arial"/>
                <a:ea typeface="Arial"/>
                <a:cs typeface="Arial"/>
                <a:sym typeface="Arial"/>
              </a:rPr>
              <a:t>Explain the use of comma operator (,).</a:t>
            </a:r>
            <a:endParaRPr sz="1467" dirty="0">
              <a:latin typeface="Arial"/>
              <a:ea typeface="Arial"/>
              <a:cs typeface="Arial"/>
              <a:sym typeface="Arial"/>
            </a:endParaRPr>
          </a:p>
          <a:p>
            <a:pPr>
              <a:lnSpc>
                <a:spcPct val="150000"/>
              </a:lnSpc>
              <a:spcBef>
                <a:spcPts val="1133"/>
              </a:spcBef>
            </a:pPr>
            <a:r>
              <a:rPr lang="en" sz="1467">
                <a:solidFill>
                  <a:srgbClr val="231F20"/>
                </a:solidFill>
              </a:rPr>
              <a:t>14.    </a:t>
            </a:r>
            <a:r>
              <a:rPr lang="en" sz="1467">
                <a:solidFill>
                  <a:srgbClr val="231F20"/>
                </a:solidFill>
                <a:latin typeface="Arial"/>
                <a:ea typeface="Arial"/>
                <a:cs typeface="Arial"/>
                <a:sym typeface="Arial"/>
              </a:rPr>
              <a:t>Differentiate between entry and exit controlled loops.</a:t>
            </a:r>
            <a:endParaRPr sz="1467" dirty="0">
              <a:latin typeface="Arial"/>
              <a:ea typeface="Arial"/>
              <a:cs typeface="Arial"/>
              <a:sym typeface="Arial"/>
            </a:endParaRPr>
          </a:p>
          <a:p>
            <a:pPr>
              <a:lnSpc>
                <a:spcPct val="150000"/>
              </a:lnSpc>
              <a:spcBef>
                <a:spcPts val="1140"/>
              </a:spcBef>
            </a:pPr>
            <a:r>
              <a:rPr lang="en" sz="1467">
                <a:solidFill>
                  <a:srgbClr val="231F20"/>
                </a:solidFill>
              </a:rPr>
              <a:t>15.    </a:t>
            </a:r>
            <a:r>
              <a:rPr lang="en" sz="1467">
                <a:solidFill>
                  <a:srgbClr val="231F20"/>
                </a:solidFill>
                <a:latin typeface="Arial"/>
                <a:ea typeface="Arial"/>
                <a:cs typeface="Arial"/>
                <a:sym typeface="Arial"/>
              </a:rPr>
              <a:t>How is an array different from linked list?</a:t>
            </a:r>
            <a:endParaRPr sz="1467" dirty="0">
              <a:latin typeface="Arial"/>
              <a:ea typeface="Arial"/>
              <a:cs typeface="Arial"/>
              <a:sym typeface="Arial"/>
            </a:endParaRPr>
          </a:p>
        </p:txBody>
      </p:sp>
      <p:sp>
        <p:nvSpPr>
          <p:cNvPr id="950" name="Google Shape;950;p100"/>
          <p:cNvSpPr txBox="1"/>
          <p:nvPr/>
        </p:nvSpPr>
        <p:spPr>
          <a:xfrm>
            <a:off x="1495211" y="6475100"/>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01"/>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56" name="Google Shape;956;p101"/>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57" name="Google Shape;957;p101"/>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58" name="Google Shape;958;p101"/>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959" name="Google Shape;959;p101"/>
          <p:cNvSpPr txBox="1"/>
          <p:nvPr/>
        </p:nvSpPr>
        <p:spPr>
          <a:xfrm>
            <a:off x="10702444" y="6473065"/>
            <a:ext cx="753035" cy="111585"/>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82</a:t>
            </a:r>
            <a:endParaRPr sz="667" dirty="0">
              <a:latin typeface="Arial"/>
              <a:ea typeface="Arial"/>
              <a:cs typeface="Arial"/>
              <a:sym typeface="Arial"/>
            </a:endParaRPr>
          </a:p>
        </p:txBody>
      </p:sp>
      <p:sp>
        <p:nvSpPr>
          <p:cNvPr id="960" name="Google Shape;960;p101"/>
          <p:cNvSpPr txBox="1"/>
          <p:nvPr/>
        </p:nvSpPr>
        <p:spPr>
          <a:xfrm>
            <a:off x="808044" y="256716"/>
            <a:ext cx="1182400" cy="172800"/>
          </a:xfrm>
          <a:prstGeom prst="rect">
            <a:avLst/>
          </a:prstGeom>
          <a:noFill/>
          <a:ln>
            <a:noFill/>
          </a:ln>
        </p:spPr>
        <p:txBody>
          <a:bodyPr spcFirstLastPara="1" wrap="square" lIns="0" tIns="16933" rIns="0" bIns="0" anchor="t" anchorCtr="0">
            <a:noAutofit/>
          </a:bodyPr>
          <a:lstStyle/>
          <a:p>
            <a:pPr marL="16933"/>
            <a:r>
              <a:rPr lang="en" sz="2400" b="1">
                <a:solidFill>
                  <a:srgbClr val="F68B1E"/>
                </a:solidFill>
              </a:rPr>
              <a:t>3. APPLY</a:t>
            </a:r>
            <a:endParaRPr sz="2400" b="1" dirty="0"/>
          </a:p>
        </p:txBody>
      </p:sp>
      <p:graphicFrame>
        <p:nvGraphicFramePr>
          <p:cNvPr id="961" name="Google Shape;961;p101"/>
          <p:cNvGraphicFramePr/>
          <p:nvPr/>
        </p:nvGraphicFramePr>
        <p:xfrm>
          <a:off x="808036" y="776202"/>
          <a:ext cx="10647433" cy="1513600"/>
        </p:xfrm>
        <a:graphic>
          <a:graphicData uri="http://schemas.openxmlformats.org/drawingml/2006/table">
            <a:tbl>
              <a:tblPr firstRow="1" bandRow="1">
                <a:noFill/>
              </a:tblPr>
              <a:tblGrid>
                <a:gridCol w="5610000">
                  <a:extLst>
                    <a:ext uri="{9D8B030D-6E8A-4147-A177-3AD203B41FA5}">
                      <a16:colId xmlns:a16="http://schemas.microsoft.com/office/drawing/2014/main" val="20000"/>
                    </a:ext>
                  </a:extLst>
                </a:gridCol>
                <a:gridCol w="5037433">
                  <a:extLst>
                    <a:ext uri="{9D8B030D-6E8A-4147-A177-3AD203B41FA5}">
                      <a16:colId xmlns:a16="http://schemas.microsoft.com/office/drawing/2014/main" val="20001"/>
                    </a:ext>
                  </a:extLst>
                </a:gridCol>
              </a:tblGrid>
              <a:tr h="305133">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Skill Demonstrated</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Question Ques / Verbs for tests</a:t>
                      </a:r>
                      <a:endParaRPr sz="13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208467">
                <a:tc>
                  <a:txBody>
                    <a:bodyPr/>
                    <a:lstStyle/>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use information</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use methods, concepts, laws, theories in new situations</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solve problems using required skills or knowledge</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Demonstrating correct usage of a method or procedure</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calculate, predict, apply, solve, illustrate, use, demonstrate,  determine, model, experiment, show, examine, modify</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962" name="Google Shape;962;p101"/>
          <p:cNvSpPr txBox="1"/>
          <p:nvPr/>
        </p:nvSpPr>
        <p:spPr>
          <a:xfrm>
            <a:off x="772200" y="2519500"/>
            <a:ext cx="10647600" cy="3575600"/>
          </a:xfrm>
          <a:prstGeom prst="rect">
            <a:avLst/>
          </a:prstGeom>
          <a:noFill/>
          <a:ln>
            <a:noFill/>
          </a:ln>
        </p:spPr>
        <p:txBody>
          <a:bodyPr spcFirstLastPara="1" wrap="square" lIns="0" tIns="112600" rIns="0" bIns="0" anchor="t" anchorCtr="0">
            <a:noAutofit/>
          </a:bodyPr>
          <a:lstStyle/>
          <a:p>
            <a:pPr marL="67732">
              <a:lnSpc>
                <a:spcPct val="115000"/>
              </a:lnSpc>
            </a:pPr>
            <a:r>
              <a:rPr lang="en" sz="1733" b="1">
                <a:solidFill>
                  <a:srgbClr val="F68B1E"/>
                </a:solidFill>
                <a:latin typeface="Arial"/>
                <a:ea typeface="Arial"/>
                <a:cs typeface="Arial"/>
                <a:sym typeface="Arial"/>
              </a:rPr>
              <a:t>Sample Questions:</a:t>
            </a:r>
            <a:endParaRPr sz="1733" dirty="0">
              <a:latin typeface="Arial"/>
              <a:ea typeface="Arial"/>
              <a:cs typeface="Arial"/>
              <a:sym typeface="Arial"/>
            </a:endParaRPr>
          </a:p>
          <a:p>
            <a:pPr marL="355591" indent="-280238">
              <a:lnSpc>
                <a:spcPct val="115000"/>
              </a:lnSpc>
              <a:spcBef>
                <a:spcPts val="753"/>
              </a:spcBef>
              <a:buClr>
                <a:srgbClr val="231F20"/>
              </a:buClr>
              <a:buSzPts val="1100"/>
              <a:buFont typeface="Arial"/>
              <a:buAutoNum type="arabicPeriod"/>
            </a:pPr>
            <a:r>
              <a:rPr lang="en" sz="1467">
                <a:solidFill>
                  <a:srgbClr val="231F20"/>
                </a:solidFill>
                <a:latin typeface="Arial"/>
                <a:ea typeface="Arial"/>
                <a:cs typeface="Arial"/>
                <a:sym typeface="Arial"/>
              </a:rPr>
              <a:t>Model and realize the following behaviors using diodes with minimum number of digital inputs.</a:t>
            </a:r>
            <a:endParaRPr sz="1467" dirty="0">
              <a:latin typeface="Arial"/>
              <a:ea typeface="Arial"/>
              <a:cs typeface="Arial"/>
              <a:sym typeface="Arial"/>
            </a:endParaRPr>
          </a:p>
          <a:p>
            <a:pPr marL="931310" lvl="1" indent="-280238">
              <a:lnSpc>
                <a:spcPct val="115000"/>
              </a:lnSpc>
              <a:spcBef>
                <a:spcPts val="1140"/>
              </a:spcBef>
              <a:buClr>
                <a:srgbClr val="231F20"/>
              </a:buClr>
              <a:buSzPts val="1100"/>
              <a:buFont typeface="Arial"/>
              <a:buAutoNum type="romanLcParenBoth"/>
            </a:pPr>
            <a:r>
              <a:rPr lang="en" sz="1467">
                <a:solidFill>
                  <a:srgbClr val="231F20"/>
                </a:solidFill>
                <a:latin typeface="Arial"/>
                <a:ea typeface="Arial"/>
                <a:cs typeface="Arial"/>
                <a:sym typeface="Arial"/>
              </a:rPr>
              <a:t>Turning on of a burglar alarm only during night time when the locker door is opened.</a:t>
            </a:r>
            <a:endParaRPr sz="1467" dirty="0">
              <a:latin typeface="Arial"/>
              <a:ea typeface="Arial"/>
              <a:cs typeface="Arial"/>
              <a:sym typeface="Arial"/>
            </a:endParaRPr>
          </a:p>
          <a:p>
            <a:pPr marL="931310" marR="57572" lvl="1" indent="-280238">
              <a:lnSpc>
                <a:spcPct val="115000"/>
              </a:lnSpc>
              <a:spcBef>
                <a:spcPts val="1133"/>
              </a:spcBef>
              <a:buClr>
                <a:srgbClr val="231F20"/>
              </a:buClr>
              <a:buSzPts val="1100"/>
              <a:buFont typeface="Arial"/>
              <a:buAutoNum type="romanLcParenBoth"/>
            </a:pPr>
            <a:r>
              <a:rPr lang="en" sz="1467">
                <a:solidFill>
                  <a:srgbClr val="231F20"/>
                </a:solidFill>
                <a:latin typeface="Arial"/>
                <a:ea typeface="Arial"/>
                <a:cs typeface="Arial"/>
                <a:sym typeface="Arial"/>
              </a:rPr>
              <a:t>Providing access to an account if either date of birth or registered mobile number or both are  correct.</a:t>
            </a:r>
            <a:endParaRPr sz="1467" dirty="0">
              <a:latin typeface="Arial"/>
              <a:ea typeface="Arial"/>
              <a:cs typeface="Arial"/>
              <a:sym typeface="Arial"/>
            </a:endParaRPr>
          </a:p>
          <a:p>
            <a:pPr marL="931310" lvl="1" indent="-280238">
              <a:lnSpc>
                <a:spcPct val="115000"/>
              </a:lnSpc>
              <a:spcBef>
                <a:spcPts val="1133"/>
              </a:spcBef>
              <a:buClr>
                <a:srgbClr val="231F20"/>
              </a:buClr>
              <a:buSzPts val="1100"/>
              <a:buFont typeface="Arial"/>
              <a:buAutoNum type="romanLcParenBoth"/>
            </a:pPr>
            <a:r>
              <a:rPr lang="en" sz="1467">
                <a:solidFill>
                  <a:srgbClr val="231F20"/>
                </a:solidFill>
                <a:latin typeface="Arial"/>
                <a:ea typeface="Arial"/>
                <a:cs typeface="Arial"/>
                <a:sym typeface="Arial"/>
              </a:rPr>
              <a:t>Updating the parking slot empty light in the basement of a shopping mall.</a:t>
            </a:r>
            <a:endParaRPr sz="1467" dirty="0">
              <a:solidFill>
                <a:srgbClr val="231F20"/>
              </a:solidFill>
              <a:latin typeface="Arial"/>
              <a:ea typeface="Arial"/>
              <a:cs typeface="Arial"/>
              <a:sym typeface="Arial"/>
            </a:endParaRPr>
          </a:p>
          <a:p>
            <a:pPr marL="1219170">
              <a:lnSpc>
                <a:spcPct val="115000"/>
              </a:lnSpc>
              <a:spcBef>
                <a:spcPts val="1133"/>
              </a:spcBef>
            </a:pPr>
            <a:endParaRPr sz="1467" dirty="0">
              <a:solidFill>
                <a:srgbClr val="231F20"/>
              </a:solidFill>
            </a:endParaRPr>
          </a:p>
          <a:p>
            <a:pPr marL="355591" marR="57572" indent="-280238" algn="just">
              <a:lnSpc>
                <a:spcPct val="115000"/>
              </a:lnSpc>
              <a:spcBef>
                <a:spcPts val="1133"/>
              </a:spcBef>
              <a:buClr>
                <a:srgbClr val="231F20"/>
              </a:buClr>
              <a:buSzPts val="1100"/>
              <a:buFont typeface="Arial"/>
              <a:buAutoNum type="arabicPeriod"/>
            </a:pPr>
            <a:r>
              <a:rPr lang="en" sz="1467">
                <a:solidFill>
                  <a:srgbClr val="231F20"/>
                </a:solidFill>
                <a:latin typeface="Arial"/>
                <a:ea typeface="Arial"/>
                <a:cs typeface="Arial"/>
                <a:sym typeface="Arial"/>
              </a:rPr>
              <a:t>One of the resource persons needs to address a huge crowd (nearly 400 members) in the auditorium.  A system is to be designed in such a way that everybody attending the session should be able to hear  properly and clearly without any disturbance. Identify the suitable circuit to boost the voice signal and  explain its functionality in brief.</a:t>
            </a:r>
            <a:endParaRPr sz="1467" dirty="0">
              <a:latin typeface="Arial"/>
              <a:ea typeface="Arial"/>
              <a:cs typeface="Arial"/>
              <a:sym typeface="Arial"/>
            </a:endParaRPr>
          </a:p>
          <a:p>
            <a:pPr marL="643451">
              <a:spcBef>
                <a:spcPts val="1133"/>
              </a:spcBef>
            </a:pPr>
            <a:endParaRPr sz="933" dirty="0">
              <a:latin typeface="Arial"/>
              <a:ea typeface="Arial"/>
              <a:cs typeface="Arial"/>
              <a:sym typeface="Arial"/>
            </a:endParaRPr>
          </a:p>
        </p:txBody>
      </p:sp>
      <p:sp>
        <p:nvSpPr>
          <p:cNvPr id="963" name="Google Shape;963;p101"/>
          <p:cNvSpPr txBox="1"/>
          <p:nvPr/>
        </p:nvSpPr>
        <p:spPr>
          <a:xfrm>
            <a:off x="9884935" y="6469449"/>
            <a:ext cx="757133" cy="114028"/>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02"/>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69" name="Google Shape;969;p102"/>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70" name="Google Shape;970;p102"/>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71" name="Google Shape;971;p102"/>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972" name="Google Shape;972;p102"/>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83</a:t>
            </a:r>
            <a:endParaRPr sz="667" dirty="0">
              <a:latin typeface="Arial"/>
              <a:ea typeface="Arial"/>
              <a:cs typeface="Arial"/>
              <a:sym typeface="Arial"/>
            </a:endParaRPr>
          </a:p>
        </p:txBody>
      </p:sp>
      <p:sp>
        <p:nvSpPr>
          <p:cNvPr id="973" name="Google Shape;973;p102"/>
          <p:cNvSpPr txBox="1"/>
          <p:nvPr/>
        </p:nvSpPr>
        <p:spPr>
          <a:xfrm>
            <a:off x="880833" y="158667"/>
            <a:ext cx="10630400" cy="2704800"/>
          </a:xfrm>
          <a:prstGeom prst="rect">
            <a:avLst/>
          </a:prstGeom>
          <a:noFill/>
          <a:ln>
            <a:noFill/>
          </a:ln>
        </p:spPr>
        <p:txBody>
          <a:bodyPr spcFirstLastPara="1" wrap="square" lIns="0" tIns="112600" rIns="0" bIns="0" anchor="t" anchorCtr="0">
            <a:noAutofit/>
          </a:bodyPr>
          <a:lstStyle/>
          <a:p>
            <a:pPr>
              <a:lnSpc>
                <a:spcPct val="115000"/>
              </a:lnSpc>
            </a:pPr>
            <a:r>
              <a:rPr lang="en" sz="1733" b="1">
                <a:solidFill>
                  <a:srgbClr val="F68B1E"/>
                </a:solidFill>
                <a:latin typeface="Arial"/>
                <a:ea typeface="Arial"/>
                <a:cs typeface="Arial"/>
                <a:sym typeface="Arial"/>
              </a:rPr>
              <a:t>Sample Questions:</a:t>
            </a:r>
            <a:endParaRPr sz="1733" b="1" dirty="0">
              <a:solidFill>
                <a:srgbClr val="F68B1E"/>
              </a:solidFill>
              <a:latin typeface="Arial"/>
              <a:ea typeface="Arial"/>
              <a:cs typeface="Arial"/>
              <a:sym typeface="Arial"/>
            </a:endParaRPr>
          </a:p>
          <a:p>
            <a:pPr marR="57572" algn="just">
              <a:lnSpc>
                <a:spcPct val="115000"/>
              </a:lnSpc>
              <a:spcBef>
                <a:spcPts val="1133"/>
              </a:spcBef>
            </a:pPr>
            <a:r>
              <a:rPr lang="en" sz="1467">
                <a:solidFill>
                  <a:schemeClr val="hlink"/>
                </a:solidFill>
              </a:rPr>
              <a:t>3.  A ladder 5.0 m long rests on a horizontal ground &amp; leans against a smooth vertical wall at an angle 20</a:t>
            </a:r>
            <a:r>
              <a:rPr lang="en" sz="1467" baseline="30000">
                <a:solidFill>
                  <a:schemeClr val="hlink"/>
                </a:solidFill>
              </a:rPr>
              <a:t>0 </a:t>
            </a:r>
            <a:r>
              <a:rPr lang="en" sz="1467">
                <a:solidFill>
                  <a:schemeClr val="hlink"/>
                </a:solidFill>
              </a:rPr>
              <a:t> with the vertical. The weight of the ladder is 900 N and acts at its middle. The ladder is at the point of  sliding, when a man weighing 750 N stands on a rung 1.5 m from the bottom of the ladder. Calculate the  coefficient of friction between the ladder &amp; the floor.</a:t>
            </a:r>
            <a:endParaRPr sz="1733" b="1" dirty="0">
              <a:solidFill>
                <a:srgbClr val="F68B1E"/>
              </a:solidFill>
            </a:endParaRPr>
          </a:p>
          <a:p>
            <a:pPr marR="59265" algn="just">
              <a:lnSpc>
                <a:spcPct val="115000"/>
              </a:lnSpc>
              <a:spcBef>
                <a:spcPts val="1133"/>
              </a:spcBef>
            </a:pPr>
            <a:r>
              <a:rPr lang="en" sz="1467">
                <a:solidFill>
                  <a:srgbClr val="231F20"/>
                </a:solidFill>
              </a:rPr>
              <a:t>4.  </a:t>
            </a:r>
            <a:r>
              <a:rPr lang="en" sz="1467">
                <a:solidFill>
                  <a:srgbClr val="231F20"/>
                </a:solidFill>
                <a:latin typeface="Arial"/>
                <a:ea typeface="Arial"/>
                <a:cs typeface="Arial"/>
                <a:sym typeface="Arial"/>
              </a:rPr>
              <a:t>A ball is dropped from 6 meters above a flat surface. Each time the ball hits the surface after falling  a distance h, it rebounds a distance rh. What will be the total distance the ball travels in each of the  following cases.</a:t>
            </a:r>
            <a:endParaRPr sz="1467" dirty="0">
              <a:latin typeface="Arial"/>
              <a:ea typeface="Arial"/>
              <a:cs typeface="Arial"/>
              <a:sym typeface="Arial"/>
            </a:endParaRPr>
          </a:p>
          <a:p>
            <a:pPr marL="643451">
              <a:lnSpc>
                <a:spcPct val="115000"/>
              </a:lnSpc>
              <a:spcBef>
                <a:spcPts val="1133"/>
              </a:spcBef>
            </a:pPr>
            <a:r>
              <a:rPr lang="en" sz="1467">
                <a:solidFill>
                  <a:srgbClr val="231F20"/>
                </a:solidFill>
                <a:latin typeface="Arial"/>
                <a:ea typeface="Arial"/>
                <a:cs typeface="Arial"/>
                <a:sym typeface="Arial"/>
              </a:rPr>
              <a:t>(a) r&gt;1	(b) 0&lt;r&lt;1 (c) r=1</a:t>
            </a:r>
            <a:endParaRPr sz="1467" dirty="0">
              <a:latin typeface="Arial"/>
              <a:ea typeface="Arial"/>
              <a:cs typeface="Arial"/>
              <a:sym typeface="Arial"/>
            </a:endParaRPr>
          </a:p>
        </p:txBody>
      </p:sp>
      <p:sp>
        <p:nvSpPr>
          <p:cNvPr id="974" name="Google Shape;974;p102"/>
          <p:cNvSpPr txBox="1"/>
          <p:nvPr/>
        </p:nvSpPr>
        <p:spPr>
          <a:xfrm>
            <a:off x="921433" y="3955004"/>
            <a:ext cx="10549200" cy="1654000"/>
          </a:xfrm>
          <a:prstGeom prst="rect">
            <a:avLst/>
          </a:prstGeom>
          <a:noFill/>
          <a:ln>
            <a:noFill/>
          </a:ln>
        </p:spPr>
        <p:txBody>
          <a:bodyPr spcFirstLastPara="1" wrap="square" lIns="0" tIns="16933" rIns="0" bIns="0" anchor="t" anchorCtr="0">
            <a:noAutofit/>
          </a:bodyPr>
          <a:lstStyle/>
          <a:p>
            <a:pPr marL="304792" indent="-280238">
              <a:lnSpc>
                <a:spcPct val="115000"/>
              </a:lnSpc>
              <a:buClr>
                <a:srgbClr val="231F20"/>
              </a:buClr>
              <a:buSzPts val="1100"/>
              <a:buFont typeface="Arial"/>
              <a:buAutoNum type="arabicPeriod" startAt="5"/>
            </a:pPr>
            <a:r>
              <a:rPr lang="en" sz="1467">
                <a:solidFill>
                  <a:srgbClr val="231F20"/>
                </a:solidFill>
                <a:latin typeface="Arial"/>
                <a:ea typeface="Arial"/>
                <a:cs typeface="Arial"/>
                <a:sym typeface="Arial"/>
              </a:rPr>
              <a:t>The region bounded by the curves y=e^((-1) ⁄ x),y=0,x=1, and x=5 is rotated about the x-axis. Use Simpson’s Rule with n=8 to estimate the volume of the resulting solid.</a:t>
            </a:r>
            <a:endParaRPr sz="1467" dirty="0">
              <a:latin typeface="Arial"/>
              <a:ea typeface="Arial"/>
              <a:cs typeface="Arial"/>
              <a:sym typeface="Arial"/>
            </a:endParaRPr>
          </a:p>
          <a:p>
            <a:pPr marL="304792" marR="6773" indent="-280238" algn="just">
              <a:lnSpc>
                <a:spcPct val="115000"/>
              </a:lnSpc>
              <a:spcBef>
                <a:spcPts val="1133"/>
              </a:spcBef>
              <a:buClr>
                <a:srgbClr val="231F20"/>
              </a:buClr>
              <a:buSzPts val="1100"/>
              <a:buFont typeface="Arial"/>
              <a:buAutoNum type="arabicPeriod" startAt="6"/>
            </a:pPr>
            <a:r>
              <a:rPr lang="en" sz="1467">
                <a:solidFill>
                  <a:srgbClr val="231F20"/>
                </a:solidFill>
                <a:latin typeface="Arial"/>
                <a:ea typeface="Arial"/>
                <a:cs typeface="Arial"/>
                <a:sym typeface="Arial"/>
              </a:rPr>
              <a:t>An electric train is powered by machine which takes the supply from 220 V DC rail running above the  train throughout. Machine draws current of 100 A from the DC rail to account for high torque during  starting and runs at 700 r.p.m initially. Calculate the new speed of the train once it picks up the speed </a:t>
            </a:r>
            <a:r>
              <a:rPr lang="en" sz="1467">
                <a:solidFill>
                  <a:schemeClr val="hlink"/>
                </a:solidFill>
              </a:rPr>
              <a:t>where the torque output required is only 70% of starting torque. Assume the motor has a resistance of 0.1Ω across its terminals.</a:t>
            </a:r>
            <a:endParaRPr sz="1467" dirty="0">
              <a:solidFill>
                <a:schemeClr val="dk1"/>
              </a:solidFill>
            </a:endParaRPr>
          </a:p>
          <a:p>
            <a:pPr marL="609585" marR="6773" algn="just">
              <a:spcBef>
                <a:spcPts val="1133"/>
              </a:spcBef>
            </a:pPr>
            <a:endParaRPr sz="933" dirty="0">
              <a:solidFill>
                <a:srgbClr val="231F20"/>
              </a:solidFill>
            </a:endParaRPr>
          </a:p>
        </p:txBody>
      </p:sp>
      <p:sp>
        <p:nvSpPr>
          <p:cNvPr id="975" name="Google Shape;975;p102"/>
          <p:cNvSpPr/>
          <p:nvPr/>
        </p:nvSpPr>
        <p:spPr>
          <a:xfrm>
            <a:off x="3387900" y="2731967"/>
            <a:ext cx="3926800" cy="1030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dirty="0"/>
          </a:p>
        </p:txBody>
      </p:sp>
      <p:sp>
        <p:nvSpPr>
          <p:cNvPr id="976" name="Google Shape;976;p102"/>
          <p:cNvSpPr txBox="1"/>
          <p:nvPr/>
        </p:nvSpPr>
        <p:spPr>
          <a:xfrm>
            <a:off x="9884935" y="6469448"/>
            <a:ext cx="7572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03"/>
          <p:cNvSpPr txBox="1"/>
          <p:nvPr/>
        </p:nvSpPr>
        <p:spPr>
          <a:xfrm>
            <a:off x="735423" y="6482967"/>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84</a:t>
            </a:r>
            <a:endParaRPr sz="667" dirty="0">
              <a:latin typeface="Arial"/>
              <a:ea typeface="Arial"/>
              <a:cs typeface="Arial"/>
              <a:sym typeface="Arial"/>
            </a:endParaRPr>
          </a:p>
        </p:txBody>
      </p:sp>
      <p:sp>
        <p:nvSpPr>
          <p:cNvPr id="982" name="Google Shape;982;p103"/>
          <p:cNvSpPr txBox="1"/>
          <p:nvPr/>
        </p:nvSpPr>
        <p:spPr>
          <a:xfrm>
            <a:off x="735433" y="358033"/>
            <a:ext cx="10601600" cy="1874400"/>
          </a:xfrm>
          <a:prstGeom prst="rect">
            <a:avLst/>
          </a:prstGeom>
          <a:noFill/>
          <a:ln>
            <a:noFill/>
          </a:ln>
        </p:spPr>
        <p:txBody>
          <a:bodyPr spcFirstLastPara="1" wrap="square" lIns="0" tIns="16933" rIns="0" bIns="0" anchor="t" anchorCtr="0">
            <a:noAutofit/>
          </a:bodyPr>
          <a:lstStyle/>
          <a:p>
            <a:pPr>
              <a:lnSpc>
                <a:spcPct val="115000"/>
              </a:lnSpc>
            </a:pPr>
            <a:r>
              <a:rPr lang="en" sz="1733" b="1">
                <a:solidFill>
                  <a:srgbClr val="F68B1E"/>
                </a:solidFill>
              </a:rPr>
              <a:t>Sample Questions:</a:t>
            </a:r>
            <a:endParaRPr sz="1733" dirty="0">
              <a:solidFill>
                <a:schemeClr val="dk1"/>
              </a:solidFill>
            </a:endParaRPr>
          </a:p>
          <a:p>
            <a:pPr marL="304792" indent="-280238">
              <a:lnSpc>
                <a:spcPct val="115000"/>
              </a:lnSpc>
              <a:spcBef>
                <a:spcPts val="1133"/>
              </a:spcBef>
              <a:buClr>
                <a:srgbClr val="231F20"/>
              </a:buClr>
              <a:buSzPts val="1100"/>
              <a:buFont typeface="Arial"/>
              <a:buAutoNum type="arabicPeriod" startAt="7"/>
            </a:pPr>
            <a:r>
              <a:rPr lang="en" sz="1467">
                <a:solidFill>
                  <a:srgbClr val="231F20"/>
                </a:solidFill>
                <a:latin typeface="Arial"/>
                <a:ea typeface="Arial"/>
                <a:cs typeface="Arial"/>
                <a:sym typeface="Arial"/>
              </a:rPr>
              <a:t>Write an algorithm to implement a stack using queue.</a:t>
            </a:r>
            <a:endParaRPr sz="1467" dirty="0">
              <a:latin typeface="Arial"/>
              <a:ea typeface="Arial"/>
              <a:cs typeface="Arial"/>
              <a:sym typeface="Arial"/>
            </a:endParaRPr>
          </a:p>
          <a:p>
            <a:pPr marL="304792" marR="6773" indent="-280238" algn="just">
              <a:lnSpc>
                <a:spcPct val="115000"/>
              </a:lnSpc>
              <a:spcBef>
                <a:spcPts val="1133"/>
              </a:spcBef>
              <a:buClr>
                <a:srgbClr val="231F20"/>
              </a:buClr>
              <a:buSzPts val="1100"/>
              <a:buFont typeface="Arial"/>
              <a:buAutoNum type="arabicPeriod" startAt="7"/>
            </a:pPr>
            <a:r>
              <a:rPr lang="en" sz="1467">
                <a:solidFill>
                  <a:srgbClr val="231F20"/>
                </a:solidFill>
                <a:latin typeface="Arial"/>
                <a:ea typeface="Arial"/>
                <a:cs typeface="Arial"/>
                <a:sym typeface="Arial"/>
              </a:rPr>
              <a:t>A single array A[1..MAXSIZE] is used to implement two stacks. The two stacks grow from opposite ends  of the array. Variables top1 and top2 (topl&lt; top2) point to the location of the topmost element in each of  the stacks. What is the condition for “stack full”, if the space is to be used efficiently.</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startAt="7"/>
            </a:pPr>
            <a:r>
              <a:rPr lang="en" sz="1467">
                <a:solidFill>
                  <a:srgbClr val="231F20"/>
                </a:solidFill>
                <a:latin typeface="Arial"/>
                <a:ea typeface="Arial"/>
                <a:cs typeface="Arial"/>
                <a:sym typeface="Arial"/>
              </a:rPr>
              <a:t>Consider the following table of arrival time and burst time for three processes P0, P1 and P2.</a:t>
            </a:r>
            <a:endParaRPr sz="1467" dirty="0">
              <a:latin typeface="Arial"/>
              <a:ea typeface="Arial"/>
              <a:cs typeface="Arial"/>
              <a:sym typeface="Arial"/>
            </a:endParaRPr>
          </a:p>
        </p:txBody>
      </p:sp>
      <p:sp>
        <p:nvSpPr>
          <p:cNvPr id="983" name="Google Shape;983;p103"/>
          <p:cNvSpPr txBox="1"/>
          <p:nvPr/>
        </p:nvSpPr>
        <p:spPr>
          <a:xfrm>
            <a:off x="735433" y="4639733"/>
            <a:ext cx="10601600" cy="1436800"/>
          </a:xfrm>
          <a:prstGeom prst="rect">
            <a:avLst/>
          </a:prstGeom>
          <a:noFill/>
          <a:ln>
            <a:noFill/>
          </a:ln>
        </p:spPr>
        <p:txBody>
          <a:bodyPr spcFirstLastPara="1" wrap="square" lIns="0" tIns="16933" rIns="0" bIns="0" anchor="t" anchorCtr="0">
            <a:noAutofit/>
          </a:bodyPr>
          <a:lstStyle/>
          <a:p>
            <a:pPr marL="304792">
              <a:lnSpc>
                <a:spcPct val="115000"/>
              </a:lnSpc>
            </a:pPr>
            <a:r>
              <a:rPr lang="en" sz="1467">
                <a:solidFill>
                  <a:srgbClr val="231F20"/>
                </a:solidFill>
                <a:latin typeface="Arial"/>
                <a:ea typeface="Arial"/>
                <a:cs typeface="Arial"/>
                <a:sym typeface="Arial"/>
              </a:rPr>
              <a:t>The pre-emptive shortest job first scheduling algorithm is used. Scheduling is carried out only at arrival or completion of processes. What is the average waiting time for the three processes?</a:t>
            </a:r>
            <a:endParaRPr sz="1467" dirty="0">
              <a:latin typeface="Arial"/>
              <a:ea typeface="Arial"/>
              <a:cs typeface="Arial"/>
              <a:sym typeface="Arial"/>
            </a:endParaRPr>
          </a:p>
          <a:p>
            <a:pPr marL="304792" marR="6773" indent="-288705" algn="just">
              <a:lnSpc>
                <a:spcPct val="115000"/>
              </a:lnSpc>
              <a:spcBef>
                <a:spcPts val="1133"/>
              </a:spcBef>
            </a:pPr>
            <a:r>
              <a:rPr lang="en" sz="1467">
                <a:solidFill>
                  <a:srgbClr val="231F20"/>
                </a:solidFill>
                <a:latin typeface="Arial"/>
                <a:ea typeface="Arial"/>
                <a:cs typeface="Arial"/>
                <a:sym typeface="Arial"/>
              </a:rPr>
              <a:t>10. A CPU generates 32-bit virtual addresses. The page size is 4 KB. The processor has a translation look-  aside buffer (TLB) which can hold a total of 128-page table entries and is 4-way set associative. What is  the minimum size of the TLB tag?</a:t>
            </a:r>
            <a:endParaRPr sz="1467" dirty="0">
              <a:latin typeface="Arial"/>
              <a:ea typeface="Arial"/>
              <a:cs typeface="Arial"/>
              <a:sym typeface="Arial"/>
            </a:endParaRPr>
          </a:p>
          <a:p>
            <a:pPr marL="16933"/>
            <a:endParaRPr sz="1467" dirty="0">
              <a:latin typeface="Arial"/>
              <a:ea typeface="Arial"/>
              <a:cs typeface="Arial"/>
              <a:sym typeface="Arial"/>
            </a:endParaRPr>
          </a:p>
        </p:txBody>
      </p:sp>
      <p:graphicFrame>
        <p:nvGraphicFramePr>
          <p:cNvPr id="984" name="Google Shape;984;p103"/>
          <p:cNvGraphicFramePr/>
          <p:nvPr/>
        </p:nvGraphicFramePr>
        <p:xfrm>
          <a:off x="3675051" y="2474651"/>
          <a:ext cx="3440001" cy="2118200"/>
        </p:xfrm>
        <a:graphic>
          <a:graphicData uri="http://schemas.openxmlformats.org/drawingml/2006/table">
            <a:tbl>
              <a:tblPr>
                <a:noFill/>
              </a:tblPr>
              <a:tblGrid>
                <a:gridCol w="1146667">
                  <a:extLst>
                    <a:ext uri="{9D8B030D-6E8A-4147-A177-3AD203B41FA5}">
                      <a16:colId xmlns:a16="http://schemas.microsoft.com/office/drawing/2014/main" val="20000"/>
                    </a:ext>
                  </a:extLst>
                </a:gridCol>
                <a:gridCol w="1146667">
                  <a:extLst>
                    <a:ext uri="{9D8B030D-6E8A-4147-A177-3AD203B41FA5}">
                      <a16:colId xmlns:a16="http://schemas.microsoft.com/office/drawing/2014/main" val="20001"/>
                    </a:ext>
                  </a:extLst>
                </a:gridCol>
                <a:gridCol w="1146667">
                  <a:extLst>
                    <a:ext uri="{9D8B030D-6E8A-4147-A177-3AD203B41FA5}">
                      <a16:colId xmlns:a16="http://schemas.microsoft.com/office/drawing/2014/main" val="20002"/>
                    </a:ext>
                  </a:extLst>
                </a:gridCol>
              </a:tblGrid>
              <a:tr h="690840">
                <a:tc>
                  <a:txBody>
                    <a:bodyPr/>
                    <a:lstStyle/>
                    <a:p>
                      <a:pPr marL="0" lvl="0" indent="0" algn="ctr" rtl="0">
                        <a:spcBef>
                          <a:spcPts val="0"/>
                        </a:spcBef>
                        <a:spcAft>
                          <a:spcPts val="0"/>
                        </a:spcAft>
                        <a:buNone/>
                      </a:pPr>
                      <a:r>
                        <a:rPr lang="en" sz="1500"/>
                        <a:t>Process</a:t>
                      </a:r>
                      <a:endParaRPr sz="1500" dirty="0"/>
                    </a:p>
                  </a:txBody>
                  <a:tcPr marL="121900" marR="121900" marT="121900" marB="121900"/>
                </a:tc>
                <a:tc>
                  <a:txBody>
                    <a:bodyPr/>
                    <a:lstStyle/>
                    <a:p>
                      <a:pPr marL="0" lvl="0" indent="0" algn="ctr" rtl="0">
                        <a:spcBef>
                          <a:spcPts val="0"/>
                        </a:spcBef>
                        <a:spcAft>
                          <a:spcPts val="0"/>
                        </a:spcAft>
                        <a:buNone/>
                      </a:pPr>
                      <a:r>
                        <a:rPr lang="en" sz="1500"/>
                        <a:t>Arrival Time</a:t>
                      </a:r>
                      <a:endParaRPr sz="1500" dirty="0"/>
                    </a:p>
                  </a:txBody>
                  <a:tcPr marL="121900" marR="121900" marT="121900" marB="121900"/>
                </a:tc>
                <a:tc>
                  <a:txBody>
                    <a:bodyPr/>
                    <a:lstStyle/>
                    <a:p>
                      <a:pPr marL="0" lvl="0" indent="0" algn="ctr" rtl="0">
                        <a:spcBef>
                          <a:spcPts val="0"/>
                        </a:spcBef>
                        <a:spcAft>
                          <a:spcPts val="0"/>
                        </a:spcAft>
                        <a:buNone/>
                      </a:pPr>
                      <a:r>
                        <a:rPr lang="en" sz="1500"/>
                        <a:t>Burst Time</a:t>
                      </a:r>
                      <a:endParaRPr sz="1500" dirty="0"/>
                    </a:p>
                  </a:txBody>
                  <a:tcPr marL="121900" marR="121900" marT="121900" marB="121900"/>
                </a:tc>
                <a:extLst>
                  <a:ext uri="{0D108BD9-81ED-4DB2-BD59-A6C34878D82A}">
                    <a16:rowId xmlns:a16="http://schemas.microsoft.com/office/drawing/2014/main" val="10000"/>
                  </a:ext>
                </a:extLst>
              </a:tr>
              <a:tr h="467320">
                <a:tc>
                  <a:txBody>
                    <a:bodyPr/>
                    <a:lstStyle/>
                    <a:p>
                      <a:pPr marL="0" lvl="0" indent="0" algn="ctr" rtl="0">
                        <a:spcBef>
                          <a:spcPts val="0"/>
                        </a:spcBef>
                        <a:spcAft>
                          <a:spcPts val="0"/>
                        </a:spcAft>
                        <a:buNone/>
                      </a:pPr>
                      <a:r>
                        <a:rPr lang="en" sz="1500"/>
                        <a:t>P0</a:t>
                      </a:r>
                      <a:endParaRPr sz="1500" dirty="0"/>
                    </a:p>
                  </a:txBody>
                  <a:tcPr marL="121900" marR="121900" marT="121900" marB="121900"/>
                </a:tc>
                <a:tc>
                  <a:txBody>
                    <a:bodyPr/>
                    <a:lstStyle/>
                    <a:p>
                      <a:pPr marL="0" lvl="0" indent="0" algn="ctr" rtl="0">
                        <a:spcBef>
                          <a:spcPts val="0"/>
                        </a:spcBef>
                        <a:spcAft>
                          <a:spcPts val="0"/>
                        </a:spcAft>
                        <a:buNone/>
                      </a:pPr>
                      <a:r>
                        <a:rPr lang="en" sz="1500"/>
                        <a:t>0 ms</a:t>
                      </a:r>
                      <a:endParaRPr sz="1500" dirty="0"/>
                    </a:p>
                  </a:txBody>
                  <a:tcPr marL="121900" marR="121900" marT="121900" marB="121900"/>
                </a:tc>
                <a:tc>
                  <a:txBody>
                    <a:bodyPr/>
                    <a:lstStyle/>
                    <a:p>
                      <a:pPr marL="0" lvl="0" indent="0" algn="ctr" rtl="0">
                        <a:spcBef>
                          <a:spcPts val="0"/>
                        </a:spcBef>
                        <a:spcAft>
                          <a:spcPts val="0"/>
                        </a:spcAft>
                        <a:buNone/>
                      </a:pPr>
                      <a:r>
                        <a:rPr lang="en" sz="1500"/>
                        <a:t>9 ms</a:t>
                      </a:r>
                      <a:endParaRPr sz="1500" dirty="0"/>
                    </a:p>
                  </a:txBody>
                  <a:tcPr marL="121900" marR="121900" marT="121900" marB="121900"/>
                </a:tc>
                <a:extLst>
                  <a:ext uri="{0D108BD9-81ED-4DB2-BD59-A6C34878D82A}">
                    <a16:rowId xmlns:a16="http://schemas.microsoft.com/office/drawing/2014/main" val="10001"/>
                  </a:ext>
                </a:extLst>
              </a:tr>
              <a:tr h="467320">
                <a:tc>
                  <a:txBody>
                    <a:bodyPr/>
                    <a:lstStyle/>
                    <a:p>
                      <a:pPr marL="0" lvl="0" indent="0" algn="ctr" rtl="0">
                        <a:spcBef>
                          <a:spcPts val="0"/>
                        </a:spcBef>
                        <a:spcAft>
                          <a:spcPts val="0"/>
                        </a:spcAft>
                        <a:buNone/>
                      </a:pPr>
                      <a:r>
                        <a:rPr lang="en" sz="1500"/>
                        <a:t>P1</a:t>
                      </a:r>
                      <a:endParaRPr sz="1500" dirty="0"/>
                    </a:p>
                  </a:txBody>
                  <a:tcPr marL="121900" marR="121900" marT="121900" marB="121900"/>
                </a:tc>
                <a:tc>
                  <a:txBody>
                    <a:bodyPr/>
                    <a:lstStyle/>
                    <a:p>
                      <a:pPr marL="0" lvl="0" indent="0" algn="ctr" rtl="0">
                        <a:spcBef>
                          <a:spcPts val="0"/>
                        </a:spcBef>
                        <a:spcAft>
                          <a:spcPts val="0"/>
                        </a:spcAft>
                        <a:buNone/>
                      </a:pPr>
                      <a:r>
                        <a:rPr lang="en" sz="1500"/>
                        <a:t>1 ms</a:t>
                      </a:r>
                      <a:endParaRPr sz="1500" dirty="0"/>
                    </a:p>
                  </a:txBody>
                  <a:tcPr marL="121900" marR="121900" marT="121900" marB="121900"/>
                </a:tc>
                <a:tc>
                  <a:txBody>
                    <a:bodyPr/>
                    <a:lstStyle/>
                    <a:p>
                      <a:pPr marL="0" lvl="0" indent="0" algn="ctr" rtl="0">
                        <a:spcBef>
                          <a:spcPts val="0"/>
                        </a:spcBef>
                        <a:spcAft>
                          <a:spcPts val="0"/>
                        </a:spcAft>
                        <a:buNone/>
                      </a:pPr>
                      <a:r>
                        <a:rPr lang="en" sz="1500"/>
                        <a:t>4 ms</a:t>
                      </a:r>
                      <a:endParaRPr sz="1500" dirty="0"/>
                    </a:p>
                  </a:txBody>
                  <a:tcPr marL="121900" marR="121900" marT="121900" marB="121900"/>
                </a:tc>
                <a:extLst>
                  <a:ext uri="{0D108BD9-81ED-4DB2-BD59-A6C34878D82A}">
                    <a16:rowId xmlns:a16="http://schemas.microsoft.com/office/drawing/2014/main" val="10002"/>
                  </a:ext>
                </a:extLst>
              </a:tr>
              <a:tr h="467320">
                <a:tc>
                  <a:txBody>
                    <a:bodyPr/>
                    <a:lstStyle/>
                    <a:p>
                      <a:pPr marL="0" lvl="0" indent="0" algn="ctr" rtl="0">
                        <a:spcBef>
                          <a:spcPts val="0"/>
                        </a:spcBef>
                        <a:spcAft>
                          <a:spcPts val="0"/>
                        </a:spcAft>
                        <a:buNone/>
                      </a:pPr>
                      <a:r>
                        <a:rPr lang="en" sz="1500"/>
                        <a:t>P2</a:t>
                      </a:r>
                      <a:endParaRPr sz="1500" dirty="0"/>
                    </a:p>
                  </a:txBody>
                  <a:tcPr marL="121900" marR="121900" marT="121900" marB="121900"/>
                </a:tc>
                <a:tc>
                  <a:txBody>
                    <a:bodyPr/>
                    <a:lstStyle/>
                    <a:p>
                      <a:pPr marL="0" lvl="0" indent="0" algn="ctr" rtl="0">
                        <a:spcBef>
                          <a:spcPts val="0"/>
                        </a:spcBef>
                        <a:spcAft>
                          <a:spcPts val="0"/>
                        </a:spcAft>
                        <a:buNone/>
                      </a:pPr>
                      <a:r>
                        <a:rPr lang="en" sz="1500"/>
                        <a:t>2 ms</a:t>
                      </a:r>
                      <a:endParaRPr sz="1500" dirty="0"/>
                    </a:p>
                  </a:txBody>
                  <a:tcPr marL="121900" marR="121900" marT="121900" marB="121900"/>
                </a:tc>
                <a:tc>
                  <a:txBody>
                    <a:bodyPr/>
                    <a:lstStyle/>
                    <a:p>
                      <a:pPr marL="0" lvl="0" indent="0" algn="ctr" rtl="0">
                        <a:spcBef>
                          <a:spcPts val="0"/>
                        </a:spcBef>
                        <a:spcAft>
                          <a:spcPts val="0"/>
                        </a:spcAft>
                        <a:buNone/>
                      </a:pPr>
                      <a:r>
                        <a:rPr lang="en" sz="1500"/>
                        <a:t>9 ms</a:t>
                      </a:r>
                      <a:endParaRPr sz="1500" dirty="0"/>
                    </a:p>
                  </a:txBody>
                  <a:tcPr marL="121900" marR="121900" marT="121900" marB="121900"/>
                </a:tc>
                <a:extLst>
                  <a:ext uri="{0D108BD9-81ED-4DB2-BD59-A6C34878D82A}">
                    <a16:rowId xmlns:a16="http://schemas.microsoft.com/office/drawing/2014/main" val="10003"/>
                  </a:ext>
                </a:extLst>
              </a:tr>
            </a:tbl>
          </a:graphicData>
        </a:graphic>
      </p:graphicFrame>
      <p:sp>
        <p:nvSpPr>
          <p:cNvPr id="985" name="Google Shape;985;p103"/>
          <p:cNvSpPr txBox="1"/>
          <p:nvPr/>
        </p:nvSpPr>
        <p:spPr>
          <a:xfrm>
            <a:off x="1488644" y="6482967"/>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104"/>
          <p:cNvSpPr txBox="1"/>
          <p:nvPr/>
        </p:nvSpPr>
        <p:spPr>
          <a:xfrm>
            <a:off x="735423" y="6482967"/>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85</a:t>
            </a:r>
            <a:endParaRPr sz="667" dirty="0">
              <a:latin typeface="Arial"/>
              <a:ea typeface="Arial"/>
              <a:cs typeface="Arial"/>
              <a:sym typeface="Arial"/>
            </a:endParaRPr>
          </a:p>
        </p:txBody>
      </p:sp>
      <p:graphicFrame>
        <p:nvGraphicFramePr>
          <p:cNvPr id="991" name="Google Shape;991;p104"/>
          <p:cNvGraphicFramePr/>
          <p:nvPr/>
        </p:nvGraphicFramePr>
        <p:xfrm>
          <a:off x="735452" y="967705"/>
          <a:ext cx="10590033" cy="1506067"/>
        </p:xfrm>
        <a:graphic>
          <a:graphicData uri="http://schemas.openxmlformats.org/drawingml/2006/table">
            <a:tbl>
              <a:tblPr firstRow="1" bandRow="1">
                <a:noFill/>
              </a:tblPr>
              <a:tblGrid>
                <a:gridCol w="5242533">
                  <a:extLst>
                    <a:ext uri="{9D8B030D-6E8A-4147-A177-3AD203B41FA5}">
                      <a16:colId xmlns:a16="http://schemas.microsoft.com/office/drawing/2014/main" val="20000"/>
                    </a:ext>
                  </a:extLst>
                </a:gridCol>
                <a:gridCol w="5347500">
                  <a:extLst>
                    <a:ext uri="{9D8B030D-6E8A-4147-A177-3AD203B41FA5}">
                      <a16:colId xmlns:a16="http://schemas.microsoft.com/office/drawing/2014/main" val="20001"/>
                    </a:ext>
                  </a:extLst>
                </a:gridCol>
              </a:tblGrid>
              <a:tr h="382367">
                <a:tc>
                  <a:txBody>
                    <a:bodyPr/>
                    <a:lstStyle/>
                    <a:p>
                      <a:pPr marL="4572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Skill Demonstrated</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Question Ques / Verbs for tests</a:t>
                      </a:r>
                      <a:endParaRPr sz="15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123700">
                <a:tc>
                  <a:txBody>
                    <a:bodyPr/>
                    <a:lstStyle/>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break down a complex problem into parts.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Identify the relationships and interaction between the</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different parts of complex problem</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classify, outline, break down, categorize, analyse, diagram,  illustrate, infer, select</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992" name="Google Shape;992;p104"/>
          <p:cNvSpPr txBox="1"/>
          <p:nvPr/>
        </p:nvSpPr>
        <p:spPr>
          <a:xfrm>
            <a:off x="735484" y="2654600"/>
            <a:ext cx="10590000" cy="3169600"/>
          </a:xfrm>
          <a:prstGeom prst="rect">
            <a:avLst/>
          </a:prstGeom>
          <a:noFill/>
          <a:ln>
            <a:noFill/>
          </a:ln>
        </p:spPr>
        <p:txBody>
          <a:bodyPr spcFirstLastPara="1" wrap="square" lIns="0" tIns="112600" rIns="0" bIns="0" anchor="t" anchorCtr="0">
            <a:noAutofit/>
          </a:bodyPr>
          <a:lstStyle/>
          <a:p>
            <a:pPr marL="16933" algn="just">
              <a:lnSpc>
                <a:spcPct val="115000"/>
              </a:lnSpc>
            </a:pPr>
            <a:r>
              <a:rPr lang="en" sz="2400" b="1">
                <a:solidFill>
                  <a:srgbClr val="F68B1E"/>
                </a:solidFill>
                <a:latin typeface="Arial"/>
                <a:ea typeface="Arial"/>
                <a:cs typeface="Arial"/>
                <a:sym typeface="Arial"/>
              </a:rPr>
              <a:t>Sample Questions:</a:t>
            </a:r>
            <a:endParaRPr sz="2400" dirty="0">
              <a:latin typeface="Arial"/>
              <a:ea typeface="Arial"/>
              <a:cs typeface="Arial"/>
              <a:sym typeface="Arial"/>
            </a:endParaRPr>
          </a:p>
          <a:p>
            <a:pPr marL="304792" marR="6773" indent="-280238" algn="just">
              <a:lnSpc>
                <a:spcPct val="150000"/>
              </a:lnSpc>
              <a:spcBef>
                <a:spcPts val="753"/>
              </a:spcBef>
              <a:buClr>
                <a:srgbClr val="231F20"/>
              </a:buClr>
              <a:buSzPts val="1100"/>
              <a:buFont typeface="Arial"/>
              <a:buAutoNum type="arabicPeriod"/>
            </a:pPr>
            <a:r>
              <a:rPr lang="en" sz="1467">
                <a:solidFill>
                  <a:srgbClr val="231F20"/>
                </a:solidFill>
                <a:latin typeface="Arial"/>
                <a:ea typeface="Arial"/>
                <a:cs typeface="Arial"/>
                <a:sym typeface="Arial"/>
              </a:rPr>
              <a:t>A class of 10 students consists of 5 males and 5 females. We intend to train a model based on their  past scores to predict the future score. The average score of females is 60 whereas that of male is 80.  The overall average of the class is 70. Give two ways of predicting the score and analyse them for fitting  model.</a:t>
            </a:r>
            <a:endParaRPr sz="1467" dirty="0">
              <a:latin typeface="Arial"/>
              <a:ea typeface="Arial"/>
              <a:cs typeface="Arial"/>
              <a:sym typeface="Arial"/>
            </a:endParaRPr>
          </a:p>
          <a:p>
            <a:pPr marL="304792" marR="6773" indent="-280238" algn="just">
              <a:lnSpc>
                <a:spcPct val="150000"/>
              </a:lnSpc>
              <a:spcBef>
                <a:spcPts val="1140"/>
              </a:spcBef>
              <a:buClr>
                <a:srgbClr val="231F20"/>
              </a:buClr>
              <a:buSzPts val="1100"/>
              <a:buFont typeface="Arial"/>
              <a:buAutoNum type="arabicPeriod"/>
            </a:pPr>
            <a:r>
              <a:rPr lang="en" sz="1467">
                <a:solidFill>
                  <a:srgbClr val="231F20"/>
                </a:solidFill>
                <a:latin typeface="Arial"/>
                <a:ea typeface="Arial"/>
                <a:cs typeface="Arial"/>
                <a:sym typeface="Arial"/>
              </a:rPr>
              <a:t>Suppose that we want to select between two prediction models, M1 and M2. We have performed 10  rounds of 10-fold cross-validation on each model, whereas the same data partitioning in round one is  used for both M1 and M2. The error rates obtained for M1 are 30.5, 32.2, 20.7, 20.6, 31.0, 41.0, 27.7,  26.0, 21.5, 26.0. The error rates for M2 are 22.4, 14.5, 22.4, 19.6, 20.7, 20.4, 22.1, 19.4, 16.2, 35.0.  Comment on whether one model is significantly better than the other considering a significance level of  1%.</a:t>
            </a:r>
            <a:endParaRPr sz="1467" dirty="0">
              <a:latin typeface="Arial"/>
              <a:ea typeface="Arial"/>
              <a:cs typeface="Arial"/>
              <a:sym typeface="Arial"/>
            </a:endParaRPr>
          </a:p>
        </p:txBody>
      </p:sp>
      <p:sp>
        <p:nvSpPr>
          <p:cNvPr id="993" name="Google Shape;993;p104"/>
          <p:cNvSpPr txBox="1"/>
          <p:nvPr/>
        </p:nvSpPr>
        <p:spPr>
          <a:xfrm>
            <a:off x="1488644" y="6482967"/>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994" name="Google Shape;994;p104"/>
          <p:cNvSpPr txBox="1"/>
          <p:nvPr/>
        </p:nvSpPr>
        <p:spPr>
          <a:xfrm>
            <a:off x="735500" y="381433"/>
            <a:ext cx="1948400" cy="298400"/>
          </a:xfrm>
          <a:prstGeom prst="rect">
            <a:avLst/>
          </a:prstGeom>
          <a:noFill/>
          <a:ln>
            <a:noFill/>
          </a:ln>
        </p:spPr>
        <p:txBody>
          <a:bodyPr spcFirstLastPara="1" wrap="square" lIns="121900" tIns="121900" rIns="121900" bIns="121900" anchor="t" anchorCtr="0">
            <a:noAutofit/>
          </a:bodyPr>
          <a:lstStyle/>
          <a:p>
            <a:r>
              <a:rPr lang="en" sz="2400" b="1">
                <a:solidFill>
                  <a:srgbClr val="F68B1E"/>
                </a:solidFill>
              </a:rPr>
              <a:t>4. ANALYZE</a:t>
            </a:r>
            <a:endParaRPr sz="24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105"/>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00" name="Google Shape;1000;p105"/>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01" name="Google Shape;1001;p105"/>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02" name="Google Shape;1002;p105"/>
          <p:cNvSpPr txBox="1"/>
          <p:nvPr/>
        </p:nvSpPr>
        <p:spPr>
          <a:xfrm>
            <a:off x="981167" y="3897533"/>
            <a:ext cx="10473600" cy="2314800"/>
          </a:xfrm>
          <a:prstGeom prst="rect">
            <a:avLst/>
          </a:prstGeom>
          <a:noFill/>
          <a:ln>
            <a:noFill/>
          </a:ln>
        </p:spPr>
        <p:txBody>
          <a:bodyPr spcFirstLastPara="1" wrap="square" lIns="0" tIns="16933" rIns="0" bIns="0" anchor="t" anchorCtr="0">
            <a:noAutofit/>
          </a:bodyPr>
          <a:lstStyle/>
          <a:p>
            <a:pPr marR="8466">
              <a:lnSpc>
                <a:spcPct val="150000"/>
              </a:lnSpc>
              <a:spcBef>
                <a:spcPts val="1133"/>
              </a:spcBef>
            </a:pPr>
            <a:r>
              <a:rPr lang="en" sz="1467">
                <a:solidFill>
                  <a:srgbClr val="231F20"/>
                </a:solidFill>
              </a:rPr>
              <a:t>6.  </a:t>
            </a:r>
            <a:r>
              <a:rPr lang="en" sz="1467">
                <a:solidFill>
                  <a:srgbClr val="231F20"/>
                </a:solidFill>
                <a:latin typeface="Arial"/>
                <a:ea typeface="Arial"/>
                <a:cs typeface="Arial"/>
                <a:sym typeface="Arial"/>
              </a:rPr>
              <a:t>Dave is working on a Campus Management Software but is unable to identify the maximum number  of students per course. He decided to implement the same using arrays but discovered that there is  memory wastage due to over-provisioning. Which method of memory storage should be used by Dave  and how it can be implemented using C?</a:t>
            </a:r>
            <a:endParaRPr sz="1467" dirty="0">
              <a:latin typeface="Arial"/>
              <a:ea typeface="Arial"/>
              <a:cs typeface="Arial"/>
              <a:sym typeface="Arial"/>
            </a:endParaRPr>
          </a:p>
          <a:p>
            <a:pPr marR="7620">
              <a:lnSpc>
                <a:spcPct val="150000"/>
              </a:lnSpc>
              <a:spcBef>
                <a:spcPts val="1133"/>
              </a:spcBef>
            </a:pPr>
            <a:endParaRPr sz="1200" dirty="0">
              <a:latin typeface="Arial"/>
              <a:ea typeface="Arial"/>
              <a:cs typeface="Arial"/>
              <a:sym typeface="Arial"/>
            </a:endParaRPr>
          </a:p>
        </p:txBody>
      </p:sp>
      <p:sp>
        <p:nvSpPr>
          <p:cNvPr id="1003" name="Google Shape;1003;p105"/>
          <p:cNvSpPr txBox="1"/>
          <p:nvPr/>
        </p:nvSpPr>
        <p:spPr>
          <a:xfrm>
            <a:off x="9884935" y="6469449"/>
            <a:ext cx="757133" cy="114028"/>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1004" name="Google Shape;1004;p105"/>
          <p:cNvSpPr txBox="1"/>
          <p:nvPr/>
        </p:nvSpPr>
        <p:spPr>
          <a:xfrm>
            <a:off x="893267" y="431867"/>
            <a:ext cx="10561600" cy="3426400"/>
          </a:xfrm>
          <a:prstGeom prst="rect">
            <a:avLst/>
          </a:prstGeom>
          <a:noFill/>
          <a:ln>
            <a:noFill/>
          </a:ln>
        </p:spPr>
        <p:txBody>
          <a:bodyPr spcFirstLastPara="1" wrap="square" lIns="121900" tIns="121900" rIns="121900" bIns="121900" anchor="t" anchorCtr="0">
            <a:noAutofit/>
          </a:bodyPr>
          <a:lstStyle/>
          <a:p>
            <a:pPr marL="16933" algn="just">
              <a:lnSpc>
                <a:spcPct val="150000"/>
              </a:lnSpc>
              <a:buClr>
                <a:schemeClr val="dk1"/>
              </a:buClr>
            </a:pPr>
            <a:r>
              <a:rPr lang="en" sz="2267" b="1">
                <a:solidFill>
                  <a:srgbClr val="F68B1E"/>
                </a:solidFill>
              </a:rPr>
              <a:t>Sample Questions:</a:t>
            </a:r>
            <a:endParaRPr sz="1600" dirty="0">
              <a:solidFill>
                <a:schemeClr val="dk1"/>
              </a:solidFill>
            </a:endParaRPr>
          </a:p>
          <a:p>
            <a:pPr marR="6773">
              <a:lnSpc>
                <a:spcPct val="150000"/>
              </a:lnSpc>
              <a:spcBef>
                <a:spcPts val="1140"/>
              </a:spcBef>
            </a:pPr>
            <a:r>
              <a:rPr lang="en" sz="1467">
                <a:solidFill>
                  <a:schemeClr val="dk1"/>
                </a:solidFill>
              </a:rPr>
              <a:t>3. </a:t>
            </a:r>
            <a:r>
              <a:rPr lang="en" sz="1467">
                <a:solidFill>
                  <a:schemeClr val="hlink"/>
                </a:solidFill>
              </a:rPr>
              <a:t>Return statement can only be used to return a single value. Can multiple values be returned from a  function? Justify your answer.</a:t>
            </a:r>
            <a:endParaRPr sz="1467" dirty="0">
              <a:solidFill>
                <a:schemeClr val="dk1"/>
              </a:solidFill>
            </a:endParaRPr>
          </a:p>
          <a:p>
            <a:pPr marR="8466">
              <a:lnSpc>
                <a:spcPct val="150000"/>
              </a:lnSpc>
              <a:spcBef>
                <a:spcPts val="1133"/>
              </a:spcBef>
            </a:pPr>
            <a:r>
              <a:rPr lang="en" sz="1467">
                <a:solidFill>
                  <a:schemeClr val="hlink"/>
                </a:solidFill>
              </a:rPr>
              <a:t>4. Bob wrote a program using functions to find sum of two numbers whereas Alex wrote the statements  to find the sum of two numbers in the main() function only. Which of the two methods is efficient in  execution and why?</a:t>
            </a:r>
            <a:endParaRPr sz="1467" dirty="0">
              <a:solidFill>
                <a:schemeClr val="dk1"/>
              </a:solidFill>
            </a:endParaRPr>
          </a:p>
          <a:p>
            <a:pPr marR="8466">
              <a:lnSpc>
                <a:spcPct val="150000"/>
              </a:lnSpc>
              <a:spcBef>
                <a:spcPts val="1133"/>
              </a:spcBef>
            </a:pPr>
            <a:r>
              <a:rPr lang="en" sz="1467">
                <a:solidFill>
                  <a:schemeClr val="hlink"/>
                </a:solidFill>
              </a:rPr>
              <a:t>5.  Carly wants to store the details of students studying in 1st year and later on wishes to retrieve the information about the   students who score the highest marks in each subject. Specify the scenario where  the data can be organized as a single 2-D array or as multiple 1-D arrays.</a:t>
            </a:r>
            <a:endParaRPr sz="1467" dirty="0"/>
          </a:p>
        </p:txBody>
      </p:sp>
      <p:sp>
        <p:nvSpPr>
          <p:cNvPr id="1005" name="Google Shape;1005;p105"/>
          <p:cNvSpPr/>
          <p:nvPr/>
        </p:nvSpPr>
        <p:spPr>
          <a:xfrm>
            <a:off x="10703345" y="6473049"/>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06" name="Google Shape;1006;p105"/>
          <p:cNvSpPr txBox="1"/>
          <p:nvPr/>
        </p:nvSpPr>
        <p:spPr>
          <a:xfrm>
            <a:off x="10703344" y="6473048"/>
            <a:ext cx="753200" cy="111600"/>
          </a:xfrm>
          <a:prstGeom prst="rect">
            <a:avLst/>
          </a:prstGeom>
          <a:noFill/>
          <a:ln>
            <a:noFill/>
          </a:ln>
        </p:spPr>
        <p:txBody>
          <a:bodyPr spcFirstLastPara="1" wrap="square" lIns="0" tIns="0" rIns="0" bIns="0" anchor="t" anchorCtr="0">
            <a:noAutofit/>
          </a:bodyPr>
          <a:lstStyle/>
          <a:p>
            <a:pPr>
              <a:lnSpc>
                <a:spcPct val="113750"/>
              </a:lnSpc>
            </a:pPr>
            <a:endParaRPr sz="667" dirty="0">
              <a:latin typeface="Arial"/>
              <a:ea typeface="Arial"/>
              <a:cs typeface="Arial"/>
              <a:sym typeface="Arial"/>
            </a:endParaRPr>
          </a:p>
        </p:txBody>
      </p:sp>
      <p:sp>
        <p:nvSpPr>
          <p:cNvPr id="1007" name="Google Shape;1007;p105"/>
          <p:cNvSpPr txBox="1"/>
          <p:nvPr/>
        </p:nvSpPr>
        <p:spPr>
          <a:xfrm>
            <a:off x="10859700" y="6361100"/>
            <a:ext cx="459600" cy="114000"/>
          </a:xfrm>
          <a:prstGeom prst="rect">
            <a:avLst/>
          </a:prstGeom>
          <a:noFill/>
          <a:ln>
            <a:noFill/>
          </a:ln>
        </p:spPr>
        <p:txBody>
          <a:bodyPr spcFirstLastPara="1" wrap="square" lIns="121900" tIns="121900" rIns="121900" bIns="121900" anchor="t" anchorCtr="0">
            <a:noAutofit/>
          </a:bodyPr>
          <a:lstStyle/>
          <a:p>
            <a:r>
              <a:rPr lang="en" sz="667"/>
              <a:t>   86</a:t>
            </a:r>
            <a:endParaRPr sz="667"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06"/>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13" name="Google Shape;1013;p106"/>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14" name="Google Shape;1014;p106"/>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15" name="Google Shape;1015;p106"/>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16" name="Google Shape;1016;p106"/>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87</a:t>
            </a:r>
            <a:endParaRPr sz="667" dirty="0">
              <a:latin typeface="Arial"/>
              <a:ea typeface="Arial"/>
              <a:cs typeface="Arial"/>
              <a:sym typeface="Arial"/>
            </a:endParaRPr>
          </a:p>
        </p:txBody>
      </p:sp>
      <p:sp>
        <p:nvSpPr>
          <p:cNvPr id="1017" name="Google Shape;1017;p106"/>
          <p:cNvSpPr txBox="1"/>
          <p:nvPr/>
        </p:nvSpPr>
        <p:spPr>
          <a:xfrm>
            <a:off x="882900" y="456000"/>
            <a:ext cx="10572000" cy="4672400"/>
          </a:xfrm>
          <a:prstGeom prst="rect">
            <a:avLst/>
          </a:prstGeom>
          <a:noFill/>
          <a:ln>
            <a:noFill/>
          </a:ln>
        </p:spPr>
        <p:txBody>
          <a:bodyPr spcFirstLastPara="1" wrap="square" lIns="0" tIns="16933" rIns="0" bIns="0" anchor="t" anchorCtr="0">
            <a:noAutofit/>
          </a:bodyPr>
          <a:lstStyle/>
          <a:p>
            <a:pPr algn="just">
              <a:lnSpc>
                <a:spcPct val="115000"/>
              </a:lnSpc>
            </a:pPr>
            <a:r>
              <a:rPr lang="en" sz="2267" b="1">
                <a:solidFill>
                  <a:srgbClr val="F68B1E"/>
                </a:solidFill>
              </a:rPr>
              <a:t>Sample Questions:</a:t>
            </a:r>
            <a:endParaRPr sz="2267" b="1" dirty="0">
              <a:solidFill>
                <a:srgbClr val="F68B1E"/>
              </a:solidFill>
            </a:endParaRPr>
          </a:p>
          <a:p>
            <a:pPr algn="just">
              <a:lnSpc>
                <a:spcPct val="115000"/>
              </a:lnSpc>
            </a:pPr>
            <a:endParaRPr sz="1600" b="1" dirty="0">
              <a:solidFill>
                <a:srgbClr val="F68B1E"/>
              </a:solidFill>
            </a:endParaRPr>
          </a:p>
          <a:p>
            <a:pPr marR="7620">
              <a:lnSpc>
                <a:spcPct val="200000"/>
              </a:lnSpc>
              <a:spcBef>
                <a:spcPts val="1133"/>
              </a:spcBef>
            </a:pPr>
            <a:r>
              <a:rPr lang="en" sz="1467">
                <a:solidFill>
                  <a:schemeClr val="hlink"/>
                </a:solidFill>
              </a:rPr>
              <a:t>7.  Albert is working on a 32-bit machine whereas Julie is working on a 64-bit machine. Both wrote the  same code to find factorial of a number but Albert is unable to find factorial of a number till 9 whereas  Julie is able to find the factorial of higher number. Identify the possible reason why Albert is unable to find  the factorial. Suggest some changes in the code so that Albert can handle bigger inputs.</a:t>
            </a:r>
            <a:endParaRPr sz="1600" b="1" dirty="0">
              <a:solidFill>
                <a:srgbClr val="F68B1E"/>
              </a:solidFill>
            </a:endParaRPr>
          </a:p>
          <a:p>
            <a:pPr marR="7620">
              <a:lnSpc>
                <a:spcPct val="200000"/>
              </a:lnSpc>
              <a:spcBef>
                <a:spcPts val="1133"/>
              </a:spcBef>
            </a:pPr>
            <a:r>
              <a:rPr lang="en" sz="1467">
                <a:solidFill>
                  <a:srgbClr val="231F20"/>
                </a:solidFill>
              </a:rPr>
              <a:t>8.  </a:t>
            </a:r>
            <a:r>
              <a:rPr lang="en" sz="1467">
                <a:solidFill>
                  <a:srgbClr val="231F20"/>
                </a:solidFill>
                <a:latin typeface="Arial"/>
                <a:ea typeface="Arial"/>
                <a:cs typeface="Arial"/>
                <a:sym typeface="Arial"/>
              </a:rPr>
              <a:t>While writing a C code, the problem faced by the programmers is to find if the parenthesis is balanced  or not. Write an algorithm to check if the parenthesis in C code are balanced. Initially your code should  work for balanced { and } braces.</a:t>
            </a:r>
            <a:endParaRPr sz="1467" dirty="0">
              <a:latin typeface="Arial"/>
              <a:ea typeface="Arial"/>
              <a:cs typeface="Arial"/>
              <a:sym typeface="Arial"/>
            </a:endParaRPr>
          </a:p>
          <a:p>
            <a:pPr marR="6773">
              <a:lnSpc>
                <a:spcPct val="200000"/>
              </a:lnSpc>
              <a:spcBef>
                <a:spcPts val="1133"/>
              </a:spcBef>
            </a:pPr>
            <a:r>
              <a:rPr lang="en" sz="1467">
                <a:solidFill>
                  <a:srgbClr val="231F20"/>
                </a:solidFill>
              </a:rPr>
              <a:t>9.  </a:t>
            </a:r>
            <a:r>
              <a:rPr lang="en" sz="1467">
                <a:solidFill>
                  <a:srgbClr val="231F20"/>
                </a:solidFill>
                <a:latin typeface="Arial"/>
                <a:ea typeface="Arial"/>
                <a:cs typeface="Arial"/>
                <a:sym typeface="Arial"/>
              </a:rPr>
              <a:t>Swapping of the data in a linked list can be performed by swapping the contents in the linked list. Can  the contents of a linked list be swapped without actually swapping the data?</a:t>
            </a:r>
            <a:endParaRPr sz="1467" dirty="0">
              <a:solidFill>
                <a:srgbClr val="231F20"/>
              </a:solidFill>
              <a:latin typeface="Arial"/>
              <a:ea typeface="Arial"/>
              <a:cs typeface="Arial"/>
              <a:sym typeface="Arial"/>
            </a:endParaRPr>
          </a:p>
          <a:p>
            <a:pPr marR="6773" algn="just">
              <a:lnSpc>
                <a:spcPct val="150000"/>
              </a:lnSpc>
              <a:spcBef>
                <a:spcPts val="1133"/>
              </a:spcBef>
            </a:pPr>
            <a:endParaRPr sz="1467" dirty="0">
              <a:solidFill>
                <a:srgbClr val="231F20"/>
              </a:solidFill>
            </a:endParaRPr>
          </a:p>
          <a:p>
            <a:endParaRPr sz="1733" dirty="0">
              <a:latin typeface="Arial"/>
              <a:ea typeface="Arial"/>
              <a:cs typeface="Arial"/>
              <a:sym typeface="Arial"/>
            </a:endParaRPr>
          </a:p>
          <a:p>
            <a:pPr marL="16933">
              <a:spcBef>
                <a:spcPts val="7"/>
              </a:spcBef>
            </a:pPr>
            <a:endParaRPr sz="1200" dirty="0">
              <a:latin typeface="Arial"/>
              <a:ea typeface="Arial"/>
              <a:cs typeface="Arial"/>
              <a:sym typeface="Arial"/>
            </a:endParaRPr>
          </a:p>
        </p:txBody>
      </p:sp>
      <p:sp>
        <p:nvSpPr>
          <p:cNvPr id="1018" name="Google Shape;1018;p106"/>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107"/>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24" name="Google Shape;1024;p107"/>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25" name="Google Shape;1025;p107"/>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26" name="Google Shape;1026;p107"/>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27" name="Google Shape;1027;p107"/>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88</a:t>
            </a:r>
            <a:endParaRPr sz="667" dirty="0">
              <a:latin typeface="Arial"/>
              <a:ea typeface="Arial"/>
              <a:cs typeface="Arial"/>
              <a:sym typeface="Arial"/>
            </a:endParaRPr>
          </a:p>
        </p:txBody>
      </p:sp>
      <p:graphicFrame>
        <p:nvGraphicFramePr>
          <p:cNvPr id="1028" name="Google Shape;1028;p107"/>
          <p:cNvGraphicFramePr/>
          <p:nvPr/>
        </p:nvGraphicFramePr>
        <p:xfrm>
          <a:off x="882901" y="1639468"/>
          <a:ext cx="10572000" cy="3410073"/>
        </p:xfrm>
        <a:graphic>
          <a:graphicData uri="http://schemas.openxmlformats.org/drawingml/2006/table">
            <a:tbl>
              <a:tblPr firstRow="1" bandRow="1">
                <a:noFill/>
              </a:tblPr>
              <a:tblGrid>
                <a:gridCol w="5286000">
                  <a:extLst>
                    <a:ext uri="{9D8B030D-6E8A-4147-A177-3AD203B41FA5}">
                      <a16:colId xmlns:a16="http://schemas.microsoft.com/office/drawing/2014/main" val="20000"/>
                    </a:ext>
                  </a:extLst>
                </a:gridCol>
                <a:gridCol w="5286000">
                  <a:extLst>
                    <a:ext uri="{9D8B030D-6E8A-4147-A177-3AD203B41FA5}">
                      <a16:colId xmlns:a16="http://schemas.microsoft.com/office/drawing/2014/main" val="20001"/>
                    </a:ext>
                  </a:extLst>
                </a:gridCol>
              </a:tblGrid>
              <a:tr h="495973">
                <a:tc>
                  <a:txBody>
                    <a:bodyPr/>
                    <a:lstStyle/>
                    <a:p>
                      <a:pPr marL="25400" marR="0" lvl="0" indent="0" algn="ctr" rtl="0">
                        <a:lnSpc>
                          <a:spcPct val="150000"/>
                        </a:lnSpc>
                        <a:spcBef>
                          <a:spcPts val="0"/>
                        </a:spcBef>
                        <a:spcAft>
                          <a:spcPts val="0"/>
                        </a:spcAft>
                        <a:buNone/>
                      </a:pPr>
                      <a:r>
                        <a:rPr lang="en" sz="2400" b="1" u="none" strike="noStrike" cap="none">
                          <a:solidFill>
                            <a:srgbClr val="231F20"/>
                          </a:solidFill>
                          <a:latin typeface="Arial"/>
                          <a:ea typeface="Arial"/>
                          <a:cs typeface="Arial"/>
                          <a:sym typeface="Arial"/>
                        </a:rPr>
                        <a:t>Skill Demonstrated</a:t>
                      </a:r>
                      <a:endParaRPr sz="24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2400" b="1" u="none" strike="noStrike" cap="none">
                          <a:solidFill>
                            <a:srgbClr val="231F20"/>
                          </a:solidFill>
                          <a:latin typeface="Arial"/>
                          <a:ea typeface="Arial"/>
                          <a:cs typeface="Arial"/>
                          <a:sym typeface="Arial"/>
                        </a:rPr>
                        <a:t>Question Ques / Verbs for tests</a:t>
                      </a:r>
                      <a:endParaRPr sz="24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914100">
                <a:tc>
                  <a:txBody>
                    <a:bodyPr/>
                    <a:lstStyle/>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compare and discriminate between ideas</a:t>
                      </a:r>
                      <a:endParaRPr sz="1700" u="none" strike="noStrike" cap="none" dirty="0">
                        <a:latin typeface="Arial"/>
                        <a:ea typeface="Arial"/>
                        <a:cs typeface="Arial"/>
                        <a:sym typeface="Arial"/>
                      </a:endParaRPr>
                    </a:p>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assess value of theories, presentations</a:t>
                      </a:r>
                      <a:endParaRPr sz="1700" u="none" strike="noStrike" cap="none" dirty="0">
                        <a:latin typeface="Arial"/>
                        <a:ea typeface="Arial"/>
                        <a:cs typeface="Arial"/>
                        <a:sym typeface="Arial"/>
                      </a:endParaRPr>
                    </a:p>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make choices based on reasoned argument</a:t>
                      </a:r>
                      <a:endParaRPr sz="1700" u="none" strike="noStrike" cap="none" dirty="0">
                        <a:latin typeface="Arial"/>
                        <a:ea typeface="Arial"/>
                        <a:cs typeface="Arial"/>
                        <a:sym typeface="Arial"/>
                      </a:endParaRPr>
                    </a:p>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verify value of evidence</a:t>
                      </a:r>
                      <a:endParaRPr sz="1700" u="none" strike="noStrike" cap="none" dirty="0">
                        <a:latin typeface="Arial"/>
                        <a:ea typeface="Arial"/>
                        <a:cs typeface="Arial"/>
                        <a:sym typeface="Arial"/>
                      </a:endParaRPr>
                    </a:p>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recognize subjectivity</a:t>
                      </a:r>
                      <a:endParaRPr sz="1700" u="none" strike="noStrike" cap="none" dirty="0">
                        <a:latin typeface="Arial"/>
                        <a:ea typeface="Arial"/>
                        <a:cs typeface="Arial"/>
                        <a:sym typeface="Arial"/>
                      </a:endParaRPr>
                    </a:p>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use of definite criteria for judgments</a:t>
                      </a:r>
                      <a:endParaRPr sz="17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700">
                          <a:solidFill>
                            <a:srgbClr val="231F20"/>
                          </a:solidFill>
                          <a:latin typeface="Arial"/>
                          <a:ea typeface="Arial"/>
                          <a:cs typeface="Arial"/>
                          <a:sym typeface="Arial"/>
                        </a:rPr>
                        <a:t>a</a:t>
                      </a:r>
                      <a:r>
                        <a:rPr lang="en" sz="1700" u="none" strike="noStrike" cap="none">
                          <a:solidFill>
                            <a:srgbClr val="231F20"/>
                          </a:solidFill>
                          <a:latin typeface="Arial"/>
                          <a:ea typeface="Arial"/>
                          <a:cs typeface="Arial"/>
                          <a:sym typeface="Arial"/>
                        </a:rPr>
                        <a:t>ssess,</a:t>
                      </a:r>
                      <a:r>
                        <a:rPr lang="en" sz="1700">
                          <a:solidFill>
                            <a:srgbClr val="231F20"/>
                          </a:solidFill>
                          <a:latin typeface="Arial"/>
                          <a:ea typeface="Arial"/>
                          <a:cs typeface="Arial"/>
                          <a:sym typeface="Arial"/>
                        </a:rPr>
                        <a:t> </a:t>
                      </a:r>
                      <a:r>
                        <a:rPr lang="en" sz="1700" u="none" strike="noStrike" cap="none">
                          <a:solidFill>
                            <a:srgbClr val="231F20"/>
                          </a:solidFill>
                          <a:latin typeface="Arial"/>
                          <a:ea typeface="Arial"/>
                          <a:cs typeface="Arial"/>
                          <a:sym typeface="Arial"/>
                        </a:rPr>
                        <a:t>decide,</a:t>
                      </a:r>
                      <a:r>
                        <a:rPr lang="en" sz="1700">
                          <a:solidFill>
                            <a:srgbClr val="231F20"/>
                          </a:solidFill>
                          <a:latin typeface="Arial"/>
                          <a:ea typeface="Arial"/>
                          <a:cs typeface="Arial"/>
                          <a:sym typeface="Arial"/>
                        </a:rPr>
                        <a:t> </a:t>
                      </a:r>
                      <a:r>
                        <a:rPr lang="en" sz="1700" u="none" strike="noStrike" cap="none">
                          <a:solidFill>
                            <a:srgbClr val="231F20"/>
                          </a:solidFill>
                          <a:latin typeface="Arial"/>
                          <a:ea typeface="Arial"/>
                          <a:cs typeface="Arial"/>
                          <a:sym typeface="Arial"/>
                        </a:rPr>
                        <a:t>choose, rank, grade, test, measure, defend,  recommend, convince, select, judge, support, conclude,</a:t>
                      </a:r>
                      <a:r>
                        <a:rPr lang="en" sz="1700">
                          <a:solidFill>
                            <a:srgbClr val="231F20"/>
                          </a:solidFill>
                          <a:latin typeface="Arial"/>
                          <a:ea typeface="Arial"/>
                          <a:cs typeface="Arial"/>
                          <a:sym typeface="Arial"/>
                        </a:rPr>
                        <a:t> </a:t>
                      </a:r>
                      <a:r>
                        <a:rPr lang="en" sz="1700" u="none" strike="noStrike" cap="none">
                          <a:solidFill>
                            <a:srgbClr val="231F20"/>
                          </a:solidFill>
                          <a:latin typeface="Arial"/>
                          <a:ea typeface="Arial"/>
                          <a:cs typeface="Arial"/>
                          <a:sym typeface="Arial"/>
                        </a:rPr>
                        <a:t>argue, justify, compare, summarize, evaluate</a:t>
                      </a:r>
                      <a:endParaRPr sz="17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1029" name="Google Shape;1029;p107"/>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1030" name="Google Shape;1030;p107"/>
          <p:cNvSpPr txBox="1"/>
          <p:nvPr/>
        </p:nvSpPr>
        <p:spPr>
          <a:xfrm>
            <a:off x="882900" y="681300"/>
            <a:ext cx="2929200" cy="337600"/>
          </a:xfrm>
          <a:prstGeom prst="rect">
            <a:avLst/>
          </a:prstGeom>
          <a:noFill/>
          <a:ln>
            <a:noFill/>
          </a:ln>
        </p:spPr>
        <p:txBody>
          <a:bodyPr spcFirstLastPara="1" wrap="square" lIns="121900" tIns="121900" rIns="121900" bIns="121900" anchor="t" anchorCtr="0">
            <a:noAutofit/>
          </a:bodyPr>
          <a:lstStyle/>
          <a:p>
            <a:pPr marL="16933">
              <a:spcBef>
                <a:spcPts val="7"/>
              </a:spcBef>
            </a:pPr>
            <a:r>
              <a:rPr lang="en" sz="2533" b="1">
                <a:solidFill>
                  <a:srgbClr val="F68B1E"/>
                </a:solidFill>
              </a:rPr>
              <a:t>5. EVALUATE</a:t>
            </a:r>
            <a:endParaRPr sz="2533"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08"/>
          <p:cNvSpPr txBox="1"/>
          <p:nvPr/>
        </p:nvSpPr>
        <p:spPr>
          <a:xfrm>
            <a:off x="742789" y="6475100"/>
            <a:ext cx="753035" cy="107512"/>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89</a:t>
            </a:r>
            <a:endParaRPr sz="667" dirty="0">
              <a:latin typeface="Arial"/>
              <a:ea typeface="Arial"/>
              <a:cs typeface="Arial"/>
              <a:sym typeface="Arial"/>
            </a:endParaRPr>
          </a:p>
        </p:txBody>
      </p:sp>
      <p:sp>
        <p:nvSpPr>
          <p:cNvPr id="1036" name="Google Shape;1036;p108"/>
          <p:cNvSpPr txBox="1"/>
          <p:nvPr/>
        </p:nvSpPr>
        <p:spPr>
          <a:xfrm>
            <a:off x="1495211" y="6475100"/>
            <a:ext cx="10703347" cy="107512"/>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1037" name="Google Shape;1037;p108"/>
          <p:cNvSpPr txBox="1"/>
          <p:nvPr/>
        </p:nvSpPr>
        <p:spPr>
          <a:xfrm>
            <a:off x="742833" y="4114500"/>
            <a:ext cx="10546000" cy="1222800"/>
          </a:xfrm>
          <a:prstGeom prst="rect">
            <a:avLst/>
          </a:prstGeom>
          <a:noFill/>
          <a:ln>
            <a:noFill/>
          </a:ln>
        </p:spPr>
        <p:txBody>
          <a:bodyPr spcFirstLastPara="1" wrap="square" lIns="121900" tIns="121900" rIns="121900" bIns="121900" anchor="t" anchorCtr="0">
            <a:noAutofit/>
          </a:bodyPr>
          <a:lstStyle/>
          <a:p>
            <a:pPr marL="16933" marR="6773" algn="just">
              <a:lnSpc>
                <a:spcPct val="150000"/>
              </a:lnSpc>
            </a:pPr>
            <a:r>
              <a:rPr lang="en" sz="1600">
                <a:solidFill>
                  <a:schemeClr val="hlink"/>
                </a:solidFill>
              </a:rPr>
              <a:t>Both higher order cognitive skills ‘Evaluate’ and ‘Create’ are difficult to assess in time-limited  examinations. These need to be assessed in variety of student works like projects, open ended problem-  solving exercises etc. Typical examples of problem statements or need statements which need higher order  abilities to solve are given below</a:t>
            </a:r>
            <a:endParaRPr sz="1600" dirty="0"/>
          </a:p>
        </p:txBody>
      </p:sp>
      <p:sp>
        <p:nvSpPr>
          <p:cNvPr id="1038" name="Google Shape;1038;p108"/>
          <p:cNvSpPr txBox="1"/>
          <p:nvPr/>
        </p:nvSpPr>
        <p:spPr>
          <a:xfrm>
            <a:off x="742793" y="594100"/>
            <a:ext cx="2274400" cy="172800"/>
          </a:xfrm>
          <a:prstGeom prst="rect">
            <a:avLst/>
          </a:prstGeom>
          <a:noFill/>
          <a:ln>
            <a:noFill/>
          </a:ln>
        </p:spPr>
        <p:txBody>
          <a:bodyPr spcFirstLastPara="1" wrap="square" lIns="0" tIns="16933" rIns="0" bIns="0" anchor="t" anchorCtr="0">
            <a:noAutofit/>
          </a:bodyPr>
          <a:lstStyle/>
          <a:p>
            <a:pPr marL="16933"/>
            <a:r>
              <a:rPr lang="en" sz="2133" b="1">
                <a:solidFill>
                  <a:srgbClr val="F68B1E"/>
                </a:solidFill>
              </a:rPr>
              <a:t>6. CREATE</a:t>
            </a:r>
            <a:endParaRPr sz="2133" b="1" dirty="0"/>
          </a:p>
        </p:txBody>
      </p:sp>
      <p:graphicFrame>
        <p:nvGraphicFramePr>
          <p:cNvPr id="1039" name="Google Shape;1039;p108"/>
          <p:cNvGraphicFramePr/>
          <p:nvPr/>
        </p:nvGraphicFramePr>
        <p:xfrm>
          <a:off x="742801" y="1118054"/>
          <a:ext cx="10546066" cy="2732694"/>
        </p:xfrm>
        <a:graphic>
          <a:graphicData uri="http://schemas.openxmlformats.org/drawingml/2006/table">
            <a:tbl>
              <a:tblPr firstRow="1" bandRow="1">
                <a:noFill/>
              </a:tblPr>
              <a:tblGrid>
                <a:gridCol w="5273033">
                  <a:extLst>
                    <a:ext uri="{9D8B030D-6E8A-4147-A177-3AD203B41FA5}">
                      <a16:colId xmlns:a16="http://schemas.microsoft.com/office/drawing/2014/main" val="20000"/>
                    </a:ext>
                  </a:extLst>
                </a:gridCol>
                <a:gridCol w="5273033">
                  <a:extLst>
                    <a:ext uri="{9D8B030D-6E8A-4147-A177-3AD203B41FA5}">
                      <a16:colId xmlns:a16="http://schemas.microsoft.com/office/drawing/2014/main" val="20001"/>
                    </a:ext>
                  </a:extLst>
                </a:gridCol>
              </a:tblGrid>
              <a:tr h="356867">
                <a:tc>
                  <a:txBody>
                    <a:bodyPr/>
                    <a:lstStyle/>
                    <a:p>
                      <a:pPr marL="25400" marR="0" lvl="0" indent="0" algn="ctr" rtl="0">
                        <a:lnSpc>
                          <a:spcPct val="100000"/>
                        </a:lnSpc>
                        <a:spcBef>
                          <a:spcPts val="0"/>
                        </a:spcBef>
                        <a:spcAft>
                          <a:spcPts val="0"/>
                        </a:spcAft>
                        <a:buNone/>
                      </a:pPr>
                      <a:r>
                        <a:rPr lang="en" sz="1700" b="1" u="none" strike="noStrike" cap="none">
                          <a:solidFill>
                            <a:srgbClr val="231F20"/>
                          </a:solidFill>
                          <a:latin typeface="Arial"/>
                          <a:ea typeface="Arial"/>
                          <a:cs typeface="Arial"/>
                          <a:sym typeface="Arial"/>
                        </a:rPr>
                        <a:t>Skill Demonstrated</a:t>
                      </a:r>
                      <a:endParaRPr sz="17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00000"/>
                        </a:lnSpc>
                        <a:spcBef>
                          <a:spcPts val="0"/>
                        </a:spcBef>
                        <a:spcAft>
                          <a:spcPts val="0"/>
                        </a:spcAft>
                        <a:buNone/>
                      </a:pPr>
                      <a:r>
                        <a:rPr lang="en" sz="1700" b="1" u="none" strike="noStrike" cap="none">
                          <a:solidFill>
                            <a:srgbClr val="231F20"/>
                          </a:solidFill>
                          <a:latin typeface="Arial"/>
                          <a:ea typeface="Arial"/>
                          <a:cs typeface="Arial"/>
                          <a:sym typeface="Arial"/>
                        </a:rPr>
                        <a:t>Question Ques / Verbs for tests</a:t>
                      </a:r>
                      <a:endParaRPr sz="17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375827">
                <a:tc>
                  <a:txBody>
                    <a:bodyPr/>
                    <a:lstStyle/>
                    <a:p>
                      <a:pPr marL="457200" marR="0" lvl="0" indent="-304800" algn="l" rtl="0">
                        <a:lnSpc>
                          <a:spcPct val="20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use old ideas to create new ones</a:t>
                      </a:r>
                      <a:endParaRPr sz="1600" u="none" strike="noStrike" cap="none" dirty="0">
                        <a:latin typeface="Arial"/>
                        <a:ea typeface="Arial"/>
                        <a:cs typeface="Arial"/>
                        <a:sym typeface="Arial"/>
                      </a:endParaRPr>
                    </a:p>
                    <a:p>
                      <a:pPr marL="457200" marR="0" lvl="0" indent="-304800" algn="l" rtl="0">
                        <a:lnSpc>
                          <a:spcPct val="20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Combine parts to make (new) whole,</a:t>
                      </a:r>
                      <a:endParaRPr sz="1600" u="none" strike="noStrike" cap="none" dirty="0">
                        <a:latin typeface="Arial"/>
                        <a:ea typeface="Arial"/>
                        <a:cs typeface="Arial"/>
                        <a:sym typeface="Arial"/>
                      </a:endParaRPr>
                    </a:p>
                    <a:p>
                      <a:pPr marL="457200" marR="0" lvl="0" indent="-304800" algn="l" rtl="0">
                        <a:lnSpc>
                          <a:spcPct val="20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generalize from given facts</a:t>
                      </a:r>
                      <a:endParaRPr sz="1600" u="none" strike="noStrike" cap="none" dirty="0">
                        <a:latin typeface="Arial"/>
                        <a:ea typeface="Arial"/>
                        <a:cs typeface="Arial"/>
                        <a:sym typeface="Arial"/>
                      </a:endParaRPr>
                    </a:p>
                    <a:p>
                      <a:pPr marL="457200" marR="0" lvl="0" indent="-304800" algn="l" rtl="0">
                        <a:lnSpc>
                          <a:spcPct val="20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relate knowledge from several areas</a:t>
                      </a:r>
                      <a:endParaRPr sz="1600" u="none" strike="noStrike" cap="none" dirty="0">
                        <a:latin typeface="Arial"/>
                        <a:ea typeface="Arial"/>
                        <a:cs typeface="Arial"/>
                        <a:sym typeface="Arial"/>
                      </a:endParaRPr>
                    </a:p>
                    <a:p>
                      <a:pPr marL="457200" marR="0" lvl="0" indent="-304800" algn="l" rtl="0">
                        <a:lnSpc>
                          <a:spcPct val="20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predict, draw conclusions</a:t>
                      </a:r>
                      <a:endParaRPr sz="16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200000"/>
                        </a:lnSpc>
                        <a:spcBef>
                          <a:spcPts val="0"/>
                        </a:spcBef>
                        <a:spcAft>
                          <a:spcPts val="0"/>
                        </a:spcAft>
                        <a:buNone/>
                      </a:pPr>
                      <a:r>
                        <a:rPr lang="en" sz="1600" u="none" strike="noStrike" cap="none">
                          <a:solidFill>
                            <a:srgbClr val="231F20"/>
                          </a:solidFill>
                          <a:latin typeface="Arial"/>
                          <a:ea typeface="Arial"/>
                          <a:cs typeface="Arial"/>
                          <a:sym typeface="Arial"/>
                        </a:rPr>
                        <a:t>design, formulate, build, invent, create, compose, generate,  derive, modify, develop, integrate</a:t>
                      </a:r>
                      <a:endParaRPr sz="16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09"/>
          <p:cNvSpPr txBox="1"/>
          <p:nvPr/>
        </p:nvSpPr>
        <p:spPr>
          <a:xfrm>
            <a:off x="742789" y="6475100"/>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90</a:t>
            </a:r>
            <a:endParaRPr sz="667" dirty="0">
              <a:latin typeface="Arial"/>
              <a:ea typeface="Arial"/>
              <a:cs typeface="Arial"/>
              <a:sym typeface="Arial"/>
            </a:endParaRPr>
          </a:p>
        </p:txBody>
      </p:sp>
      <p:sp>
        <p:nvSpPr>
          <p:cNvPr id="1045" name="Google Shape;1045;p109"/>
          <p:cNvSpPr txBox="1"/>
          <p:nvPr/>
        </p:nvSpPr>
        <p:spPr>
          <a:xfrm>
            <a:off x="904800" y="2427867"/>
            <a:ext cx="10494800" cy="3237200"/>
          </a:xfrm>
          <a:prstGeom prst="rect">
            <a:avLst/>
          </a:prstGeom>
          <a:noFill/>
          <a:ln>
            <a:noFill/>
          </a:ln>
        </p:spPr>
        <p:txBody>
          <a:bodyPr spcFirstLastPara="1" wrap="square" lIns="0" tIns="16933" rIns="0" bIns="0" anchor="t" anchorCtr="0">
            <a:noAutofit/>
          </a:bodyPr>
          <a:lstStyle/>
          <a:p>
            <a:pPr marL="304792" marR="8466"/>
            <a:endParaRPr sz="933" dirty="0">
              <a:latin typeface="Arial"/>
              <a:ea typeface="Arial"/>
              <a:cs typeface="Arial"/>
              <a:sym typeface="Arial"/>
            </a:endParaRPr>
          </a:p>
          <a:p>
            <a:pPr marL="609585" marR="6773" algn="just">
              <a:spcBef>
                <a:spcPts val="1133"/>
              </a:spcBef>
            </a:pPr>
            <a:endParaRPr sz="1467" dirty="0">
              <a:latin typeface="Arial"/>
              <a:ea typeface="Arial"/>
              <a:cs typeface="Arial"/>
              <a:sym typeface="Arial"/>
            </a:endParaRPr>
          </a:p>
        </p:txBody>
      </p:sp>
      <p:sp>
        <p:nvSpPr>
          <p:cNvPr id="1046" name="Google Shape;1046;p109"/>
          <p:cNvSpPr txBox="1"/>
          <p:nvPr/>
        </p:nvSpPr>
        <p:spPr>
          <a:xfrm>
            <a:off x="1495211" y="6475100"/>
            <a:ext cx="10703200" cy="107600"/>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1047" name="Google Shape;1047;p109"/>
          <p:cNvSpPr txBox="1"/>
          <p:nvPr/>
        </p:nvSpPr>
        <p:spPr>
          <a:xfrm>
            <a:off x="742800" y="470666"/>
            <a:ext cx="10656800" cy="5460901"/>
          </a:xfrm>
          <a:prstGeom prst="rect">
            <a:avLst/>
          </a:prstGeom>
          <a:noFill/>
          <a:ln>
            <a:noFill/>
          </a:ln>
        </p:spPr>
        <p:txBody>
          <a:bodyPr spcFirstLastPara="1" wrap="square" lIns="121900" tIns="121900" rIns="121900" bIns="121900" anchor="t" anchorCtr="0">
            <a:noAutofit/>
          </a:bodyPr>
          <a:lstStyle/>
          <a:p>
            <a:pPr algn="just">
              <a:lnSpc>
                <a:spcPct val="115000"/>
              </a:lnSpc>
            </a:pPr>
            <a:r>
              <a:rPr lang="en" sz="2000" b="1" dirty="0">
                <a:solidFill>
                  <a:srgbClr val="F68B1E"/>
                </a:solidFill>
              </a:rPr>
              <a:t>Sample Problem / Need statements:</a:t>
            </a:r>
            <a:endParaRPr sz="2000" b="1" dirty="0">
              <a:solidFill>
                <a:schemeClr val="dk1"/>
              </a:solidFill>
            </a:endParaRPr>
          </a:p>
          <a:p>
            <a:pPr marL="609585" marR="8466" indent="-397923" algn="just">
              <a:lnSpc>
                <a:spcPct val="150000"/>
              </a:lnSpc>
              <a:spcBef>
                <a:spcPts val="760"/>
              </a:spcBef>
              <a:buClr>
                <a:schemeClr val="hlink"/>
              </a:buClr>
              <a:buSzPts val="1100"/>
              <a:buAutoNum type="arabicPeriod"/>
            </a:pPr>
            <a:r>
              <a:rPr lang="en" sz="1400" dirty="0"/>
              <a:t>Automatic tethering of milking machine to the udder of a cow. A milk diary wants to automate the milking  process. The milking process involves attaching the milking cups to the teats. Design a system for the  same.</a:t>
            </a:r>
            <a:endParaRPr sz="1400" dirty="0"/>
          </a:p>
          <a:p>
            <a:pPr marL="609585" indent="-397923">
              <a:lnSpc>
                <a:spcPct val="150000"/>
              </a:lnSpc>
              <a:buClr>
                <a:schemeClr val="hlink"/>
              </a:buClr>
              <a:buSzPts val="1100"/>
              <a:buAutoNum type="arabicPeriod"/>
            </a:pPr>
            <a:r>
              <a:rPr lang="en" sz="1400" dirty="0"/>
              <a:t>An electric vehicle uses LIoN batteries. The batteries have to be charged and get discharged during use. The batteries require continuous monitoring during charging and discharging so that they remain healthy  and yield a long life. Design a system to monitor and manage the health of the batteries.</a:t>
            </a:r>
            <a:endParaRPr sz="1400" dirty="0"/>
          </a:p>
          <a:p>
            <a:pPr marL="609585" marR="7620" indent="-397923" algn="just">
              <a:lnSpc>
                <a:spcPct val="150000"/>
              </a:lnSpc>
              <a:buClr>
                <a:schemeClr val="hlink"/>
              </a:buClr>
              <a:buSzPts val="1100"/>
              <a:buAutoNum type="arabicPeriod"/>
            </a:pPr>
            <a:r>
              <a:rPr lang="en" sz="1400" dirty="0"/>
              <a:t>A Biotech industry needs automation for filling its product into 20 ltr bottles. Design a system to meter the  flow into the bottles so that each bottle has 20 ltr of the liquid. There will be more than one filling station  and the system has to monitor all the filling stations as well as keep count of the total production on a  daily basis.</a:t>
            </a:r>
            <a:endParaRPr sz="1400" dirty="0"/>
          </a:p>
          <a:p>
            <a:pPr marL="609585" marR="6773" indent="-397923" algn="just">
              <a:lnSpc>
                <a:spcPct val="150000"/>
              </a:lnSpc>
              <a:buClr>
                <a:schemeClr val="hlink"/>
              </a:buClr>
              <a:buSzPts val="1100"/>
              <a:buAutoNum type="arabicPeriod"/>
            </a:pPr>
            <a:r>
              <a:rPr lang="en" sz="1400" dirty="0"/>
              <a:t>Microwave Doppler radar with a range of 9m are available for motion detection. Design a surround view  monitoring system for a 3 wheeler to detect human obstacles while the vehicle is in motion.</a:t>
            </a:r>
            <a:endParaRPr sz="1400" dirty="0"/>
          </a:p>
          <a:p>
            <a:pPr marL="609585" marR="9313" indent="-397923" algn="just">
              <a:lnSpc>
                <a:spcPct val="150000"/>
              </a:lnSpc>
              <a:buClr>
                <a:schemeClr val="hlink"/>
              </a:buClr>
              <a:buSzPts val="1100"/>
              <a:buAutoNum type="arabicPeriod"/>
            </a:pPr>
            <a:r>
              <a:rPr lang="en" sz="1400" dirty="0"/>
              <a:t>Design a system to assist the driver by using cameras to detect lane markers and pedestrians while the  vehicle is in motion.</a:t>
            </a:r>
            <a:endParaRPr sz="1400" dirty="0"/>
          </a:p>
          <a:p>
            <a:pPr marL="609585" marR="6773" indent="-397923" algn="just">
              <a:lnSpc>
                <a:spcPct val="150000"/>
              </a:lnSpc>
              <a:buClr>
                <a:schemeClr val="hlink"/>
              </a:buClr>
              <a:buSzPts val="1100"/>
              <a:buAutoNum type="arabicPeriod"/>
            </a:pPr>
            <a:r>
              <a:rPr lang="en" sz="1400" dirty="0"/>
              <a:t>Develop a small size USB 2.0 / 3.0 CMOS camera system which can be used for industrial inspection,  medical applications, microscopy, etc. The system should be able to capture the image quickly and be  able to process the captured image and then store it also</a:t>
            </a:r>
            <a:endParaRPr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2333-6660-45C8-8A40-30D7C2BC6453}"/>
              </a:ext>
            </a:extLst>
          </p:cNvPr>
          <p:cNvSpPr>
            <a:spLocks noGrp="1"/>
          </p:cNvSpPr>
          <p:nvPr>
            <p:ph type="title"/>
          </p:nvPr>
        </p:nvSpPr>
        <p:spPr>
          <a:xfrm>
            <a:off x="838200" y="365126"/>
            <a:ext cx="10515600" cy="413808"/>
          </a:xfrm>
        </p:spPr>
        <p:txBody>
          <a:bodyPr>
            <a:normAutofit fontScale="90000"/>
          </a:bodyPr>
          <a:lstStyle/>
          <a:p>
            <a:pPr algn="ctr"/>
            <a:r>
              <a:rPr lang="en-US" b="1" dirty="0"/>
              <a:t>PEO EXAMPLE: CIVIL ENGINEERING</a:t>
            </a:r>
            <a:endParaRPr lang="en-IN" b="1" dirty="0"/>
          </a:p>
        </p:txBody>
      </p:sp>
      <p:sp>
        <p:nvSpPr>
          <p:cNvPr id="3" name="Content Placeholder 2">
            <a:extLst>
              <a:ext uri="{FF2B5EF4-FFF2-40B4-BE49-F238E27FC236}">
                <a16:creationId xmlns:a16="http://schemas.microsoft.com/office/drawing/2014/main" id="{E4841A11-F7B5-48C5-B546-F271BE902A5D}"/>
              </a:ext>
            </a:extLst>
          </p:cNvPr>
          <p:cNvSpPr>
            <a:spLocks noGrp="1"/>
          </p:cNvSpPr>
          <p:nvPr>
            <p:ph idx="1"/>
          </p:nvPr>
        </p:nvSpPr>
        <p:spPr>
          <a:xfrm>
            <a:off x="838200" y="970844"/>
            <a:ext cx="10515600" cy="5206119"/>
          </a:xfrm>
        </p:spPr>
        <p:txBody>
          <a:bodyPr/>
          <a:lstStyle/>
          <a:p>
            <a:pPr>
              <a:lnSpc>
                <a:spcPct val="107000"/>
              </a:lnSpc>
              <a:spcAft>
                <a:spcPts val="800"/>
              </a:spcAft>
            </a:pPr>
            <a:endParaRPr lang="en-IN" sz="2400" b="1" dirty="0">
              <a:effectLst/>
              <a:latin typeface="Corbel Light" panose="020B03030202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400" b="1" dirty="0">
                <a:effectLst/>
                <a:latin typeface="+mj-lt"/>
                <a:ea typeface="Calibri" panose="020F0502020204030204" pitchFamily="34" charset="0"/>
                <a:cs typeface="Times New Roman" panose="02020603050405020304" pitchFamily="18" charset="0"/>
              </a:rPr>
              <a:t>Our Graduates will demonstrate peer-recognized technical competency in the analysis, design and construction of Civil Engineering structures.</a:t>
            </a:r>
          </a:p>
          <a:p>
            <a:pPr>
              <a:lnSpc>
                <a:spcPct val="107000"/>
              </a:lnSpc>
              <a:spcAft>
                <a:spcPts val="800"/>
              </a:spcAft>
            </a:pPr>
            <a:r>
              <a:rPr lang="en-IN" sz="2400" b="1" dirty="0">
                <a:effectLst/>
                <a:latin typeface="+mj-lt"/>
                <a:ea typeface="Calibri" panose="020F0502020204030204" pitchFamily="34" charset="0"/>
                <a:cs typeface="Times New Roman" panose="02020603050405020304" pitchFamily="18" charset="0"/>
              </a:rPr>
              <a:t>Our Graduates will demonstrate leadership and initiative to advance professional and organizational goals with commitment to ethical standards of profession, teamwork and respect for diverse cultural background. </a:t>
            </a:r>
          </a:p>
          <a:p>
            <a:pPr>
              <a:lnSpc>
                <a:spcPct val="107000"/>
              </a:lnSpc>
              <a:spcAft>
                <a:spcPts val="800"/>
              </a:spcAft>
            </a:pPr>
            <a:r>
              <a:rPr lang="en-IN" sz="2400" b="1" dirty="0">
                <a:effectLst/>
                <a:latin typeface="+mj-lt"/>
                <a:ea typeface="Calibri" panose="020F0502020204030204" pitchFamily="34" charset="0"/>
                <a:cs typeface="Times New Roman" panose="02020603050405020304" pitchFamily="18" charset="0"/>
              </a:rPr>
              <a:t>Our Graduates will be engaged in ongoing learning and professional development through pursuance of higher education and self-study. Graduates will be committed to creative practice of engineering and other professions in a responsible manner contributing to the socio-economic development of the society</a:t>
            </a:r>
            <a:r>
              <a:rPr lang="en-IN" sz="1800" b="1" dirty="0">
                <a:effectLst/>
                <a:latin typeface="+mj-lt"/>
                <a:ea typeface="Calibri" panose="020F0502020204030204" pitchFamily="34" charset="0"/>
                <a:cs typeface="Times New Roman" panose="02020603050405020304" pitchFamily="18" charset="0"/>
              </a:rPr>
              <a:t>.</a:t>
            </a:r>
          </a:p>
          <a:p>
            <a:endParaRPr lang="en-IN" dirty="0"/>
          </a:p>
        </p:txBody>
      </p:sp>
      <p:sp>
        <p:nvSpPr>
          <p:cNvPr id="4" name="Rectangle 3">
            <a:extLst>
              <a:ext uri="{FF2B5EF4-FFF2-40B4-BE49-F238E27FC236}">
                <a16:creationId xmlns:a16="http://schemas.microsoft.com/office/drawing/2014/main" id="{17327F88-CA62-4BE8-9BEC-F2E4236D3D06}"/>
              </a:ext>
            </a:extLst>
          </p:cNvPr>
          <p:cNvSpPr/>
          <p:nvPr/>
        </p:nvSpPr>
        <p:spPr>
          <a:xfrm>
            <a:off x="516836" y="198784"/>
            <a:ext cx="11092068" cy="6162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9480513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10"/>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53" name="Google Shape;1053;p110"/>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54" name="Google Shape;1054;p110"/>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55" name="Google Shape;1055;p110"/>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56" name="Google Shape;1056;p110"/>
          <p:cNvSpPr txBox="1"/>
          <p:nvPr/>
        </p:nvSpPr>
        <p:spPr>
          <a:xfrm>
            <a:off x="10702444" y="6473065"/>
            <a:ext cx="753035" cy="111585"/>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91</a:t>
            </a:r>
            <a:endParaRPr sz="667" dirty="0">
              <a:latin typeface="Arial"/>
              <a:ea typeface="Arial"/>
              <a:cs typeface="Arial"/>
              <a:sym typeface="Arial"/>
            </a:endParaRPr>
          </a:p>
        </p:txBody>
      </p:sp>
      <p:sp>
        <p:nvSpPr>
          <p:cNvPr id="1057" name="Google Shape;1057;p110"/>
          <p:cNvSpPr/>
          <p:nvPr/>
        </p:nvSpPr>
        <p:spPr>
          <a:xfrm>
            <a:off x="-3067" y="169535"/>
            <a:ext cx="12197299" cy="782645"/>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58" name="Google Shape;1058;p110"/>
          <p:cNvSpPr txBox="1">
            <a:spLocks noGrp="1"/>
          </p:cNvSpPr>
          <p:nvPr>
            <p:ph type="title"/>
          </p:nvPr>
        </p:nvSpPr>
        <p:spPr>
          <a:xfrm>
            <a:off x="683167" y="297833"/>
            <a:ext cx="4451600" cy="595200"/>
          </a:xfrm>
          <a:prstGeom prst="rect">
            <a:avLst/>
          </a:prstGeom>
          <a:noFill/>
          <a:ln>
            <a:noFill/>
          </a:ln>
        </p:spPr>
        <p:txBody>
          <a:bodyPr spcFirstLastPara="1" vert="horz" wrap="square" lIns="0" tIns="16933" rIns="0" bIns="0" rtlCol="0" anchor="ctr" anchorCtr="0">
            <a:noAutofit/>
          </a:bodyPr>
          <a:lstStyle/>
          <a:p>
            <a:pPr marL="16933">
              <a:lnSpc>
                <a:spcPct val="115000"/>
              </a:lnSpc>
              <a:spcBef>
                <a:spcPts val="0"/>
              </a:spcBef>
            </a:pPr>
            <a:r>
              <a:rPr lang="en" sz="1867" b="1" dirty="0"/>
              <a:t>APPENDIX-C</a:t>
            </a:r>
            <a:endParaRPr sz="1867" b="1" dirty="0"/>
          </a:p>
          <a:p>
            <a:pPr marL="16933">
              <a:lnSpc>
                <a:spcPct val="110000"/>
              </a:lnSpc>
              <a:spcBef>
                <a:spcPts val="0"/>
              </a:spcBef>
            </a:pPr>
            <a:r>
              <a:rPr lang="en" sz="1867" b="1" dirty="0"/>
              <a:t>Model Question Papers</a:t>
            </a:r>
            <a:endParaRPr sz="1867" b="1" dirty="0"/>
          </a:p>
        </p:txBody>
      </p:sp>
      <p:sp>
        <p:nvSpPr>
          <p:cNvPr id="1061" name="Google Shape;1061;p110"/>
          <p:cNvSpPr txBox="1"/>
          <p:nvPr/>
        </p:nvSpPr>
        <p:spPr>
          <a:xfrm>
            <a:off x="683167" y="1455492"/>
            <a:ext cx="4920800" cy="1112000"/>
          </a:xfrm>
          <a:prstGeom prst="rect">
            <a:avLst/>
          </a:prstGeom>
          <a:noFill/>
          <a:ln>
            <a:noFill/>
          </a:ln>
        </p:spPr>
        <p:txBody>
          <a:bodyPr spcFirstLastPara="1" wrap="square" lIns="0" tIns="16933" rIns="0" bIns="0" anchor="t" anchorCtr="0">
            <a:noAutofit/>
          </a:bodyPr>
          <a:lstStyle/>
          <a:p>
            <a:pPr marL="16933"/>
            <a:r>
              <a:rPr lang="en" sz="1467" b="1" dirty="0">
                <a:solidFill>
                  <a:srgbClr val="F68B1E"/>
                </a:solidFill>
              </a:rPr>
              <a:t>MODEL QUESTION PAPER</a:t>
            </a:r>
            <a:endParaRPr sz="1467" b="1" dirty="0"/>
          </a:p>
          <a:p>
            <a:pPr marL="16933" marR="6773">
              <a:spcBef>
                <a:spcPts val="645"/>
              </a:spcBef>
            </a:pPr>
            <a:r>
              <a:rPr lang="en" sz="1467" dirty="0">
                <a:solidFill>
                  <a:srgbClr val="231F20"/>
                </a:solidFill>
                <a:latin typeface="Arial"/>
                <a:ea typeface="Arial"/>
                <a:cs typeface="Arial"/>
                <a:sym typeface="Arial"/>
              </a:rPr>
              <a:t>Course: Programming for Problem solving (ESC 103)  </a:t>
            </a:r>
            <a:endParaRPr sz="1467" dirty="0">
              <a:solidFill>
                <a:srgbClr val="231F20"/>
              </a:solidFill>
              <a:latin typeface="Arial"/>
              <a:ea typeface="Arial"/>
              <a:cs typeface="Arial"/>
              <a:sym typeface="Arial"/>
            </a:endParaRPr>
          </a:p>
          <a:p>
            <a:pPr marL="16933" marR="6773">
              <a:spcBef>
                <a:spcPts val="645"/>
              </a:spcBef>
            </a:pPr>
            <a:r>
              <a:rPr lang="en" sz="1467" dirty="0">
                <a:solidFill>
                  <a:srgbClr val="231F20"/>
                </a:solidFill>
                <a:latin typeface="Arial"/>
                <a:ea typeface="Arial"/>
                <a:cs typeface="Arial"/>
                <a:sym typeface="Arial"/>
              </a:rPr>
              <a:t>Maximum Marks :100; Duration: 03 hours</a:t>
            </a:r>
            <a:endParaRPr sz="1467" dirty="0">
              <a:latin typeface="Arial"/>
              <a:ea typeface="Arial"/>
              <a:cs typeface="Arial"/>
              <a:sym typeface="Arial"/>
            </a:endParaRPr>
          </a:p>
        </p:txBody>
      </p:sp>
      <p:graphicFrame>
        <p:nvGraphicFramePr>
          <p:cNvPr id="1062" name="Google Shape;1062;p110"/>
          <p:cNvGraphicFramePr/>
          <p:nvPr/>
        </p:nvGraphicFramePr>
        <p:xfrm>
          <a:off x="710118" y="2567487"/>
          <a:ext cx="10771735" cy="3538000"/>
        </p:xfrm>
        <a:graphic>
          <a:graphicData uri="http://schemas.openxmlformats.org/drawingml/2006/table">
            <a:tbl>
              <a:tblPr firstRow="1" bandRow="1">
                <a:noFill/>
              </a:tblPr>
              <a:tblGrid>
                <a:gridCol w="939167">
                  <a:extLst>
                    <a:ext uri="{9D8B030D-6E8A-4147-A177-3AD203B41FA5}">
                      <a16:colId xmlns:a16="http://schemas.microsoft.com/office/drawing/2014/main" val="20000"/>
                    </a:ext>
                  </a:extLst>
                </a:gridCol>
                <a:gridCol w="6075900">
                  <a:extLst>
                    <a:ext uri="{9D8B030D-6E8A-4147-A177-3AD203B41FA5}">
                      <a16:colId xmlns:a16="http://schemas.microsoft.com/office/drawing/2014/main" val="20001"/>
                    </a:ext>
                  </a:extLst>
                </a:gridCol>
                <a:gridCol w="939167">
                  <a:extLst>
                    <a:ext uri="{9D8B030D-6E8A-4147-A177-3AD203B41FA5}">
                      <a16:colId xmlns:a16="http://schemas.microsoft.com/office/drawing/2014/main" val="20002"/>
                    </a:ext>
                  </a:extLst>
                </a:gridCol>
                <a:gridCol w="939167">
                  <a:extLst>
                    <a:ext uri="{9D8B030D-6E8A-4147-A177-3AD203B41FA5}">
                      <a16:colId xmlns:a16="http://schemas.microsoft.com/office/drawing/2014/main" val="20003"/>
                    </a:ext>
                  </a:extLst>
                </a:gridCol>
                <a:gridCol w="939167">
                  <a:extLst>
                    <a:ext uri="{9D8B030D-6E8A-4147-A177-3AD203B41FA5}">
                      <a16:colId xmlns:a16="http://schemas.microsoft.com/office/drawing/2014/main" val="20004"/>
                    </a:ext>
                  </a:extLst>
                </a:gridCol>
                <a:gridCol w="939167">
                  <a:extLst>
                    <a:ext uri="{9D8B030D-6E8A-4147-A177-3AD203B41FA5}">
                      <a16:colId xmlns:a16="http://schemas.microsoft.com/office/drawing/2014/main" val="20005"/>
                    </a:ext>
                  </a:extLst>
                </a:gridCol>
              </a:tblGrid>
              <a:tr h="250271">
                <a:tc>
                  <a:txBody>
                    <a:bodyPr/>
                    <a:lstStyle/>
                    <a:p>
                      <a:pPr marL="7620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Q.No</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Questions</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Marks</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CO</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BL</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PI</a:t>
                      </a:r>
                      <a:endParaRPr sz="15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306912">
                <a:tc>
                  <a:txBody>
                    <a:bodyPr/>
                    <a:lstStyle/>
                    <a:p>
                      <a:pPr marL="7620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1(a)</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Explain the steps involved in solving a problem using computer.</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1270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08</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642192">
                <a:tc>
                  <a:txBody>
                    <a:bodyPr/>
                    <a:lstStyle/>
                    <a:p>
                      <a:pPr marL="7620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Write an algorithm to find roots of a quadratic equation ax2 + bx +c =</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0 reading the values of a, b and c.</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642192">
                <a:tc>
                  <a:txBody>
                    <a:bodyPr/>
                    <a:lstStyle/>
                    <a:p>
                      <a:pPr marL="7620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2(a)</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Compare if-else-if and switch statement giving examples for their  relevant use.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08</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r h="97747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2b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just"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Write a C program that reads a given integer number and checks  whether it a palindrome. A palindrome is a number that has same value  even when it is reversed. Eg: 12321 is a palindrome.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4"/>
                  </a:ext>
                </a:extLst>
              </a:tr>
              <a:tr h="64219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3a</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Compare the working of three looping constructs of C language giving  their syntax.</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08</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5"/>
                  </a:ext>
                </a:extLst>
              </a:tr>
            </a:tbl>
          </a:graphicData>
        </a:graphic>
      </p:graphicFrame>
      <p:sp>
        <p:nvSpPr>
          <p:cNvPr id="1063" name="Google Shape;1063;p110"/>
          <p:cNvSpPr txBox="1"/>
          <p:nvPr/>
        </p:nvSpPr>
        <p:spPr>
          <a:xfrm>
            <a:off x="9884935" y="6469449"/>
            <a:ext cx="757133" cy="114028"/>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11"/>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70" name="Google Shape;1070;p111"/>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71" name="Google Shape;1071;p111"/>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72" name="Google Shape;1072;p111"/>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73" name="Google Shape;1073;p111"/>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92</a:t>
            </a:r>
            <a:endParaRPr sz="667" dirty="0">
              <a:latin typeface="Arial"/>
              <a:ea typeface="Arial"/>
              <a:cs typeface="Arial"/>
              <a:sym typeface="Arial"/>
            </a:endParaRPr>
          </a:p>
        </p:txBody>
      </p:sp>
      <p:graphicFrame>
        <p:nvGraphicFramePr>
          <p:cNvPr id="1074" name="Google Shape;1074;p111"/>
          <p:cNvGraphicFramePr/>
          <p:nvPr/>
        </p:nvGraphicFramePr>
        <p:xfrm>
          <a:off x="876169" y="802320"/>
          <a:ext cx="10578698" cy="5313709"/>
        </p:xfrm>
        <a:graphic>
          <a:graphicData uri="http://schemas.openxmlformats.org/drawingml/2006/table">
            <a:tbl>
              <a:tblPr firstRow="1" bandRow="1">
                <a:noFill/>
              </a:tblPr>
              <a:tblGrid>
                <a:gridCol w="922333">
                  <a:extLst>
                    <a:ext uri="{9D8B030D-6E8A-4147-A177-3AD203B41FA5}">
                      <a16:colId xmlns:a16="http://schemas.microsoft.com/office/drawing/2014/main" val="20000"/>
                    </a:ext>
                  </a:extLst>
                </a:gridCol>
                <a:gridCol w="5967033">
                  <a:extLst>
                    <a:ext uri="{9D8B030D-6E8A-4147-A177-3AD203B41FA5}">
                      <a16:colId xmlns:a16="http://schemas.microsoft.com/office/drawing/2014/main" val="20001"/>
                    </a:ext>
                  </a:extLst>
                </a:gridCol>
                <a:gridCol w="922333">
                  <a:extLst>
                    <a:ext uri="{9D8B030D-6E8A-4147-A177-3AD203B41FA5}">
                      <a16:colId xmlns:a16="http://schemas.microsoft.com/office/drawing/2014/main" val="20002"/>
                    </a:ext>
                  </a:extLst>
                </a:gridCol>
                <a:gridCol w="922333">
                  <a:extLst>
                    <a:ext uri="{9D8B030D-6E8A-4147-A177-3AD203B41FA5}">
                      <a16:colId xmlns:a16="http://schemas.microsoft.com/office/drawing/2014/main" val="20003"/>
                    </a:ext>
                  </a:extLst>
                </a:gridCol>
                <a:gridCol w="922333">
                  <a:extLst>
                    <a:ext uri="{9D8B030D-6E8A-4147-A177-3AD203B41FA5}">
                      <a16:colId xmlns:a16="http://schemas.microsoft.com/office/drawing/2014/main" val="20004"/>
                    </a:ext>
                  </a:extLst>
                </a:gridCol>
                <a:gridCol w="922333">
                  <a:extLst>
                    <a:ext uri="{9D8B030D-6E8A-4147-A177-3AD203B41FA5}">
                      <a16:colId xmlns:a16="http://schemas.microsoft.com/office/drawing/2014/main" val="20005"/>
                    </a:ext>
                  </a:extLst>
                </a:gridCol>
              </a:tblGrid>
              <a:tr h="228851">
                <a:tc>
                  <a:txBody>
                    <a:bodyPr/>
                    <a:lstStyle/>
                    <a:p>
                      <a:pPr marL="762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Q.No</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Questions</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Marks</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CO</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BL</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PI</a:t>
                      </a:r>
                      <a:endParaRPr sz="13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466555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3b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7747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What does the following program do?  #include &lt;stdio.h&gt;</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int main()</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t>
                      </a:r>
                      <a:endParaRPr sz="1500"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char ch;</a:t>
                      </a:r>
                      <a:endParaRPr sz="1500"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int vcnt = 0, ccnt=0;</a:t>
                      </a:r>
                      <a:endParaRPr sz="1500"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for ( ch = getchar(); ch != ‘\n’; ch=getchar()){</a:t>
                      </a:r>
                      <a:endParaRPr sz="1500" u="none" strike="noStrike" cap="none" dirty="0">
                        <a:latin typeface="Arial"/>
                        <a:ea typeface="Arial"/>
                        <a:cs typeface="Arial"/>
                        <a:sym typeface="Arial"/>
                      </a:endParaRPr>
                    </a:p>
                    <a:p>
                      <a:pPr marL="127000" marR="38100" lvl="0" indent="-381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if(ch==’a’ || ch==’e’ || ch==’i’ || ch==’o’ || ch==’u’ ||  ch==’A’ || ch==’E’ || ch==’I’ || ch==’O’ || ch==’U’)  vcnt++;</a:t>
                      </a:r>
                      <a:endParaRPr sz="1500"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else if((ch &gt;= ‘a’ &amp;&amp; ch &lt;= ‘z’) || (ch &gt;= ‘A’ &amp;&amp; ch &lt;= ‘Z’))</a:t>
                      </a:r>
                      <a:endParaRPr sz="1500" u="none" strike="noStrike" cap="none" dirty="0">
                        <a:latin typeface="Arial"/>
                        <a:ea typeface="Arial"/>
                        <a:cs typeface="Arial"/>
                        <a:sym typeface="Arial"/>
                      </a:endParaRPr>
                    </a:p>
                    <a:p>
                      <a:pPr marL="1270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ccnt++;</a:t>
                      </a:r>
                      <a:endParaRPr sz="1500"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t>
                      </a:r>
                      <a:endParaRPr sz="1500" u="none" strike="noStrike" cap="none" dirty="0">
                        <a:latin typeface="Arial"/>
                        <a:ea typeface="Arial"/>
                        <a:cs typeface="Arial"/>
                        <a:sym typeface="Arial"/>
                      </a:endParaRPr>
                    </a:p>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printf( “ %d %d\n”, vcnt, ccnt);</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Rewrite the above program using while and switch constructs.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400"/>
                        </a:spcBef>
                        <a:spcAft>
                          <a:spcPts val="0"/>
                        </a:spcAft>
                        <a:buNone/>
                      </a:pPr>
                      <a:r>
                        <a:rPr lang="en" sz="1500" u="none" strike="noStrike" cap="none">
                          <a:solidFill>
                            <a:srgbClr val="231F20"/>
                          </a:solidFill>
                          <a:latin typeface="Arial"/>
                          <a:ea typeface="Arial"/>
                          <a:cs typeface="Arial"/>
                          <a:sym typeface="Arial"/>
                        </a:rPr>
                        <a:t>12</a:t>
                      </a: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76200" marR="0" lvl="0" indent="0" algn="l" rtl="0">
                        <a:lnSpc>
                          <a:spcPct val="150000"/>
                        </a:lnSpc>
                        <a:spcBef>
                          <a:spcPts val="400"/>
                        </a:spcBef>
                        <a:spcAft>
                          <a:spcPts val="0"/>
                        </a:spcAft>
                        <a:buNone/>
                      </a:pPr>
                      <a:r>
                        <a:rPr lang="en" sz="1500" u="none" strike="noStrike" cap="none">
                          <a:solidFill>
                            <a:srgbClr val="231F20"/>
                          </a:solidFill>
                          <a:latin typeface="Arial"/>
                          <a:ea typeface="Arial"/>
                          <a:cs typeface="Arial"/>
                          <a:sym typeface="Arial"/>
                        </a:rPr>
                        <a:t>CO4</a:t>
                      </a: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400"/>
                        </a:spcBef>
                        <a:spcAft>
                          <a:spcPts val="0"/>
                        </a:spcAft>
                        <a:buNone/>
                      </a:pPr>
                      <a:r>
                        <a:rPr lang="en" sz="1500" u="none" strike="noStrike" cap="none">
                          <a:solidFill>
                            <a:srgbClr val="231F20"/>
                          </a:solidFill>
                          <a:latin typeface="Arial"/>
                          <a:ea typeface="Arial"/>
                          <a:cs typeface="Arial"/>
                          <a:sym typeface="Arial"/>
                        </a:rPr>
                        <a:t>L4</a:t>
                      </a: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40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30691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4a</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Compare call by value and call by reference with relevant examples.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8</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075" name="Google Shape;1075;p111"/>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112"/>
          <p:cNvSpPr txBox="1"/>
          <p:nvPr/>
        </p:nvSpPr>
        <p:spPr>
          <a:xfrm>
            <a:off x="742789" y="6475100"/>
            <a:ext cx="753035" cy="107512"/>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93</a:t>
            </a:r>
            <a:endParaRPr sz="667" dirty="0">
              <a:latin typeface="Arial"/>
              <a:ea typeface="Arial"/>
              <a:cs typeface="Arial"/>
              <a:sym typeface="Arial"/>
            </a:endParaRPr>
          </a:p>
        </p:txBody>
      </p:sp>
      <p:graphicFrame>
        <p:nvGraphicFramePr>
          <p:cNvPr id="1081" name="Google Shape;1081;p112"/>
          <p:cNvGraphicFramePr/>
          <p:nvPr/>
        </p:nvGraphicFramePr>
        <p:xfrm>
          <a:off x="762002" y="3123468"/>
          <a:ext cx="10605535" cy="3027458"/>
        </p:xfrm>
        <a:graphic>
          <a:graphicData uri="http://schemas.openxmlformats.org/drawingml/2006/table">
            <a:tbl>
              <a:tblPr firstRow="1" bandRow="1">
                <a:noFill/>
              </a:tblPr>
              <a:tblGrid>
                <a:gridCol w="924667">
                  <a:extLst>
                    <a:ext uri="{9D8B030D-6E8A-4147-A177-3AD203B41FA5}">
                      <a16:colId xmlns:a16="http://schemas.microsoft.com/office/drawing/2014/main" val="20000"/>
                    </a:ext>
                  </a:extLst>
                </a:gridCol>
                <a:gridCol w="5982200">
                  <a:extLst>
                    <a:ext uri="{9D8B030D-6E8A-4147-A177-3AD203B41FA5}">
                      <a16:colId xmlns:a16="http://schemas.microsoft.com/office/drawing/2014/main" val="20001"/>
                    </a:ext>
                  </a:extLst>
                </a:gridCol>
                <a:gridCol w="924667">
                  <a:extLst>
                    <a:ext uri="{9D8B030D-6E8A-4147-A177-3AD203B41FA5}">
                      <a16:colId xmlns:a16="http://schemas.microsoft.com/office/drawing/2014/main" val="20002"/>
                    </a:ext>
                  </a:extLst>
                </a:gridCol>
                <a:gridCol w="924667">
                  <a:extLst>
                    <a:ext uri="{9D8B030D-6E8A-4147-A177-3AD203B41FA5}">
                      <a16:colId xmlns:a16="http://schemas.microsoft.com/office/drawing/2014/main" val="20003"/>
                    </a:ext>
                  </a:extLst>
                </a:gridCol>
                <a:gridCol w="924667">
                  <a:extLst>
                    <a:ext uri="{9D8B030D-6E8A-4147-A177-3AD203B41FA5}">
                      <a16:colId xmlns:a16="http://schemas.microsoft.com/office/drawing/2014/main" val="20004"/>
                    </a:ext>
                  </a:extLst>
                </a:gridCol>
                <a:gridCol w="924667">
                  <a:extLst>
                    <a:ext uri="{9D8B030D-6E8A-4147-A177-3AD203B41FA5}">
                      <a16:colId xmlns:a16="http://schemas.microsoft.com/office/drawing/2014/main" val="20005"/>
                    </a:ext>
                  </a:extLst>
                </a:gridCol>
              </a:tblGrid>
              <a:tr h="1648032">
                <a:tc>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int swap( int *x, int *y)</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t>
                      </a:r>
                      <a:endParaRPr sz="1500" u="none" strike="noStrike" cap="none" dirty="0">
                        <a:latin typeface="Arial"/>
                        <a:ea typeface="Arial"/>
                        <a:cs typeface="Arial"/>
                        <a:sym typeface="Arial"/>
                      </a:endParaRPr>
                    </a:p>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int *temp;</a:t>
                      </a:r>
                      <a:endParaRPr sz="1500" u="none" strike="noStrike" cap="none" dirty="0">
                        <a:latin typeface="Arial"/>
                        <a:ea typeface="Arial"/>
                        <a:cs typeface="Arial"/>
                        <a:sym typeface="Arial"/>
                      </a:endParaRPr>
                    </a:p>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temp = x, x=y, y = temp;</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1143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6</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CO5</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L4</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63500" lvl="0" indent="0" algn="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0"/>
                  </a:ext>
                </a:extLst>
              </a:tr>
              <a:tr h="131275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5c</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Define a structure to store time with three components hours, mins   and seconds. Write a modular C program to compute the time taken  by       an athlete to complete a marathon reading the start and end time  of his  run.</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1016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10</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63500" lvl="0" indent="0" algn="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1082" name="Google Shape;1082;p112"/>
          <p:cNvSpPr txBox="1"/>
          <p:nvPr/>
        </p:nvSpPr>
        <p:spPr>
          <a:xfrm>
            <a:off x="1495211" y="6475100"/>
            <a:ext cx="10703347" cy="107512"/>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1083" name="Google Shape;1083;p112"/>
          <p:cNvGraphicFramePr/>
          <p:nvPr/>
        </p:nvGraphicFramePr>
        <p:xfrm>
          <a:off x="762002" y="764320"/>
          <a:ext cx="10605535" cy="2312337"/>
        </p:xfrm>
        <a:graphic>
          <a:graphicData uri="http://schemas.openxmlformats.org/drawingml/2006/table">
            <a:tbl>
              <a:tblPr firstRow="1" bandRow="1">
                <a:noFill/>
              </a:tblPr>
              <a:tblGrid>
                <a:gridCol w="924667">
                  <a:extLst>
                    <a:ext uri="{9D8B030D-6E8A-4147-A177-3AD203B41FA5}">
                      <a16:colId xmlns:a16="http://schemas.microsoft.com/office/drawing/2014/main" val="20000"/>
                    </a:ext>
                  </a:extLst>
                </a:gridCol>
                <a:gridCol w="5982200">
                  <a:extLst>
                    <a:ext uri="{9D8B030D-6E8A-4147-A177-3AD203B41FA5}">
                      <a16:colId xmlns:a16="http://schemas.microsoft.com/office/drawing/2014/main" val="20001"/>
                    </a:ext>
                  </a:extLst>
                </a:gridCol>
                <a:gridCol w="924667">
                  <a:extLst>
                    <a:ext uri="{9D8B030D-6E8A-4147-A177-3AD203B41FA5}">
                      <a16:colId xmlns:a16="http://schemas.microsoft.com/office/drawing/2014/main" val="20002"/>
                    </a:ext>
                  </a:extLst>
                </a:gridCol>
                <a:gridCol w="924667">
                  <a:extLst>
                    <a:ext uri="{9D8B030D-6E8A-4147-A177-3AD203B41FA5}">
                      <a16:colId xmlns:a16="http://schemas.microsoft.com/office/drawing/2014/main" val="20003"/>
                    </a:ext>
                  </a:extLst>
                </a:gridCol>
                <a:gridCol w="924667">
                  <a:extLst>
                    <a:ext uri="{9D8B030D-6E8A-4147-A177-3AD203B41FA5}">
                      <a16:colId xmlns:a16="http://schemas.microsoft.com/office/drawing/2014/main" val="20004"/>
                    </a:ext>
                  </a:extLst>
                </a:gridCol>
                <a:gridCol w="924667">
                  <a:extLst>
                    <a:ext uri="{9D8B030D-6E8A-4147-A177-3AD203B41FA5}">
                      <a16:colId xmlns:a16="http://schemas.microsoft.com/office/drawing/2014/main" val="20005"/>
                    </a:ext>
                  </a:extLst>
                </a:gridCol>
              </a:tblGrid>
              <a:tr h="97747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4b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Write a C function to find the largest and smallest in a given list of</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integers of size n using call by reference:</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void minmax( int list[ ], int n, int *min, int *max);</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0"/>
                  </a:ext>
                </a:extLst>
              </a:tr>
              <a:tr h="64219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5a</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Explain at least four file handling operations available in C language</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giving their syntax.</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4</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64219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5b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Identify the bug in the following function written to return the swapped      values of two integer variables given:</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graphicFrame>
        <p:nvGraphicFramePr>
          <p:cNvPr id="1084" name="Google Shape;1084;p112"/>
          <p:cNvGraphicFramePr/>
          <p:nvPr/>
        </p:nvGraphicFramePr>
        <p:xfrm>
          <a:off x="742802" y="520653"/>
          <a:ext cx="10643901" cy="228851"/>
        </p:xfrm>
        <a:graphic>
          <a:graphicData uri="http://schemas.openxmlformats.org/drawingml/2006/table">
            <a:tbl>
              <a:tblPr firstRow="1" bandRow="1">
                <a:noFill/>
              </a:tblPr>
              <a:tblGrid>
                <a:gridCol w="925667">
                  <a:extLst>
                    <a:ext uri="{9D8B030D-6E8A-4147-A177-3AD203B41FA5}">
                      <a16:colId xmlns:a16="http://schemas.microsoft.com/office/drawing/2014/main" val="20000"/>
                    </a:ext>
                  </a:extLst>
                </a:gridCol>
                <a:gridCol w="5988633">
                  <a:extLst>
                    <a:ext uri="{9D8B030D-6E8A-4147-A177-3AD203B41FA5}">
                      <a16:colId xmlns:a16="http://schemas.microsoft.com/office/drawing/2014/main" val="20001"/>
                    </a:ext>
                  </a:extLst>
                </a:gridCol>
                <a:gridCol w="925667">
                  <a:extLst>
                    <a:ext uri="{9D8B030D-6E8A-4147-A177-3AD203B41FA5}">
                      <a16:colId xmlns:a16="http://schemas.microsoft.com/office/drawing/2014/main" val="20002"/>
                    </a:ext>
                  </a:extLst>
                </a:gridCol>
                <a:gridCol w="925667">
                  <a:extLst>
                    <a:ext uri="{9D8B030D-6E8A-4147-A177-3AD203B41FA5}">
                      <a16:colId xmlns:a16="http://schemas.microsoft.com/office/drawing/2014/main" val="20003"/>
                    </a:ext>
                  </a:extLst>
                </a:gridCol>
                <a:gridCol w="925667">
                  <a:extLst>
                    <a:ext uri="{9D8B030D-6E8A-4147-A177-3AD203B41FA5}">
                      <a16:colId xmlns:a16="http://schemas.microsoft.com/office/drawing/2014/main" val="20004"/>
                    </a:ext>
                  </a:extLst>
                </a:gridCol>
                <a:gridCol w="952600">
                  <a:extLst>
                    <a:ext uri="{9D8B030D-6E8A-4147-A177-3AD203B41FA5}">
                      <a16:colId xmlns:a16="http://schemas.microsoft.com/office/drawing/2014/main" val="20005"/>
                    </a:ext>
                  </a:extLst>
                </a:gridCol>
              </a:tblGrid>
              <a:tr h="228851">
                <a:tc>
                  <a:txBody>
                    <a:bodyPr/>
                    <a:lstStyle/>
                    <a:p>
                      <a:pPr marL="762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Q.No</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Questions</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Marks</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CO</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BL</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PI</a:t>
                      </a:r>
                      <a:endParaRPr sz="13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13"/>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94</a:t>
            </a:r>
            <a:endParaRPr sz="667" dirty="0">
              <a:latin typeface="Arial"/>
              <a:ea typeface="Arial"/>
              <a:cs typeface="Arial"/>
              <a:sym typeface="Arial"/>
            </a:endParaRPr>
          </a:p>
        </p:txBody>
      </p:sp>
      <p:sp>
        <p:nvSpPr>
          <p:cNvPr id="1090" name="Google Shape;1090;p113"/>
          <p:cNvSpPr txBox="1"/>
          <p:nvPr/>
        </p:nvSpPr>
        <p:spPr>
          <a:xfrm>
            <a:off x="742800" y="670400"/>
            <a:ext cx="10538400" cy="1062000"/>
          </a:xfrm>
          <a:prstGeom prst="rect">
            <a:avLst/>
          </a:prstGeom>
          <a:noFill/>
          <a:ln>
            <a:noFill/>
          </a:ln>
        </p:spPr>
        <p:txBody>
          <a:bodyPr spcFirstLastPara="1" wrap="square" lIns="0" tIns="16933" rIns="0" bIns="0" anchor="t" anchorCtr="0">
            <a:noAutofit/>
          </a:bodyPr>
          <a:lstStyle/>
          <a:p>
            <a:pPr marL="16933" marR="6773">
              <a:lnSpc>
                <a:spcPct val="150000"/>
              </a:lnSpc>
            </a:pPr>
            <a:r>
              <a:rPr lang="en" sz="1600">
                <a:solidFill>
                  <a:srgbClr val="231F20"/>
                </a:solidFill>
                <a:latin typeface="Arial"/>
                <a:ea typeface="Arial"/>
                <a:cs typeface="Arial"/>
                <a:sym typeface="Arial"/>
              </a:rPr>
              <a:t>BL – Bloom’s Taxonomy Levels (1- Remembering, 2- Understanding, 3 – Applying, 4 – Analysing, 5 –  Evaluating,</a:t>
            </a:r>
            <a:endParaRPr sz="1600" dirty="0">
              <a:solidFill>
                <a:srgbClr val="231F20"/>
              </a:solidFill>
              <a:latin typeface="Arial"/>
              <a:ea typeface="Arial"/>
              <a:cs typeface="Arial"/>
              <a:sym typeface="Arial"/>
            </a:endParaRPr>
          </a:p>
          <a:p>
            <a:pPr marL="16933" marR="6773">
              <a:lnSpc>
                <a:spcPct val="150000"/>
              </a:lnSpc>
            </a:pPr>
            <a:r>
              <a:rPr lang="en" sz="1600">
                <a:solidFill>
                  <a:srgbClr val="231F20"/>
                </a:solidFill>
                <a:latin typeface="Arial"/>
                <a:ea typeface="Arial"/>
                <a:cs typeface="Arial"/>
                <a:sym typeface="Arial"/>
              </a:rPr>
              <a:t> 6 - Creating)</a:t>
            </a:r>
            <a:endParaRPr sz="1600" dirty="0"/>
          </a:p>
          <a:p>
            <a:pPr marL="16933" marR="6773">
              <a:lnSpc>
                <a:spcPct val="150000"/>
              </a:lnSpc>
            </a:pPr>
            <a:r>
              <a:rPr lang="en" sz="1600">
                <a:solidFill>
                  <a:srgbClr val="231F20"/>
                </a:solidFill>
                <a:latin typeface="Arial"/>
                <a:ea typeface="Arial"/>
                <a:cs typeface="Arial"/>
                <a:sym typeface="Arial"/>
              </a:rPr>
              <a:t>CO  – Course Outcomes</a:t>
            </a:r>
            <a:endParaRPr sz="1600" dirty="0"/>
          </a:p>
          <a:p>
            <a:pPr marL="16933" marR="6773">
              <a:lnSpc>
                <a:spcPct val="150000"/>
              </a:lnSpc>
            </a:pPr>
            <a:r>
              <a:rPr lang="en" sz="1600">
                <a:solidFill>
                  <a:srgbClr val="231F20"/>
                </a:solidFill>
                <a:latin typeface="Arial"/>
                <a:ea typeface="Arial"/>
                <a:cs typeface="Arial"/>
                <a:sym typeface="Arial"/>
              </a:rPr>
              <a:t>PO – Program Outcomes; PI Code – Performance Indicator Code</a:t>
            </a:r>
            <a:endParaRPr sz="1600" dirty="0">
              <a:latin typeface="Arial"/>
              <a:ea typeface="Arial"/>
              <a:cs typeface="Arial"/>
              <a:sym typeface="Arial"/>
            </a:endParaRPr>
          </a:p>
        </p:txBody>
      </p:sp>
      <p:sp>
        <p:nvSpPr>
          <p:cNvPr id="1091" name="Google Shape;1091;p113"/>
          <p:cNvSpPr txBox="1"/>
          <p:nvPr/>
        </p:nvSpPr>
        <p:spPr>
          <a:xfrm>
            <a:off x="1495211" y="6475100"/>
            <a:ext cx="10703200" cy="107600"/>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pic>
        <p:nvPicPr>
          <p:cNvPr id="1092" name="Google Shape;1092;p113"/>
          <p:cNvPicPr preferRelativeResize="0"/>
          <p:nvPr/>
        </p:nvPicPr>
        <p:blipFill>
          <a:blip r:embed="rId3">
            <a:alphaModFix/>
          </a:blip>
          <a:stretch>
            <a:fillRect/>
          </a:stretch>
        </p:blipFill>
        <p:spPr>
          <a:xfrm>
            <a:off x="1979667" y="2300133"/>
            <a:ext cx="8232667" cy="3376667"/>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24"/>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03" name="Google Shape;1203;p124"/>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04" name="Google Shape;1204;p124"/>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05" name="Google Shape;1205;p124"/>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206" name="Google Shape;1206;p124"/>
          <p:cNvSpPr txBox="1"/>
          <p:nvPr/>
        </p:nvSpPr>
        <p:spPr>
          <a:xfrm>
            <a:off x="10702444" y="6473065"/>
            <a:ext cx="753035" cy="111585"/>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107</a:t>
            </a:r>
            <a:endParaRPr sz="667" dirty="0">
              <a:latin typeface="Arial"/>
              <a:ea typeface="Arial"/>
              <a:cs typeface="Arial"/>
              <a:sym typeface="Arial"/>
            </a:endParaRPr>
          </a:p>
        </p:txBody>
      </p:sp>
      <p:sp>
        <p:nvSpPr>
          <p:cNvPr id="1207" name="Google Shape;1207;p124"/>
          <p:cNvSpPr/>
          <p:nvPr/>
        </p:nvSpPr>
        <p:spPr>
          <a:xfrm>
            <a:off x="-2650" y="207383"/>
            <a:ext cx="12197299" cy="940088"/>
          </a:xfrm>
          <a:custGeom>
            <a:avLst/>
            <a:gdLst/>
            <a:ahLst/>
            <a:cxnLst/>
            <a:rect l="l" t="t" r="r" b="b"/>
            <a:pathLst>
              <a:path w="7560309" h="684530" extrusionOk="0">
                <a:moveTo>
                  <a:pt x="7559992" y="0"/>
                </a:moveTo>
                <a:lnTo>
                  <a:pt x="0" y="0"/>
                </a:lnTo>
                <a:lnTo>
                  <a:pt x="0" y="683996"/>
                </a:lnTo>
                <a:lnTo>
                  <a:pt x="7559992" y="683996"/>
                </a:lnTo>
                <a:lnTo>
                  <a:pt x="7559992"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208" name="Google Shape;1208;p124"/>
          <p:cNvSpPr txBox="1">
            <a:spLocks noGrp="1"/>
          </p:cNvSpPr>
          <p:nvPr>
            <p:ph type="title"/>
          </p:nvPr>
        </p:nvSpPr>
        <p:spPr>
          <a:xfrm>
            <a:off x="759100" y="375433"/>
            <a:ext cx="4124400" cy="604000"/>
          </a:xfrm>
          <a:prstGeom prst="rect">
            <a:avLst/>
          </a:prstGeom>
          <a:noFill/>
          <a:ln>
            <a:noFill/>
          </a:ln>
        </p:spPr>
        <p:txBody>
          <a:bodyPr spcFirstLastPara="1" vert="horz" wrap="square" lIns="0" tIns="16933" rIns="0" bIns="0" rtlCol="0" anchor="t" anchorCtr="0">
            <a:noAutofit/>
          </a:bodyPr>
          <a:lstStyle/>
          <a:p>
            <a:pPr marL="16933">
              <a:lnSpc>
                <a:spcPct val="115000"/>
              </a:lnSpc>
              <a:spcBef>
                <a:spcPts val="0"/>
              </a:spcBef>
            </a:pPr>
            <a:r>
              <a:rPr lang="en" sz="1867" b="1" dirty="0"/>
              <a:t>APPENDIX-D</a:t>
            </a:r>
            <a:endParaRPr sz="1867" b="1" dirty="0"/>
          </a:p>
          <a:p>
            <a:pPr marL="16933">
              <a:lnSpc>
                <a:spcPct val="110000"/>
              </a:lnSpc>
              <a:spcBef>
                <a:spcPts val="0"/>
              </a:spcBef>
            </a:pPr>
            <a:r>
              <a:rPr lang="en" sz="1867" b="1" dirty="0"/>
              <a:t>Sample Scoring Rubrics</a:t>
            </a:r>
            <a:endParaRPr sz="1867" b="1" dirty="0"/>
          </a:p>
        </p:txBody>
      </p:sp>
      <p:sp>
        <p:nvSpPr>
          <p:cNvPr id="1211" name="Google Shape;1211;p124"/>
          <p:cNvSpPr txBox="1"/>
          <p:nvPr/>
        </p:nvSpPr>
        <p:spPr>
          <a:xfrm>
            <a:off x="695267" y="1518100"/>
            <a:ext cx="7195200" cy="230400"/>
          </a:xfrm>
          <a:prstGeom prst="rect">
            <a:avLst/>
          </a:prstGeom>
          <a:noFill/>
          <a:ln>
            <a:noFill/>
          </a:ln>
        </p:spPr>
        <p:txBody>
          <a:bodyPr spcFirstLastPara="1" wrap="square" lIns="0" tIns="16933" rIns="0" bIns="0" anchor="t" anchorCtr="0">
            <a:noAutofit/>
          </a:bodyPr>
          <a:lstStyle/>
          <a:p>
            <a:r>
              <a:rPr lang="en" sz="1733" b="1">
                <a:solidFill>
                  <a:srgbClr val="F68B1E"/>
                </a:solidFill>
              </a:rPr>
              <a:t>RUBRICS FOR COMMUNICATION (WRITTEN &amp; ORAL)</a:t>
            </a:r>
            <a:endParaRPr sz="1733" b="1" dirty="0"/>
          </a:p>
        </p:txBody>
      </p:sp>
      <p:graphicFrame>
        <p:nvGraphicFramePr>
          <p:cNvPr id="1212" name="Google Shape;1212;p124"/>
          <p:cNvGraphicFramePr/>
          <p:nvPr/>
        </p:nvGraphicFramePr>
        <p:xfrm>
          <a:off x="790169" y="1932981"/>
          <a:ext cx="10665301" cy="4080942"/>
        </p:xfrm>
        <a:graphic>
          <a:graphicData uri="http://schemas.openxmlformats.org/drawingml/2006/table">
            <a:tbl>
              <a:tblPr firstRow="1" bandRow="1">
                <a:noFill/>
              </a:tblPr>
              <a:tblGrid>
                <a:gridCol w="1549900">
                  <a:extLst>
                    <a:ext uri="{9D8B030D-6E8A-4147-A177-3AD203B41FA5}">
                      <a16:colId xmlns:a16="http://schemas.microsoft.com/office/drawing/2014/main" val="20000"/>
                    </a:ext>
                  </a:extLst>
                </a:gridCol>
                <a:gridCol w="3038467">
                  <a:extLst>
                    <a:ext uri="{9D8B030D-6E8A-4147-A177-3AD203B41FA5}">
                      <a16:colId xmlns:a16="http://schemas.microsoft.com/office/drawing/2014/main" val="20001"/>
                    </a:ext>
                  </a:extLst>
                </a:gridCol>
                <a:gridCol w="3038467">
                  <a:extLst>
                    <a:ext uri="{9D8B030D-6E8A-4147-A177-3AD203B41FA5}">
                      <a16:colId xmlns:a16="http://schemas.microsoft.com/office/drawing/2014/main" val="20002"/>
                    </a:ext>
                  </a:extLst>
                </a:gridCol>
                <a:gridCol w="30384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Component</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Proficient</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Acceptable</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Needs Improvements</a:t>
                      </a:r>
                      <a:endParaRPr sz="13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447963">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Written  Communication</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Report is well organized and  clearly written. The underlying</a:t>
                      </a:r>
                      <a:r>
                        <a:rPr lang="en" sz="1200">
                          <a:solidFill>
                            <a:srgbClr val="231F20"/>
                          </a:solidFill>
                          <a:latin typeface="Arial"/>
                          <a:ea typeface="Arial"/>
                          <a:cs typeface="Arial"/>
                          <a:sym typeface="Arial"/>
                        </a:rPr>
                        <a:t> </a:t>
                      </a:r>
                      <a:r>
                        <a:rPr lang="en" sz="1200" u="none" strike="noStrike" cap="none">
                          <a:solidFill>
                            <a:srgbClr val="231F20"/>
                          </a:solidFill>
                          <a:latin typeface="Arial"/>
                          <a:ea typeface="Arial"/>
                          <a:cs typeface="Arial"/>
                          <a:sym typeface="Arial"/>
                        </a:rPr>
                        <a:t>logic is clearly articulated and  easy to follow. Words are chosen  that precisely express the intended  meaning and support reader  comprehension. Diagrams or  analyses enhance and clarify  presentation of ideas. Sentences  are grammatical and free from  spelling errors.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Report is organized and clearly  written for the most part. In  some areas the logic or flow of  ideas is difficult to follow. Words  are well chosen with some  minor exceptions. Diagrams are  consistent with the text. Sentences  are mostly grammatical and only a  few spelling errors are present but  they do not hinder the reader.</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Report lacks an overall  organization. Reader has to make  considerable effort to understand  the underlying logic and flow  of ideas. Diagrams are absent  or inconsistent with the text.  Grammatical and spelling errors  make it difficult for the reader to  interpret the text in places.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350683">
                <a:tc>
                  <a:txBody>
                    <a:bodyPr/>
                    <a:lstStyle/>
                    <a:p>
                      <a:pPr marL="25400" marR="1143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Presentation  Visual Aids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Slides are error-free and logically  present the main components of  the process and recommendations.  Material is readable and the  graphics highlight and support the  main ideas.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Slides are error-free and logically  present the main components of  the process and recommendations.  Material is mostly readable and  graphics reiterate the main ideas.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Slides contain errors and lack  a logical progression. Major  aspects of the analysis or  recommendations are absent.  Diagrams or graphics are absent  or confuse the audience.</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213" name="Google Shape;1213;p124"/>
          <p:cNvSpPr txBox="1"/>
          <p:nvPr/>
        </p:nvSpPr>
        <p:spPr>
          <a:xfrm>
            <a:off x="9884935" y="6469449"/>
            <a:ext cx="757133" cy="114028"/>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1214" name="Google Shape;1214;p124"/>
          <p:cNvSpPr txBox="1"/>
          <p:nvPr/>
        </p:nvSpPr>
        <p:spPr>
          <a:xfrm>
            <a:off x="4343500" y="1241404"/>
            <a:ext cx="1752500" cy="274658"/>
          </a:xfrm>
          <a:prstGeom prst="rect">
            <a:avLst/>
          </a:prstGeom>
          <a:noFill/>
          <a:ln>
            <a:noFill/>
          </a:ln>
        </p:spPr>
        <p:txBody>
          <a:bodyPr spcFirstLastPara="1" wrap="square" lIns="121900" tIns="121900" rIns="121900" bIns="121900" anchor="ctr" anchorCtr="0">
            <a:noAutofit/>
          </a:bodyPr>
          <a:lstStyle/>
          <a:p>
            <a:endParaRPr sz="1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125"/>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20" name="Google Shape;1220;p125"/>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21" name="Google Shape;1221;p125"/>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22" name="Google Shape;1222;p125"/>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223" name="Google Shape;1223;p125"/>
          <p:cNvSpPr txBox="1"/>
          <p:nvPr/>
        </p:nvSpPr>
        <p:spPr>
          <a:xfrm>
            <a:off x="10702444" y="6473064"/>
            <a:ext cx="753200" cy="111600"/>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108</a:t>
            </a:r>
            <a:endParaRPr sz="667" dirty="0">
              <a:latin typeface="Arial"/>
              <a:ea typeface="Arial"/>
              <a:cs typeface="Arial"/>
              <a:sym typeface="Arial"/>
            </a:endParaRPr>
          </a:p>
        </p:txBody>
      </p:sp>
      <p:graphicFrame>
        <p:nvGraphicFramePr>
          <p:cNvPr id="1224" name="Google Shape;1224;p125"/>
          <p:cNvGraphicFramePr/>
          <p:nvPr/>
        </p:nvGraphicFramePr>
        <p:xfrm>
          <a:off x="763351" y="1122447"/>
          <a:ext cx="10665301" cy="4500105"/>
        </p:xfrm>
        <a:graphic>
          <a:graphicData uri="http://schemas.openxmlformats.org/drawingml/2006/table">
            <a:tbl>
              <a:tblPr firstRow="1" bandRow="1">
                <a:noFill/>
              </a:tblPr>
              <a:tblGrid>
                <a:gridCol w="1549900">
                  <a:extLst>
                    <a:ext uri="{9D8B030D-6E8A-4147-A177-3AD203B41FA5}">
                      <a16:colId xmlns:a16="http://schemas.microsoft.com/office/drawing/2014/main" val="20000"/>
                    </a:ext>
                  </a:extLst>
                </a:gridCol>
                <a:gridCol w="3038467">
                  <a:extLst>
                    <a:ext uri="{9D8B030D-6E8A-4147-A177-3AD203B41FA5}">
                      <a16:colId xmlns:a16="http://schemas.microsoft.com/office/drawing/2014/main" val="20001"/>
                    </a:ext>
                  </a:extLst>
                </a:gridCol>
                <a:gridCol w="3038467">
                  <a:extLst>
                    <a:ext uri="{9D8B030D-6E8A-4147-A177-3AD203B41FA5}">
                      <a16:colId xmlns:a16="http://schemas.microsoft.com/office/drawing/2014/main" val="20002"/>
                    </a:ext>
                  </a:extLst>
                </a:gridCol>
                <a:gridCol w="30384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Component</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Proficient</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Acceptable</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Needs Improvements</a:t>
                      </a:r>
                      <a:endParaRPr sz="1300" b="1" dirty="0">
                        <a:solidFill>
                          <a:srgbClr val="231F20"/>
                        </a:solidFill>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8041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Oral  Presentation</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Speakers are audible and fluent  on their topic, and do not rely  on notes to present or respond.  Speakers respond accurately  and appropriately to audience  questions and comments.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Speakers are mostly audible and  fluent on their topic, and require  minimal referral to notes. Speakers  respond to most questions  accurately and appropriately.</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Speakers are often inaudible  or hesitant, often speaking in  incomplete sentences. Speakers  rely heavily on notes. Speakers  have difficulty responding clearly  and accurately to audience  questions.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24137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 as indicated  by appropriate and meaningful  gestures (e.g., drawing hands  inward to convey contraction,  moving arms up to convey lift, etc.)  eye contact with audience, and  movement, demonstrates a high  level of comfort and connection  with the audience.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  as  indicated by  a slight tendency to repetitive  and distracting gestures (e.g.,  tapping a pen,  wringing hands,  waving arms, clenching fists, etc.)  and breaking eye contact with  audience, demonstrates a slight  discomfort with the audience.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  as  indicated by  frequent, repetitive and distracting  gestures, little or no audience eye-  contact, and /or stiff posture and  movement, indicate a high degree  of discomfort interacting with  audience.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225" name="Google Shape;1225;p125"/>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126"/>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109</a:t>
            </a:r>
            <a:endParaRPr sz="667" dirty="0">
              <a:latin typeface="Arial"/>
              <a:ea typeface="Arial"/>
              <a:cs typeface="Arial"/>
              <a:sym typeface="Arial"/>
            </a:endParaRPr>
          </a:p>
        </p:txBody>
      </p:sp>
      <p:sp>
        <p:nvSpPr>
          <p:cNvPr id="1231" name="Google Shape;1231;p126"/>
          <p:cNvSpPr txBox="1"/>
          <p:nvPr/>
        </p:nvSpPr>
        <p:spPr>
          <a:xfrm>
            <a:off x="742800" y="382467"/>
            <a:ext cx="8330400" cy="286000"/>
          </a:xfrm>
          <a:prstGeom prst="rect">
            <a:avLst/>
          </a:prstGeom>
          <a:noFill/>
          <a:ln>
            <a:noFill/>
          </a:ln>
        </p:spPr>
        <p:txBody>
          <a:bodyPr spcFirstLastPara="1" wrap="square" lIns="0" tIns="16933" rIns="0" bIns="0" anchor="t" anchorCtr="0">
            <a:noAutofit/>
          </a:bodyPr>
          <a:lstStyle/>
          <a:p>
            <a:r>
              <a:rPr lang="en" sz="1733" b="1">
                <a:solidFill>
                  <a:srgbClr val="F68B1E"/>
                </a:solidFill>
              </a:rPr>
              <a:t>RUBRICS FOR ASSESSMENT OF DESIGN PROJECTS</a:t>
            </a:r>
            <a:endParaRPr sz="1733" b="1" dirty="0">
              <a:solidFill>
                <a:srgbClr val="F68B1E"/>
              </a:solidFill>
            </a:endParaRPr>
          </a:p>
        </p:txBody>
      </p:sp>
      <p:graphicFrame>
        <p:nvGraphicFramePr>
          <p:cNvPr id="1232" name="Google Shape;1232;p126"/>
          <p:cNvGraphicFramePr/>
          <p:nvPr/>
        </p:nvGraphicFramePr>
        <p:xfrm>
          <a:off x="658768" y="1105966"/>
          <a:ext cx="10874468" cy="4780262"/>
        </p:xfrm>
        <a:graphic>
          <a:graphicData uri="http://schemas.openxmlformats.org/drawingml/2006/table">
            <a:tbl>
              <a:tblPr firstRow="1" bandRow="1">
                <a:noFill/>
              </a:tblPr>
              <a:tblGrid>
                <a:gridCol w="1580267">
                  <a:extLst>
                    <a:ext uri="{9D8B030D-6E8A-4147-A177-3AD203B41FA5}">
                      <a16:colId xmlns:a16="http://schemas.microsoft.com/office/drawing/2014/main" val="20000"/>
                    </a:ext>
                  </a:extLst>
                </a:gridCol>
                <a:gridCol w="3098067">
                  <a:extLst>
                    <a:ext uri="{9D8B030D-6E8A-4147-A177-3AD203B41FA5}">
                      <a16:colId xmlns:a16="http://schemas.microsoft.com/office/drawing/2014/main" val="20001"/>
                    </a:ext>
                  </a:extLst>
                </a:gridCol>
                <a:gridCol w="3098067">
                  <a:extLst>
                    <a:ext uri="{9D8B030D-6E8A-4147-A177-3AD203B41FA5}">
                      <a16:colId xmlns:a16="http://schemas.microsoft.com/office/drawing/2014/main" val="20002"/>
                    </a:ext>
                  </a:extLst>
                </a:gridCol>
                <a:gridCol w="30980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Category</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Needs Improvements</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Acceptable</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Proficient</a:t>
                      </a:r>
                      <a:endParaRPr sz="1300" b="1" dirty="0">
                        <a:solidFill>
                          <a:srgbClr val="231F20"/>
                        </a:solidFill>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108957">
                <a:tc>
                  <a:txBody>
                    <a:bodyPr/>
                    <a:lstStyle/>
                    <a:p>
                      <a:pPr marL="25400" marR="152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Purpose of  the Project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Does not clearly explain the  intended outcome of the  project  or provides little information about  the problem that was being solved,  the need being met, or why the  project was selected</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Provides a description of the  intended outcome of the  project  which includes information about  the problem that was being solved  or the need being met, and why the  project was selected</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Provides a detailed intended  outcome of the project which  includes information about the  problem that was being solved or  the need being met, and clearly  articulates the reasons and  decision-making process used to  select the project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194557">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Research</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Lacks awareness of similar work  done by others in an unacceptable  literary form</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Reflects awareness of similar work  done by others and presents it in  an acceptable literary format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•Reflects thorough understanding  of similar work done by others and  presents it in an acceptable literary  format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1194557">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Choices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Lacks justification of choices with  little or no references to functional,  aesthetic, social, economic, or  environmental considerations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Justifies choices made with  reference to functional, aesthetic,  social, economic, or environmental  considerations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Demonstrates sophisticated  justification of choices with  reference to functional, aesthetic,  social, economic, or environmental  consideration</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bl>
          </a:graphicData>
        </a:graphic>
      </p:graphicFrame>
      <p:sp>
        <p:nvSpPr>
          <p:cNvPr id="1233" name="Google Shape;1233;p126"/>
          <p:cNvSpPr txBox="1"/>
          <p:nvPr/>
        </p:nvSpPr>
        <p:spPr>
          <a:xfrm>
            <a:off x="1495211" y="6475100"/>
            <a:ext cx="10703347" cy="107512"/>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127"/>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110</a:t>
            </a:r>
            <a:endParaRPr sz="667" dirty="0">
              <a:latin typeface="Arial"/>
              <a:ea typeface="Arial"/>
              <a:cs typeface="Arial"/>
              <a:sym typeface="Arial"/>
            </a:endParaRPr>
          </a:p>
        </p:txBody>
      </p:sp>
      <p:graphicFrame>
        <p:nvGraphicFramePr>
          <p:cNvPr id="1239" name="Google Shape;1239;p127"/>
          <p:cNvGraphicFramePr/>
          <p:nvPr/>
        </p:nvGraphicFramePr>
        <p:xfrm>
          <a:off x="744401" y="956999"/>
          <a:ext cx="10703201" cy="4450819"/>
        </p:xfrm>
        <a:graphic>
          <a:graphicData uri="http://schemas.openxmlformats.org/drawingml/2006/table">
            <a:tbl>
              <a:tblPr firstRow="1" bandRow="1">
                <a:noFill/>
              </a:tblPr>
              <a:tblGrid>
                <a:gridCol w="1555400">
                  <a:extLst>
                    <a:ext uri="{9D8B030D-6E8A-4147-A177-3AD203B41FA5}">
                      <a16:colId xmlns:a16="http://schemas.microsoft.com/office/drawing/2014/main" val="20000"/>
                    </a:ext>
                  </a:extLst>
                </a:gridCol>
                <a:gridCol w="3049267">
                  <a:extLst>
                    <a:ext uri="{9D8B030D-6E8A-4147-A177-3AD203B41FA5}">
                      <a16:colId xmlns:a16="http://schemas.microsoft.com/office/drawing/2014/main" val="20001"/>
                    </a:ext>
                  </a:extLst>
                </a:gridCol>
                <a:gridCol w="3049267">
                  <a:extLst>
                    <a:ext uri="{9D8B030D-6E8A-4147-A177-3AD203B41FA5}">
                      <a16:colId xmlns:a16="http://schemas.microsoft.com/office/drawing/2014/main" val="20002"/>
                    </a:ext>
                  </a:extLst>
                </a:gridCol>
                <a:gridCol w="30492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Category</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Needs Improvements</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Acceptable</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Proficient</a:t>
                      </a:r>
                      <a:endParaRPr sz="1300" b="1" dirty="0">
                        <a:solidFill>
                          <a:srgbClr val="231F20"/>
                        </a:solidFill>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1945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Alternative  Designs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Only one design presented or  clearly infeasible alternative given.  Serious deficiencies in exploring  and identifying alternative designs.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Alternative approaches identified to some degree.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Final design achieved after review  of reasonable alternatives.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4993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Application of  Engineering  Principles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No or erroneous application of  engineering principles yielding  unreasonable solution.</a:t>
                      </a:r>
                      <a:endParaRPr sz="1300" dirty="0">
                        <a:solidFill>
                          <a:srgbClr val="231F20"/>
                        </a:solidFill>
                        <a:latin typeface="Arial"/>
                        <a:ea typeface="Arial"/>
                        <a:cs typeface="Arial"/>
                        <a:sym typeface="Arial"/>
                      </a:endParaRPr>
                    </a:p>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Serious deficiencies in proper  selection and use of engineering  principles.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Effective application of engineering  principles resulting in reasonable  solution.</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Critical selection and application  of engineering principles ensuring  reasonable results.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5849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Final Design</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Not capable of achieving desired  objectives.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Design meets desired objectives.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Design meets or exceeds desired  objectives.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r h="8897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Interpretation of  Results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No or erroneous conclusions  based on achieved results. Serious  deficiencies in support for stated  conclusions.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Sound conclusions reached based  on achieved results.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Insightful, supported conclusions  and recommendations.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4"/>
                  </a:ext>
                </a:extLst>
              </a:tr>
            </a:tbl>
          </a:graphicData>
        </a:graphic>
      </p:graphicFrame>
      <p:sp>
        <p:nvSpPr>
          <p:cNvPr id="1240" name="Google Shape;1240;p127"/>
          <p:cNvSpPr txBox="1"/>
          <p:nvPr/>
        </p:nvSpPr>
        <p:spPr>
          <a:xfrm>
            <a:off x="1495211" y="6475100"/>
            <a:ext cx="10703200" cy="107600"/>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133"/>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308" name="Google Shape;1308;p133"/>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309" name="Google Shape;1309;p133"/>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310" name="Google Shape;1310;p133"/>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311" name="Google Shape;1311;p133"/>
          <p:cNvSpPr txBox="1"/>
          <p:nvPr/>
        </p:nvSpPr>
        <p:spPr>
          <a:xfrm>
            <a:off x="10702444" y="6473064"/>
            <a:ext cx="753200" cy="111600"/>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116</a:t>
            </a:r>
            <a:endParaRPr sz="667" dirty="0">
              <a:latin typeface="Arial"/>
              <a:ea typeface="Arial"/>
              <a:cs typeface="Arial"/>
              <a:sym typeface="Arial"/>
            </a:endParaRPr>
          </a:p>
        </p:txBody>
      </p:sp>
      <p:sp>
        <p:nvSpPr>
          <p:cNvPr id="1312" name="Google Shape;1312;p133"/>
          <p:cNvSpPr txBox="1"/>
          <p:nvPr/>
        </p:nvSpPr>
        <p:spPr>
          <a:xfrm>
            <a:off x="717167" y="445533"/>
            <a:ext cx="5202400" cy="674800"/>
          </a:xfrm>
          <a:prstGeom prst="rect">
            <a:avLst/>
          </a:prstGeom>
          <a:noFill/>
          <a:ln>
            <a:noFill/>
          </a:ln>
        </p:spPr>
        <p:txBody>
          <a:bodyPr spcFirstLastPara="1" wrap="square" lIns="0" tIns="112600" rIns="0" bIns="0" anchor="t" anchorCtr="0">
            <a:noAutofit/>
          </a:bodyPr>
          <a:lstStyle/>
          <a:p>
            <a:pPr marL="16933"/>
            <a:endParaRPr sz="1333" dirty="0">
              <a:latin typeface="Arial"/>
              <a:ea typeface="Arial"/>
              <a:cs typeface="Arial"/>
              <a:sym typeface="Arial"/>
            </a:endParaRPr>
          </a:p>
          <a:p>
            <a:pPr marL="16933">
              <a:spcBef>
                <a:spcPts val="753"/>
              </a:spcBef>
            </a:pPr>
            <a:r>
              <a:rPr lang="en" sz="1600" b="1">
                <a:solidFill>
                  <a:srgbClr val="F68B1E"/>
                </a:solidFill>
                <a:latin typeface="Arial"/>
                <a:ea typeface="Arial"/>
                <a:cs typeface="Arial"/>
                <a:sym typeface="Arial"/>
              </a:rPr>
              <a:t>RUBRICS FOR REVIEW</a:t>
            </a:r>
            <a:r>
              <a:rPr lang="en" sz="1600" b="1">
                <a:solidFill>
                  <a:srgbClr val="F68B1E"/>
                </a:solidFill>
              </a:rPr>
              <a:t> </a:t>
            </a:r>
            <a:r>
              <a:rPr lang="en" sz="1600" b="1">
                <a:solidFill>
                  <a:srgbClr val="F68B1E"/>
                </a:solidFill>
                <a:latin typeface="Arial"/>
                <a:ea typeface="Arial"/>
                <a:cs typeface="Arial"/>
                <a:sym typeface="Arial"/>
              </a:rPr>
              <a:t>– III</a:t>
            </a:r>
            <a:endParaRPr sz="1600" b="1" dirty="0"/>
          </a:p>
        </p:txBody>
      </p:sp>
      <p:graphicFrame>
        <p:nvGraphicFramePr>
          <p:cNvPr id="1313" name="Google Shape;1313;p133"/>
          <p:cNvGraphicFramePr/>
          <p:nvPr/>
        </p:nvGraphicFramePr>
        <p:xfrm>
          <a:off x="717167" y="1377358"/>
          <a:ext cx="10738301" cy="3505758"/>
        </p:xfrm>
        <a:graphic>
          <a:graphicData uri="http://schemas.openxmlformats.org/drawingml/2006/table">
            <a:tbl>
              <a:tblPr firstRow="1" bandRow="1">
                <a:noFill/>
              </a:tblPr>
              <a:tblGrid>
                <a:gridCol w="758767">
                  <a:extLst>
                    <a:ext uri="{9D8B030D-6E8A-4147-A177-3AD203B41FA5}">
                      <a16:colId xmlns:a16="http://schemas.microsoft.com/office/drawing/2014/main" val="20000"/>
                    </a:ext>
                  </a:extLst>
                </a:gridCol>
                <a:gridCol w="1926267">
                  <a:extLst>
                    <a:ext uri="{9D8B030D-6E8A-4147-A177-3AD203B41FA5}">
                      <a16:colId xmlns:a16="http://schemas.microsoft.com/office/drawing/2014/main" val="20001"/>
                    </a:ext>
                  </a:extLst>
                </a:gridCol>
                <a:gridCol w="700100">
                  <a:extLst>
                    <a:ext uri="{9D8B030D-6E8A-4147-A177-3AD203B41FA5}">
                      <a16:colId xmlns:a16="http://schemas.microsoft.com/office/drawing/2014/main" val="20002"/>
                    </a:ext>
                  </a:extLst>
                </a:gridCol>
                <a:gridCol w="1458900">
                  <a:extLst>
                    <a:ext uri="{9D8B030D-6E8A-4147-A177-3AD203B41FA5}">
                      <a16:colId xmlns:a16="http://schemas.microsoft.com/office/drawing/2014/main" val="20003"/>
                    </a:ext>
                  </a:extLst>
                </a:gridCol>
                <a:gridCol w="1458900">
                  <a:extLst>
                    <a:ext uri="{9D8B030D-6E8A-4147-A177-3AD203B41FA5}">
                      <a16:colId xmlns:a16="http://schemas.microsoft.com/office/drawing/2014/main" val="20004"/>
                    </a:ext>
                  </a:extLst>
                </a:gridCol>
                <a:gridCol w="1517567">
                  <a:extLst>
                    <a:ext uri="{9D8B030D-6E8A-4147-A177-3AD203B41FA5}">
                      <a16:colId xmlns:a16="http://schemas.microsoft.com/office/drawing/2014/main" val="20005"/>
                    </a:ext>
                  </a:extLst>
                </a:gridCol>
                <a:gridCol w="1458900">
                  <a:extLst>
                    <a:ext uri="{9D8B030D-6E8A-4147-A177-3AD203B41FA5}">
                      <a16:colId xmlns:a16="http://schemas.microsoft.com/office/drawing/2014/main" val="20006"/>
                    </a:ext>
                  </a:extLst>
                </a:gridCol>
                <a:gridCol w="1458900">
                  <a:extLst>
                    <a:ext uri="{9D8B030D-6E8A-4147-A177-3AD203B41FA5}">
                      <a16:colId xmlns:a16="http://schemas.microsoft.com/office/drawing/2014/main" val="20007"/>
                    </a:ext>
                  </a:extLst>
                </a:gridCol>
              </a:tblGrid>
              <a:tr h="529756">
                <a:tc>
                  <a:txBody>
                    <a:bodyPr/>
                    <a:lstStyle/>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PI</a:t>
                      </a:r>
                      <a:endParaRPr sz="1200" u="none" strike="noStrike" cap="none" dirty="0">
                        <a:latin typeface="Arial"/>
                        <a:ea typeface="Arial"/>
                        <a:cs typeface="Arial"/>
                        <a:sym typeface="Arial"/>
                      </a:endParaRPr>
                    </a:p>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Code</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PI</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Marks</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88900" lvl="0" indent="127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Very Poor  Up to 20%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88900" lvl="0" indent="762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Poor  Up to 40%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101600" marR="101600" lvl="0" indent="254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Average  Up to 60%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88900" lvl="0" indent="635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Good  Up to 80%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76200" marR="76200" lvl="0" indent="254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Very good  Up to 100%</a:t>
                      </a:r>
                      <a:endParaRPr sz="12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350683">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10.2.2</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762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Deliver effective oral  presentations to  technical and non-  technical audiences - IA</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03</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508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Could not  deliver effective  presentations.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Could not</a:t>
                      </a:r>
                      <a:r>
                        <a:rPr lang="en" sz="1200">
                          <a:solidFill>
                            <a:srgbClr val="231F20"/>
                          </a:solidFill>
                          <a:latin typeface="Arial"/>
                          <a:ea typeface="Arial"/>
                          <a:cs typeface="Arial"/>
                          <a:sym typeface="Arial"/>
                        </a:rPr>
                        <a:t> </a:t>
                      </a:r>
                      <a:r>
                        <a:rPr lang="en" sz="1200" u="none" strike="noStrike" cap="none">
                          <a:solidFill>
                            <a:srgbClr val="231F20"/>
                          </a:solidFill>
                          <a:latin typeface="Arial"/>
                          <a:ea typeface="Arial"/>
                          <a:cs typeface="Arial"/>
                          <a:sym typeface="Arial"/>
                        </a:rPr>
                        <a:t>deliver  presentation,  but presentation  was prepared  and attempted.</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508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Able to deliver  fair presentation  but not able to  answer to the  audiences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Deliver effective  presentations  but able to  answer partially  to the audience  queries.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Deliver effective  presentation and  able to answer  all queries of the  audience.</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625003">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9.3.1</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Present results as a  team, with smooth  integration of  contributions from all  individual efforts – GA + IA</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03</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No Contribution  from an  individual to a  team</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Contributions  from an  individual to a  team is minimal</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Contributions  from an  individual to a  team is moderate</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762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A contribution  from an  individual to a  team is good  but not well groomed in  team.</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1270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Contribution  from an  individual to a  team is good  and results in an  integrated team  presentation.</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314" name="Google Shape;1314;p133"/>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1315" name="Google Shape;1315;p133"/>
          <p:cNvSpPr txBox="1"/>
          <p:nvPr/>
        </p:nvSpPr>
        <p:spPr>
          <a:xfrm>
            <a:off x="737676" y="336073"/>
            <a:ext cx="23472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GA – Group Assessment</a:t>
            </a:r>
            <a:endParaRPr sz="1200" dirty="0">
              <a:latin typeface="Arial"/>
              <a:ea typeface="Arial"/>
              <a:cs typeface="Arial"/>
              <a:sym typeface="Arial"/>
            </a:endParaRPr>
          </a:p>
        </p:txBody>
      </p:sp>
      <p:sp>
        <p:nvSpPr>
          <p:cNvPr id="1316" name="Google Shape;1316;p133"/>
          <p:cNvSpPr txBox="1"/>
          <p:nvPr/>
        </p:nvSpPr>
        <p:spPr>
          <a:xfrm>
            <a:off x="2801383" y="336073"/>
            <a:ext cx="25644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IA – Individual Assessment</a:t>
            </a:r>
            <a:endParaRPr sz="1200" dirty="0">
              <a:latin typeface="Arial"/>
              <a:ea typeface="Arial"/>
              <a:cs typeface="Arial"/>
              <a:sym typeface="Arial"/>
            </a:endParaRPr>
          </a:p>
        </p:txBody>
      </p:sp>
      <p:sp>
        <p:nvSpPr>
          <p:cNvPr id="1317" name="Google Shape;1317;p133"/>
          <p:cNvSpPr txBox="1"/>
          <p:nvPr/>
        </p:nvSpPr>
        <p:spPr>
          <a:xfrm>
            <a:off x="737676" y="6072273"/>
            <a:ext cx="23472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GA – Group Assessment</a:t>
            </a:r>
            <a:endParaRPr sz="1200" dirty="0">
              <a:latin typeface="Arial"/>
              <a:ea typeface="Arial"/>
              <a:cs typeface="Arial"/>
              <a:sym typeface="Arial"/>
            </a:endParaRPr>
          </a:p>
        </p:txBody>
      </p:sp>
      <p:sp>
        <p:nvSpPr>
          <p:cNvPr id="1318" name="Google Shape;1318;p133"/>
          <p:cNvSpPr txBox="1"/>
          <p:nvPr/>
        </p:nvSpPr>
        <p:spPr>
          <a:xfrm>
            <a:off x="2734083" y="6072273"/>
            <a:ext cx="25644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IA – Individual Assessment</a:t>
            </a:r>
            <a:endParaRPr sz="1200" dirty="0">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777065" y="423164"/>
            <a:ext cx="6618000" cy="289600"/>
          </a:xfrm>
          <a:prstGeom prst="rect">
            <a:avLst/>
          </a:prstGeom>
          <a:noFill/>
          <a:ln>
            <a:noFill/>
          </a:ln>
        </p:spPr>
        <p:txBody>
          <a:bodyPr spcFirstLastPara="1" vert="horz" wrap="square" lIns="0" tIns="21167" rIns="0" bIns="0" rtlCol="0" anchor="t" anchorCtr="0">
            <a:noAutofit/>
          </a:bodyPr>
          <a:lstStyle/>
          <a:p>
            <a:pPr marL="16933">
              <a:lnSpc>
                <a:spcPct val="100000"/>
              </a:lnSpc>
              <a:spcBef>
                <a:spcPts val="0"/>
              </a:spcBef>
            </a:pPr>
            <a:r>
              <a:rPr lang="en" sz="4467">
                <a:solidFill>
                  <a:srgbClr val="001F5E"/>
                </a:solidFill>
              </a:rPr>
              <a:t>Model Question Papers</a:t>
            </a:r>
            <a:endParaRPr sz="4467" dirty="0"/>
          </a:p>
        </p:txBody>
      </p:sp>
      <p:sp>
        <p:nvSpPr>
          <p:cNvPr id="89" name="Google Shape;89;p19"/>
          <p:cNvSpPr txBox="1"/>
          <p:nvPr/>
        </p:nvSpPr>
        <p:spPr>
          <a:xfrm>
            <a:off x="4056031" y="1342385"/>
            <a:ext cx="3657600" cy="136000"/>
          </a:xfrm>
          <a:prstGeom prst="rect">
            <a:avLst/>
          </a:prstGeom>
          <a:noFill/>
          <a:ln>
            <a:noFill/>
          </a:ln>
        </p:spPr>
        <p:txBody>
          <a:bodyPr spcFirstLastPara="1" wrap="square" lIns="0" tIns="16067" rIns="0" bIns="0" anchor="t" anchorCtr="0">
            <a:noAutofit/>
          </a:bodyPr>
          <a:lstStyle/>
          <a:p>
            <a:pPr marL="16933"/>
            <a:r>
              <a:rPr lang="en" sz="2000" b="1">
                <a:solidFill>
                  <a:srgbClr val="001F5E"/>
                </a:solidFill>
                <a:latin typeface="Arial"/>
                <a:ea typeface="Arial"/>
                <a:cs typeface="Arial"/>
                <a:sym typeface="Arial"/>
              </a:rPr>
              <a:t>For Undergraduate Programs</a:t>
            </a:r>
            <a:endParaRPr sz="2000" dirty="0">
              <a:latin typeface="Arial"/>
              <a:ea typeface="Arial"/>
              <a:cs typeface="Arial"/>
              <a:sym typeface="Arial"/>
            </a:endParaRPr>
          </a:p>
        </p:txBody>
      </p:sp>
      <p:sp>
        <p:nvSpPr>
          <p:cNvPr id="90" name="Google Shape;90;p19"/>
          <p:cNvSpPr txBox="1"/>
          <p:nvPr/>
        </p:nvSpPr>
        <p:spPr>
          <a:xfrm>
            <a:off x="2020445" y="5470939"/>
            <a:ext cx="8732800" cy="388400"/>
          </a:xfrm>
          <a:prstGeom prst="rect">
            <a:avLst/>
          </a:prstGeom>
          <a:noFill/>
          <a:ln>
            <a:noFill/>
          </a:ln>
        </p:spPr>
        <p:txBody>
          <a:bodyPr spcFirstLastPara="1" wrap="square" lIns="0" tIns="20300" rIns="0" bIns="0" anchor="t" anchorCtr="0">
            <a:noAutofit/>
          </a:bodyPr>
          <a:lstStyle/>
          <a:p>
            <a:pPr marL="16933"/>
            <a:r>
              <a:rPr lang="en" sz="3467" b="1">
                <a:solidFill>
                  <a:srgbClr val="001F5E"/>
                </a:solidFill>
                <a:latin typeface="Arial"/>
                <a:ea typeface="Arial"/>
                <a:cs typeface="Arial"/>
                <a:sym typeface="Arial"/>
              </a:rPr>
              <a:t>All India Council for Technical Education</a:t>
            </a:r>
            <a:endParaRPr sz="3467" dirty="0">
              <a:latin typeface="Arial"/>
              <a:ea typeface="Arial"/>
              <a:cs typeface="Arial"/>
              <a:sym typeface="Arial"/>
            </a:endParaRPr>
          </a:p>
          <a:p>
            <a:pPr marL="53339">
              <a:spcBef>
                <a:spcPts val="187"/>
              </a:spcBef>
            </a:pPr>
            <a:r>
              <a:rPr lang="en" sz="2467" b="1">
                <a:solidFill>
                  <a:srgbClr val="001F5E"/>
                </a:solidFill>
                <a:latin typeface="Arial"/>
                <a:ea typeface="Arial"/>
                <a:cs typeface="Arial"/>
                <a:sym typeface="Arial"/>
              </a:rPr>
              <a:t>Nelson Mandela Marg, Vasant Kunj, New Delhi- 110070</a:t>
            </a:r>
            <a:endParaRPr sz="2467" dirty="0">
              <a:latin typeface="Arial"/>
              <a:ea typeface="Arial"/>
              <a:cs typeface="Arial"/>
              <a:sym typeface="Arial"/>
            </a:endParaRPr>
          </a:p>
        </p:txBody>
      </p:sp>
      <p:pic>
        <p:nvPicPr>
          <p:cNvPr id="91" name="Google Shape;91;p19"/>
          <p:cNvPicPr preferRelativeResize="0"/>
          <p:nvPr/>
        </p:nvPicPr>
        <p:blipFill>
          <a:blip r:embed="rId3">
            <a:alphaModFix/>
          </a:blip>
          <a:stretch>
            <a:fillRect/>
          </a:stretch>
        </p:blipFill>
        <p:spPr>
          <a:xfrm>
            <a:off x="5232633" y="4012991"/>
            <a:ext cx="1304400" cy="130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2079-F25C-44BF-A88D-01F2CEC05D84}"/>
              </a:ext>
            </a:extLst>
          </p:cNvPr>
          <p:cNvSpPr>
            <a:spLocks noGrp="1"/>
          </p:cNvSpPr>
          <p:nvPr>
            <p:ph type="ctrTitle"/>
          </p:nvPr>
        </p:nvSpPr>
        <p:spPr>
          <a:xfrm>
            <a:off x="1960099" y="112542"/>
            <a:ext cx="9144000" cy="745587"/>
          </a:xfrm>
        </p:spPr>
        <p:txBody>
          <a:bodyPr>
            <a:noAutofit/>
          </a:bodyPr>
          <a:lstStyle/>
          <a:p>
            <a:r>
              <a:rPr lang="en-US" sz="4000" b="1" dirty="0"/>
              <a:t>Department Mission - Example</a:t>
            </a:r>
            <a:endParaRPr lang="en-IN" sz="4000" b="1" dirty="0"/>
          </a:p>
        </p:txBody>
      </p:sp>
      <p:sp>
        <p:nvSpPr>
          <p:cNvPr id="3" name="Subtitle 2">
            <a:extLst>
              <a:ext uri="{FF2B5EF4-FFF2-40B4-BE49-F238E27FC236}">
                <a16:creationId xmlns:a16="http://schemas.microsoft.com/office/drawing/2014/main" id="{43EA7A8F-E7D4-400E-BDB4-349EA144E7B8}"/>
              </a:ext>
            </a:extLst>
          </p:cNvPr>
          <p:cNvSpPr>
            <a:spLocks noGrp="1"/>
          </p:cNvSpPr>
          <p:nvPr>
            <p:ph type="subTitle" idx="1"/>
          </p:nvPr>
        </p:nvSpPr>
        <p:spPr>
          <a:xfrm>
            <a:off x="1524000" y="970671"/>
            <a:ext cx="9144000" cy="5092504"/>
          </a:xfrm>
        </p:spPr>
        <p:txBody>
          <a:bodyPr/>
          <a:lstStyle/>
          <a:p>
            <a:pPr marL="2487295" algn="just"/>
            <a:r>
              <a:rPr lang="en-US" sz="1800" b="1" kern="0" dirty="0">
                <a:effectLst/>
                <a:latin typeface="Carlito"/>
                <a:ea typeface="Carlito"/>
                <a:cs typeface="Carlito"/>
              </a:rPr>
              <a:t>		Department Vision</a:t>
            </a:r>
            <a:endParaRPr lang="en-IN" sz="1800" b="1" kern="0" dirty="0">
              <a:effectLst/>
              <a:latin typeface="Carlito"/>
              <a:ea typeface="Carlito"/>
              <a:cs typeface="Carlito"/>
            </a:endParaRPr>
          </a:p>
          <a:p>
            <a:pPr marL="63500" marR="73025" algn="just">
              <a:lnSpc>
                <a:spcPct val="115000"/>
              </a:lnSpc>
              <a:spcBef>
                <a:spcPts val="205"/>
              </a:spcBef>
              <a:spcAft>
                <a:spcPts val="0"/>
              </a:spcAft>
            </a:pPr>
            <a:r>
              <a:rPr lang="en-US" sz="2000" b="1" dirty="0">
                <a:effectLst/>
                <a:latin typeface="+mj-lt"/>
                <a:ea typeface="Carlito"/>
                <a:cs typeface="Carlito"/>
              </a:rPr>
              <a:t>The Department of Civil Engineering will excel and lead in education, research and innovation; contributing to the advancement of design, construction and maintenance of infrastructure to enhance the quality of life for humanity in a sustainable way.</a:t>
            </a:r>
            <a:endParaRPr lang="en-IN" sz="2000" b="1" dirty="0">
              <a:effectLst/>
              <a:latin typeface="+mj-lt"/>
              <a:ea typeface="Carlito"/>
              <a:cs typeface="Carlito"/>
            </a:endParaRPr>
          </a:p>
          <a:p>
            <a:pPr marL="63500">
              <a:spcBef>
                <a:spcPts val="20"/>
              </a:spcBef>
              <a:spcAft>
                <a:spcPts val="0"/>
              </a:spcAft>
            </a:pPr>
            <a:r>
              <a:rPr lang="en-US" sz="1800" dirty="0">
                <a:effectLst/>
                <a:latin typeface="Carlito"/>
                <a:ea typeface="Carlito"/>
                <a:cs typeface="Carlito"/>
              </a:rPr>
              <a:t> </a:t>
            </a:r>
            <a:endParaRPr lang="en-IN" sz="1800" dirty="0">
              <a:effectLst/>
              <a:latin typeface="Carlito"/>
              <a:ea typeface="Carlito"/>
              <a:cs typeface="Carlito"/>
            </a:endParaRPr>
          </a:p>
          <a:p>
            <a:pPr marL="146685" marR="157480" algn="ctr">
              <a:spcBef>
                <a:spcPts val="5"/>
              </a:spcBef>
              <a:spcAft>
                <a:spcPts val="0"/>
              </a:spcAft>
            </a:pPr>
            <a:r>
              <a:rPr lang="en-US" sz="1800" b="1" kern="0" dirty="0">
                <a:effectLst/>
                <a:latin typeface="Carlito"/>
                <a:ea typeface="Carlito"/>
                <a:cs typeface="Carlito"/>
              </a:rPr>
              <a:t>Department Mission</a:t>
            </a:r>
            <a:endParaRPr lang="en-IN" sz="1800" b="1" kern="0" dirty="0">
              <a:effectLst/>
              <a:latin typeface="Carlito"/>
              <a:ea typeface="Carlito"/>
              <a:cs typeface="Carlito"/>
            </a:endParaRPr>
          </a:p>
          <a:p>
            <a:pPr marL="146685" marR="158115" algn="l">
              <a:spcBef>
                <a:spcPts val="190"/>
              </a:spcBef>
              <a:spcAft>
                <a:spcPts val="0"/>
              </a:spcAft>
            </a:pPr>
            <a:r>
              <a:rPr lang="en-US" sz="1800" b="1" dirty="0">
                <a:effectLst/>
                <a:latin typeface="Carlito"/>
                <a:ea typeface="Carlito"/>
                <a:cs typeface="Carlito"/>
              </a:rPr>
              <a:t>M1: To create an outstanding learning experience through rigorous curriculum of theory and practice that</a:t>
            </a:r>
            <a:r>
              <a:rPr lang="en-IN" sz="1800" b="1" dirty="0">
                <a:latin typeface="Carlito"/>
                <a:ea typeface="Carlito"/>
                <a:cs typeface="Carlito"/>
              </a:rPr>
              <a:t> </a:t>
            </a:r>
            <a:r>
              <a:rPr lang="en-US" sz="1800" b="1" dirty="0">
                <a:effectLst/>
                <a:latin typeface="Arial" panose="020B0604020202020204" pitchFamily="34" charset="0"/>
                <a:ea typeface="Carlito"/>
                <a:cs typeface="Carlito"/>
              </a:rPr>
              <a:t>develops students’ technical and professional skills to succeed in a wide </a:t>
            </a:r>
            <a:r>
              <a:rPr lang="en-US" sz="1800" b="1" dirty="0">
                <a:effectLst/>
                <a:latin typeface="Carlito"/>
                <a:ea typeface="Carlito"/>
                <a:cs typeface="Carlito"/>
              </a:rPr>
              <a:t>range of careers.</a:t>
            </a:r>
          </a:p>
          <a:p>
            <a:pPr marL="146685" marR="158115" algn="l">
              <a:spcBef>
                <a:spcPts val="190"/>
              </a:spcBef>
              <a:spcAft>
                <a:spcPts val="0"/>
              </a:spcAft>
            </a:pPr>
            <a:endParaRPr lang="en-IN" sz="1800" b="1" dirty="0">
              <a:effectLst/>
              <a:latin typeface="Carlito"/>
              <a:ea typeface="Carlito"/>
              <a:cs typeface="Carlito"/>
            </a:endParaRPr>
          </a:p>
          <a:p>
            <a:pPr marL="63500" marR="73660" algn="l">
              <a:lnSpc>
                <a:spcPct val="113000"/>
              </a:lnSpc>
              <a:spcBef>
                <a:spcPts val="205"/>
              </a:spcBef>
              <a:spcAft>
                <a:spcPts val="0"/>
              </a:spcAft>
            </a:pPr>
            <a:r>
              <a:rPr lang="en-US" sz="1800" b="1" dirty="0">
                <a:effectLst/>
                <a:latin typeface="Carlito"/>
                <a:ea typeface="Carlito"/>
                <a:cs typeface="Carlito"/>
              </a:rPr>
              <a:t> M2: To continually advance research through a culture of discovery, creativity, and innovation to    benefit the humankind</a:t>
            </a:r>
          </a:p>
          <a:p>
            <a:pPr marL="63500" marR="73660" algn="l">
              <a:lnSpc>
                <a:spcPct val="113000"/>
              </a:lnSpc>
              <a:spcBef>
                <a:spcPts val="205"/>
              </a:spcBef>
              <a:spcAft>
                <a:spcPts val="0"/>
              </a:spcAft>
            </a:pPr>
            <a:endParaRPr lang="en-IN" sz="1800" b="1" dirty="0">
              <a:effectLst/>
              <a:latin typeface="Carlito"/>
              <a:ea typeface="Carlito"/>
              <a:cs typeface="Carlito"/>
            </a:endParaRPr>
          </a:p>
          <a:p>
            <a:pPr marL="63500" marR="74930" algn="l">
              <a:lnSpc>
                <a:spcPct val="115000"/>
              </a:lnSpc>
              <a:spcBef>
                <a:spcPts val="25"/>
              </a:spcBef>
              <a:spcAft>
                <a:spcPts val="0"/>
              </a:spcAft>
            </a:pPr>
            <a:r>
              <a:rPr lang="en-US" sz="1800" b="1" dirty="0">
                <a:effectLst/>
                <a:latin typeface="Carlito"/>
                <a:ea typeface="Carlito"/>
                <a:cs typeface="Carlito"/>
              </a:rPr>
              <a:t>M3: To serve as highly capable resources to society, the profession through professional organizations, consultancy and continuing education.</a:t>
            </a:r>
            <a:endParaRPr lang="en-IN" sz="1800" b="1" dirty="0">
              <a:effectLst/>
              <a:latin typeface="Carlito"/>
              <a:ea typeface="Carlito"/>
              <a:cs typeface="Carlito"/>
            </a:endParaRPr>
          </a:p>
          <a:p>
            <a:endParaRPr lang="en-IN" b="1" dirty="0">
              <a:latin typeface="+mj-lt"/>
            </a:endParaRPr>
          </a:p>
        </p:txBody>
      </p:sp>
      <p:sp>
        <p:nvSpPr>
          <p:cNvPr id="4" name="Rectangle 3">
            <a:extLst>
              <a:ext uri="{FF2B5EF4-FFF2-40B4-BE49-F238E27FC236}">
                <a16:creationId xmlns:a16="http://schemas.microsoft.com/office/drawing/2014/main" id="{9907A73C-6055-42C1-9A4F-271441645F0C}"/>
              </a:ext>
            </a:extLst>
          </p:cNvPr>
          <p:cNvSpPr/>
          <p:nvPr/>
        </p:nvSpPr>
        <p:spPr>
          <a:xfrm>
            <a:off x="795130" y="112542"/>
            <a:ext cx="10827027" cy="6500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7057330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510978" y="550373"/>
            <a:ext cx="5170044" cy="358548"/>
          </a:xfrm>
          <a:prstGeom prst="rect">
            <a:avLst/>
          </a:prstGeom>
          <a:noFill/>
          <a:ln>
            <a:noFill/>
          </a:ln>
        </p:spPr>
        <p:txBody>
          <a:bodyPr spcFirstLastPara="1" vert="horz" wrap="square" lIns="0" tIns="59267" rIns="0" bIns="0" rtlCol="0" anchor="t" anchorCtr="0">
            <a:noAutofit/>
          </a:bodyPr>
          <a:lstStyle/>
          <a:p>
            <a:pPr algn="ctr">
              <a:lnSpc>
                <a:spcPct val="100000"/>
              </a:lnSpc>
              <a:spcBef>
                <a:spcPts val="0"/>
              </a:spcBef>
            </a:pPr>
            <a:r>
              <a:rPr lang="en"/>
              <a:t>Model Question Papers</a:t>
            </a:r>
            <a:endParaRPr dirty="0"/>
          </a:p>
          <a:p>
            <a:pPr algn="ctr">
              <a:lnSpc>
                <a:spcPct val="100000"/>
              </a:lnSpc>
              <a:spcBef>
                <a:spcPts val="180"/>
              </a:spcBef>
            </a:pPr>
            <a:r>
              <a:rPr lang="en" sz="1733"/>
              <a:t>For Undergraduate Programs</a:t>
            </a:r>
            <a:endParaRPr sz="1733" dirty="0"/>
          </a:p>
        </p:txBody>
      </p:sp>
      <p:sp>
        <p:nvSpPr>
          <p:cNvPr id="97" name="Google Shape;97;p20"/>
          <p:cNvSpPr txBox="1"/>
          <p:nvPr/>
        </p:nvSpPr>
        <p:spPr>
          <a:xfrm>
            <a:off x="1609833" y="2110867"/>
            <a:ext cx="1538000" cy="373600"/>
          </a:xfrm>
          <a:prstGeom prst="rect">
            <a:avLst/>
          </a:prstGeom>
          <a:noFill/>
          <a:ln>
            <a:noFill/>
          </a:ln>
        </p:spPr>
        <p:txBody>
          <a:bodyPr spcFirstLastPara="1" wrap="square" lIns="0" tIns="22833" rIns="0" bIns="0" anchor="t" anchorCtr="0">
            <a:noAutofit/>
          </a:bodyPr>
          <a:lstStyle/>
          <a:p>
            <a:pPr marL="16933"/>
            <a:r>
              <a:rPr lang="en" sz="2200" b="1">
                <a:solidFill>
                  <a:srgbClr val="001F5F"/>
                </a:solidFill>
                <a:latin typeface="Arial"/>
                <a:ea typeface="Arial"/>
                <a:cs typeface="Arial"/>
                <a:sym typeface="Arial"/>
              </a:rPr>
              <a:t>Programs</a:t>
            </a:r>
            <a:endParaRPr sz="2200" dirty="0">
              <a:latin typeface="Arial"/>
              <a:ea typeface="Arial"/>
              <a:cs typeface="Arial"/>
              <a:sym typeface="Arial"/>
            </a:endParaRPr>
          </a:p>
        </p:txBody>
      </p:sp>
      <p:sp>
        <p:nvSpPr>
          <p:cNvPr id="98" name="Google Shape;98;p20"/>
          <p:cNvSpPr txBox="1"/>
          <p:nvPr/>
        </p:nvSpPr>
        <p:spPr>
          <a:xfrm>
            <a:off x="9488512" y="2110867"/>
            <a:ext cx="1439600" cy="373600"/>
          </a:xfrm>
          <a:prstGeom prst="rect">
            <a:avLst/>
          </a:prstGeom>
          <a:noFill/>
          <a:ln>
            <a:noFill/>
          </a:ln>
        </p:spPr>
        <p:txBody>
          <a:bodyPr spcFirstLastPara="1" wrap="square" lIns="0" tIns="22833" rIns="0" bIns="0" anchor="t" anchorCtr="0">
            <a:noAutofit/>
          </a:bodyPr>
          <a:lstStyle/>
          <a:p>
            <a:pPr marL="16933"/>
            <a:r>
              <a:rPr lang="en" sz="2200" b="1">
                <a:solidFill>
                  <a:srgbClr val="001F5F"/>
                </a:solidFill>
                <a:latin typeface="Arial"/>
                <a:ea typeface="Arial"/>
                <a:cs typeface="Arial"/>
                <a:sym typeface="Arial"/>
              </a:rPr>
              <a:t>Page No.</a:t>
            </a:r>
            <a:endParaRPr sz="2200" dirty="0">
              <a:latin typeface="Arial"/>
              <a:ea typeface="Arial"/>
              <a:cs typeface="Arial"/>
              <a:sym typeface="Arial"/>
            </a:endParaRPr>
          </a:p>
        </p:txBody>
      </p:sp>
      <p:sp>
        <p:nvSpPr>
          <p:cNvPr id="99" name="Google Shape;99;p20"/>
          <p:cNvSpPr txBox="1"/>
          <p:nvPr/>
        </p:nvSpPr>
        <p:spPr>
          <a:xfrm>
            <a:off x="1646712" y="2784281"/>
            <a:ext cx="2670800" cy="3348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1. Civil Engineering</a:t>
            </a:r>
            <a:endParaRPr sz="2000" dirty="0">
              <a:latin typeface="Arial"/>
              <a:ea typeface="Arial"/>
              <a:cs typeface="Arial"/>
              <a:sym typeface="Arial"/>
            </a:endParaRPr>
          </a:p>
        </p:txBody>
      </p:sp>
      <p:sp>
        <p:nvSpPr>
          <p:cNvPr id="100" name="Google Shape;100;p20"/>
          <p:cNvSpPr txBox="1"/>
          <p:nvPr/>
        </p:nvSpPr>
        <p:spPr>
          <a:xfrm>
            <a:off x="9488512" y="2784281"/>
            <a:ext cx="13416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CE1-CE</a:t>
            </a:r>
            <a:r>
              <a:rPr lang="en" sz="2000"/>
              <a:t>28</a:t>
            </a:r>
            <a:endParaRPr sz="2000" dirty="0">
              <a:latin typeface="Arial"/>
              <a:ea typeface="Arial"/>
              <a:cs typeface="Arial"/>
              <a:sym typeface="Arial"/>
            </a:endParaRPr>
          </a:p>
        </p:txBody>
      </p:sp>
      <p:sp>
        <p:nvSpPr>
          <p:cNvPr id="101" name="Google Shape;101;p20"/>
          <p:cNvSpPr txBox="1"/>
          <p:nvPr/>
        </p:nvSpPr>
        <p:spPr>
          <a:xfrm>
            <a:off x="1646712" y="3401501"/>
            <a:ext cx="51664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2. Computer Science and Engineering</a:t>
            </a:r>
            <a:endParaRPr sz="2000" dirty="0">
              <a:latin typeface="Arial"/>
              <a:ea typeface="Arial"/>
              <a:cs typeface="Arial"/>
              <a:sym typeface="Arial"/>
            </a:endParaRPr>
          </a:p>
        </p:txBody>
      </p:sp>
      <p:sp>
        <p:nvSpPr>
          <p:cNvPr id="102" name="Google Shape;102;p20"/>
          <p:cNvSpPr txBox="1"/>
          <p:nvPr/>
        </p:nvSpPr>
        <p:spPr>
          <a:xfrm>
            <a:off x="9488512" y="3401501"/>
            <a:ext cx="16492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CSE1-CSE</a:t>
            </a:r>
            <a:r>
              <a:rPr lang="en" sz="2000"/>
              <a:t>57</a:t>
            </a:r>
            <a:endParaRPr sz="2000" dirty="0">
              <a:latin typeface="Arial"/>
              <a:ea typeface="Arial"/>
              <a:cs typeface="Arial"/>
              <a:sym typeface="Arial"/>
            </a:endParaRPr>
          </a:p>
        </p:txBody>
      </p:sp>
      <p:sp>
        <p:nvSpPr>
          <p:cNvPr id="103" name="Google Shape;103;p20"/>
          <p:cNvSpPr txBox="1"/>
          <p:nvPr/>
        </p:nvSpPr>
        <p:spPr>
          <a:xfrm>
            <a:off x="1646712" y="4014701"/>
            <a:ext cx="54868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3. Electrical and Electronics Engineering</a:t>
            </a:r>
            <a:endParaRPr sz="2000" dirty="0">
              <a:latin typeface="Arial"/>
              <a:ea typeface="Arial"/>
              <a:cs typeface="Arial"/>
              <a:sym typeface="Arial"/>
            </a:endParaRPr>
          </a:p>
        </p:txBody>
      </p:sp>
      <p:sp>
        <p:nvSpPr>
          <p:cNvPr id="104" name="Google Shape;104;p20"/>
          <p:cNvSpPr txBox="1"/>
          <p:nvPr/>
        </p:nvSpPr>
        <p:spPr>
          <a:xfrm>
            <a:off x="9482505" y="4014701"/>
            <a:ext cx="16348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EEE1-EEE</a:t>
            </a:r>
            <a:r>
              <a:rPr lang="en" sz="2000"/>
              <a:t>44</a:t>
            </a:r>
            <a:endParaRPr sz="2000" dirty="0">
              <a:latin typeface="Arial"/>
              <a:ea typeface="Arial"/>
              <a:cs typeface="Arial"/>
              <a:sym typeface="Arial"/>
            </a:endParaRPr>
          </a:p>
        </p:txBody>
      </p:sp>
      <p:sp>
        <p:nvSpPr>
          <p:cNvPr id="105" name="Google Shape;105;p20"/>
          <p:cNvSpPr txBox="1"/>
          <p:nvPr/>
        </p:nvSpPr>
        <p:spPr>
          <a:xfrm>
            <a:off x="1646712" y="4631921"/>
            <a:ext cx="64156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4. Electronics and Communication Engineering</a:t>
            </a:r>
            <a:endParaRPr sz="2000" dirty="0">
              <a:latin typeface="Arial"/>
              <a:ea typeface="Arial"/>
              <a:cs typeface="Arial"/>
              <a:sym typeface="Arial"/>
            </a:endParaRPr>
          </a:p>
        </p:txBody>
      </p:sp>
      <p:sp>
        <p:nvSpPr>
          <p:cNvPr id="106" name="Google Shape;106;p20"/>
          <p:cNvSpPr txBox="1"/>
          <p:nvPr/>
        </p:nvSpPr>
        <p:spPr>
          <a:xfrm>
            <a:off x="9479797" y="4631921"/>
            <a:ext cx="16660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ECE1-ECE</a:t>
            </a:r>
            <a:r>
              <a:rPr lang="en" sz="2000"/>
              <a:t>61</a:t>
            </a:r>
            <a:endParaRPr sz="2000" dirty="0">
              <a:latin typeface="Arial"/>
              <a:ea typeface="Arial"/>
              <a:cs typeface="Arial"/>
              <a:sym typeface="Arial"/>
            </a:endParaRPr>
          </a:p>
        </p:txBody>
      </p:sp>
      <p:sp>
        <p:nvSpPr>
          <p:cNvPr id="107" name="Google Shape;107;p20"/>
          <p:cNvSpPr txBox="1"/>
          <p:nvPr/>
        </p:nvSpPr>
        <p:spPr>
          <a:xfrm>
            <a:off x="1646712" y="5245121"/>
            <a:ext cx="36676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5. Mechanical Engineering</a:t>
            </a:r>
            <a:endParaRPr sz="2000" dirty="0">
              <a:latin typeface="Arial"/>
              <a:ea typeface="Arial"/>
              <a:cs typeface="Arial"/>
              <a:sym typeface="Arial"/>
            </a:endParaRPr>
          </a:p>
        </p:txBody>
      </p:sp>
      <p:sp>
        <p:nvSpPr>
          <p:cNvPr id="108" name="Google Shape;108;p20"/>
          <p:cNvSpPr txBox="1"/>
          <p:nvPr/>
        </p:nvSpPr>
        <p:spPr>
          <a:xfrm>
            <a:off x="9488512" y="5245121"/>
            <a:ext cx="15568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ME1-ME</a:t>
            </a:r>
            <a:r>
              <a:rPr lang="en" sz="2000"/>
              <a:t>55</a:t>
            </a:r>
            <a:endParaRPr sz="2000" dirty="0">
              <a:latin typeface="Arial"/>
              <a:ea typeface="Arial"/>
              <a:cs typeface="Arial"/>
              <a:sym typeface="Arial"/>
            </a:endParaRPr>
          </a:p>
        </p:txBody>
      </p:sp>
      <p:sp>
        <p:nvSpPr>
          <p:cNvPr id="109" name="Google Shape;109;p20"/>
          <p:cNvSpPr txBox="1"/>
          <p:nvPr/>
        </p:nvSpPr>
        <p:spPr>
          <a:xfrm>
            <a:off x="4649813" y="6649239"/>
            <a:ext cx="2892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All India Council for Technical Education</a:t>
            </a:r>
            <a:endParaRPr sz="1067" dirty="0">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p:nvPr/>
        </p:nvSpPr>
        <p:spPr>
          <a:xfrm>
            <a:off x="2539768" y="560567"/>
            <a:ext cx="6923600" cy="683600"/>
          </a:xfrm>
          <a:prstGeom prst="rect">
            <a:avLst/>
          </a:prstGeom>
          <a:noFill/>
          <a:ln>
            <a:noFill/>
          </a:ln>
        </p:spPr>
        <p:txBody>
          <a:bodyPr spcFirstLastPara="1" wrap="square" lIns="0" tIns="235367" rIns="0" bIns="0" anchor="t" anchorCtr="0">
            <a:noAutofit/>
          </a:bodyPr>
          <a:lstStyle/>
          <a:p>
            <a:pPr algn="ctr"/>
            <a:r>
              <a:rPr lang="en" sz="4133" b="1">
                <a:solidFill>
                  <a:srgbClr val="001F5F"/>
                </a:solidFill>
                <a:latin typeface="Century Gothic"/>
                <a:ea typeface="Century Gothic"/>
                <a:cs typeface="Century Gothic"/>
                <a:sym typeface="Century Gothic"/>
              </a:rPr>
              <a:t>Civil Engineering</a:t>
            </a:r>
            <a:endParaRPr sz="4133" dirty="0">
              <a:latin typeface="Century Gothic"/>
              <a:ea typeface="Century Gothic"/>
              <a:cs typeface="Century Gothic"/>
              <a:sym typeface="Century Gothic"/>
            </a:endParaRPr>
          </a:p>
          <a:p>
            <a:pPr algn="ctr">
              <a:spcBef>
                <a:spcPts val="1413"/>
              </a:spcBef>
            </a:pPr>
            <a:r>
              <a:rPr lang="en" sz="3200" b="1">
                <a:solidFill>
                  <a:srgbClr val="C00000"/>
                </a:solidFill>
                <a:latin typeface="Century Gothic"/>
                <a:ea typeface="Century Gothic"/>
                <a:cs typeface="Century Gothic"/>
                <a:sym typeface="Century Gothic"/>
              </a:rPr>
              <a:t>Model Question Papers</a:t>
            </a:r>
            <a:endParaRPr sz="3200" dirty="0">
              <a:latin typeface="Century Gothic"/>
              <a:ea typeface="Century Gothic"/>
              <a:cs typeface="Century Gothic"/>
              <a:sym typeface="Century Gothic"/>
            </a:endParaRPr>
          </a:p>
          <a:p>
            <a:pPr algn="ctr">
              <a:spcBef>
                <a:spcPts val="1347"/>
              </a:spcBef>
            </a:pPr>
            <a:r>
              <a:rPr lang="en" sz="3200" b="1">
                <a:solidFill>
                  <a:srgbClr val="001F5F"/>
                </a:solidFill>
                <a:latin typeface="Century Gothic"/>
                <a:ea typeface="Century Gothic"/>
                <a:cs typeface="Century Gothic"/>
                <a:sym typeface="Century Gothic"/>
              </a:rPr>
              <a:t>For Undergraduate Program</a:t>
            </a:r>
            <a:endParaRPr sz="3200" dirty="0">
              <a:latin typeface="Century Gothic"/>
              <a:ea typeface="Century Gothic"/>
              <a:cs typeface="Century Gothic"/>
              <a:sym typeface="Century Gothic"/>
            </a:endParaRPr>
          </a:p>
        </p:txBody>
      </p:sp>
      <p:sp>
        <p:nvSpPr>
          <p:cNvPr id="115" name="Google Shape;115;p21"/>
          <p:cNvSpPr txBox="1"/>
          <p:nvPr/>
        </p:nvSpPr>
        <p:spPr>
          <a:xfrm>
            <a:off x="1516508" y="4174680"/>
            <a:ext cx="9035600" cy="707600"/>
          </a:xfrm>
          <a:prstGeom prst="rect">
            <a:avLst/>
          </a:prstGeom>
          <a:noFill/>
          <a:ln>
            <a:noFill/>
          </a:ln>
        </p:spPr>
        <p:txBody>
          <a:bodyPr spcFirstLastPara="1" wrap="square" lIns="0" tIns="17767" rIns="0" bIns="0" anchor="t" anchorCtr="0">
            <a:noAutofit/>
          </a:bodyPr>
          <a:lstStyle/>
          <a:p>
            <a:pPr marL="16933" marR="6773" algn="ctr">
              <a:lnSpc>
                <a:spcPct val="150000"/>
              </a:lnSpc>
            </a:pPr>
            <a:r>
              <a:rPr lang="en" sz="1467" b="1">
                <a:solidFill>
                  <a:srgbClr val="001F5F"/>
                </a:solidFill>
                <a:latin typeface="Times New Roman"/>
                <a:ea typeface="Times New Roman"/>
                <a:cs typeface="Times New Roman"/>
                <a:sym typeface="Times New Roman"/>
              </a:rPr>
              <a:t>T</a:t>
            </a:r>
            <a:r>
              <a:rPr lang="en" sz="1600" b="1">
                <a:solidFill>
                  <a:srgbClr val="001F5F"/>
                </a:solidFill>
                <a:latin typeface="Times New Roman"/>
                <a:ea typeface="Times New Roman"/>
                <a:cs typeface="Times New Roman"/>
                <a:sym typeface="Times New Roman"/>
              </a:rPr>
              <a:t>he model question papers are suggestive blueprints. The primary aim of these  question papers is to bring clarity about the process of connecting questions to  performance indicators and hence to course outcomes. Further, these question  papers demonstrate how bloom’s taxonomy can be used to understand the quality  of question papers and their effectiveness in assessing higher order abilities. The  structure of question papers, number of questions</a:t>
            </a:r>
            <a:r>
              <a:rPr lang="en" sz="1467" b="1">
                <a:solidFill>
                  <a:srgbClr val="001F5F"/>
                </a:solidFill>
                <a:latin typeface="Times New Roman"/>
                <a:ea typeface="Times New Roman"/>
                <a:cs typeface="Times New Roman"/>
                <a:sym typeface="Times New Roman"/>
              </a:rPr>
              <a:t>, </a:t>
            </a:r>
            <a:r>
              <a:rPr lang="en" sz="1600" b="1">
                <a:solidFill>
                  <a:srgbClr val="001F5F"/>
                </a:solidFill>
                <a:latin typeface="Times New Roman"/>
                <a:ea typeface="Times New Roman"/>
                <a:cs typeface="Times New Roman"/>
                <a:sym typeface="Times New Roman"/>
              </a:rPr>
              <a:t>choices given, time </a:t>
            </a:r>
            <a:r>
              <a:rPr lang="en" sz="1467" b="1">
                <a:solidFill>
                  <a:srgbClr val="001F5F"/>
                </a:solidFill>
                <a:latin typeface="Times New Roman"/>
                <a:ea typeface="Times New Roman"/>
                <a:cs typeface="Times New Roman"/>
                <a:sym typeface="Times New Roman"/>
              </a:rPr>
              <a:t>given for  examination </a:t>
            </a:r>
            <a:r>
              <a:rPr lang="en" sz="1600" b="1">
                <a:solidFill>
                  <a:srgbClr val="001F5F"/>
                </a:solidFill>
                <a:latin typeface="Times New Roman"/>
                <a:ea typeface="Times New Roman"/>
                <a:cs typeface="Times New Roman"/>
                <a:sym typeface="Times New Roman"/>
              </a:rPr>
              <a:t>etc., can vary based on the practices of the University or college.</a:t>
            </a:r>
            <a:endParaRPr sz="1600" b="1" dirty="0">
              <a:latin typeface="Times New Roman"/>
              <a:ea typeface="Times New Roman"/>
              <a:cs typeface="Times New Roman"/>
              <a:sym typeface="Times New Roman"/>
            </a:endParaRPr>
          </a:p>
        </p:txBody>
      </p:sp>
      <p:sp>
        <p:nvSpPr>
          <p:cNvPr id="116" name="Google Shape;116;p21"/>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4073867" y="602133"/>
            <a:ext cx="4080400" cy="257600"/>
          </a:xfrm>
          <a:prstGeom prst="rect">
            <a:avLst/>
          </a:prstGeom>
          <a:noFill/>
          <a:ln>
            <a:noFill/>
          </a:ln>
        </p:spPr>
        <p:txBody>
          <a:bodyPr spcFirstLastPara="1" vert="horz" wrap="square" lIns="0" tIns="16067" rIns="0" bIns="0" rtlCol="0" anchor="t" anchorCtr="0">
            <a:noAutofit/>
          </a:bodyPr>
          <a:lstStyle/>
          <a:p>
            <a:pPr marL="16933">
              <a:lnSpc>
                <a:spcPct val="100000"/>
              </a:lnSpc>
              <a:spcBef>
                <a:spcPts val="0"/>
              </a:spcBef>
            </a:pPr>
            <a:r>
              <a:rPr lang="en" sz="3733"/>
              <a:t>Table of Contents</a:t>
            </a:r>
            <a:endParaRPr sz="3733" dirty="0"/>
          </a:p>
        </p:txBody>
      </p:sp>
      <p:sp>
        <p:nvSpPr>
          <p:cNvPr id="122" name="Google Shape;122;p22"/>
          <p:cNvSpPr txBox="1"/>
          <p:nvPr/>
        </p:nvSpPr>
        <p:spPr>
          <a:xfrm>
            <a:off x="1946800" y="1942029"/>
            <a:ext cx="2559600" cy="376400"/>
          </a:xfrm>
          <a:prstGeom prst="rect">
            <a:avLst/>
          </a:prstGeom>
          <a:noFill/>
          <a:ln>
            <a:noFill/>
          </a:ln>
        </p:spPr>
        <p:txBody>
          <a:bodyPr spcFirstLastPara="1" wrap="square" lIns="0" tIns="16933" rIns="0" bIns="0" anchor="t" anchorCtr="0">
            <a:noAutofit/>
          </a:bodyPr>
          <a:lstStyle/>
          <a:p>
            <a:pPr marL="16933"/>
            <a:r>
              <a:rPr lang="en" sz="2400" b="1">
                <a:solidFill>
                  <a:srgbClr val="001F5F"/>
                </a:solidFill>
                <a:latin typeface="Arial"/>
                <a:ea typeface="Arial"/>
                <a:cs typeface="Arial"/>
                <a:sym typeface="Arial"/>
              </a:rPr>
              <a:t>Name of Course</a:t>
            </a:r>
            <a:endParaRPr sz="2400" dirty="0">
              <a:latin typeface="Arial"/>
              <a:ea typeface="Arial"/>
              <a:cs typeface="Arial"/>
              <a:sym typeface="Arial"/>
            </a:endParaRPr>
          </a:p>
        </p:txBody>
      </p:sp>
      <p:sp>
        <p:nvSpPr>
          <p:cNvPr id="123" name="Google Shape;123;p22"/>
          <p:cNvSpPr txBox="1"/>
          <p:nvPr/>
        </p:nvSpPr>
        <p:spPr>
          <a:xfrm>
            <a:off x="9544708" y="1942029"/>
            <a:ext cx="1444400" cy="376400"/>
          </a:xfrm>
          <a:prstGeom prst="rect">
            <a:avLst/>
          </a:prstGeom>
          <a:noFill/>
          <a:ln>
            <a:noFill/>
          </a:ln>
        </p:spPr>
        <p:txBody>
          <a:bodyPr spcFirstLastPara="1" wrap="square" lIns="0" tIns="16933" rIns="0" bIns="0" anchor="t" anchorCtr="0">
            <a:noAutofit/>
          </a:bodyPr>
          <a:lstStyle/>
          <a:p>
            <a:pPr marL="16933"/>
            <a:r>
              <a:rPr lang="en" sz="2400" b="1">
                <a:solidFill>
                  <a:srgbClr val="001F5F"/>
                </a:solidFill>
                <a:latin typeface="Arial"/>
                <a:ea typeface="Arial"/>
                <a:cs typeface="Arial"/>
                <a:sym typeface="Arial"/>
              </a:rPr>
              <a:t>Page No.</a:t>
            </a:r>
            <a:endParaRPr sz="2400" dirty="0">
              <a:latin typeface="Arial"/>
              <a:ea typeface="Arial"/>
              <a:cs typeface="Arial"/>
              <a:sym typeface="Arial"/>
            </a:endParaRPr>
          </a:p>
        </p:txBody>
      </p:sp>
      <p:sp>
        <p:nvSpPr>
          <p:cNvPr id="124" name="Google Shape;124;p22"/>
          <p:cNvSpPr txBox="1"/>
          <p:nvPr/>
        </p:nvSpPr>
        <p:spPr>
          <a:xfrm>
            <a:off x="1271759" y="2623641"/>
            <a:ext cx="53388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1. Advanced Geotechnical Engineering</a:t>
            </a:r>
            <a:endParaRPr sz="2133" dirty="0">
              <a:latin typeface="Arial"/>
              <a:ea typeface="Arial"/>
              <a:cs typeface="Arial"/>
              <a:sym typeface="Arial"/>
            </a:endParaRPr>
          </a:p>
        </p:txBody>
      </p:sp>
      <p:sp>
        <p:nvSpPr>
          <p:cNvPr id="125" name="Google Shape;125;p22"/>
          <p:cNvSpPr txBox="1"/>
          <p:nvPr/>
        </p:nvSpPr>
        <p:spPr>
          <a:xfrm>
            <a:off x="9544708" y="2623641"/>
            <a:ext cx="11728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CE1-CE</a:t>
            </a:r>
            <a:r>
              <a:rPr lang="en" sz="2133"/>
              <a:t>7</a:t>
            </a:r>
            <a:endParaRPr sz="2133" dirty="0">
              <a:latin typeface="Arial"/>
              <a:ea typeface="Arial"/>
              <a:cs typeface="Arial"/>
              <a:sym typeface="Arial"/>
            </a:endParaRPr>
          </a:p>
        </p:txBody>
      </p:sp>
      <p:sp>
        <p:nvSpPr>
          <p:cNvPr id="126" name="Google Shape;126;p22"/>
          <p:cNvSpPr txBox="1"/>
          <p:nvPr/>
        </p:nvSpPr>
        <p:spPr>
          <a:xfrm>
            <a:off x="1271759" y="3244136"/>
            <a:ext cx="51452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2. Construction Project Management</a:t>
            </a:r>
            <a:endParaRPr sz="2133" dirty="0">
              <a:latin typeface="Arial"/>
              <a:ea typeface="Arial"/>
              <a:cs typeface="Arial"/>
              <a:sym typeface="Arial"/>
            </a:endParaRPr>
          </a:p>
        </p:txBody>
      </p:sp>
      <p:sp>
        <p:nvSpPr>
          <p:cNvPr id="127" name="Google Shape;127;p22"/>
          <p:cNvSpPr txBox="1"/>
          <p:nvPr/>
        </p:nvSpPr>
        <p:spPr>
          <a:xfrm>
            <a:off x="9544699" y="3244133"/>
            <a:ext cx="13120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CE</a:t>
            </a:r>
            <a:r>
              <a:rPr lang="en" sz="2133"/>
              <a:t>8</a:t>
            </a:r>
            <a:r>
              <a:rPr lang="en" sz="2133">
                <a:latin typeface="Arial"/>
                <a:ea typeface="Arial"/>
                <a:cs typeface="Arial"/>
                <a:sym typeface="Arial"/>
              </a:rPr>
              <a:t>-CE</a:t>
            </a:r>
            <a:r>
              <a:rPr lang="en" sz="2133"/>
              <a:t>12</a:t>
            </a:r>
            <a:endParaRPr sz="2133" dirty="0">
              <a:latin typeface="Arial"/>
              <a:ea typeface="Arial"/>
              <a:cs typeface="Arial"/>
              <a:sym typeface="Arial"/>
            </a:endParaRPr>
          </a:p>
        </p:txBody>
      </p:sp>
      <p:sp>
        <p:nvSpPr>
          <p:cNvPr id="128" name="Google Shape;128;p22"/>
          <p:cNvSpPr txBox="1"/>
          <p:nvPr/>
        </p:nvSpPr>
        <p:spPr>
          <a:xfrm>
            <a:off x="1271759" y="3866540"/>
            <a:ext cx="47360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3. Advanced Project Management</a:t>
            </a:r>
            <a:endParaRPr sz="2133" dirty="0">
              <a:latin typeface="Arial"/>
              <a:ea typeface="Arial"/>
              <a:cs typeface="Arial"/>
              <a:sym typeface="Arial"/>
            </a:endParaRPr>
          </a:p>
        </p:txBody>
      </p:sp>
      <p:sp>
        <p:nvSpPr>
          <p:cNvPr id="129" name="Google Shape;129;p22"/>
          <p:cNvSpPr txBox="1"/>
          <p:nvPr/>
        </p:nvSpPr>
        <p:spPr>
          <a:xfrm>
            <a:off x="9547533" y="3866533"/>
            <a:ext cx="16264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CE</a:t>
            </a:r>
            <a:r>
              <a:rPr lang="en" sz="2133"/>
              <a:t>13</a:t>
            </a:r>
            <a:r>
              <a:rPr lang="en" sz="2133">
                <a:latin typeface="Arial"/>
                <a:ea typeface="Arial"/>
                <a:cs typeface="Arial"/>
                <a:sym typeface="Arial"/>
              </a:rPr>
              <a:t>-CE</a:t>
            </a:r>
            <a:r>
              <a:rPr lang="en" sz="2133"/>
              <a:t>18</a:t>
            </a:r>
            <a:endParaRPr sz="2133" dirty="0">
              <a:latin typeface="Arial"/>
              <a:ea typeface="Arial"/>
              <a:cs typeface="Arial"/>
              <a:sym typeface="Arial"/>
            </a:endParaRPr>
          </a:p>
        </p:txBody>
      </p:sp>
      <p:sp>
        <p:nvSpPr>
          <p:cNvPr id="130" name="Google Shape;130;p22"/>
          <p:cNvSpPr txBox="1"/>
          <p:nvPr/>
        </p:nvSpPr>
        <p:spPr>
          <a:xfrm>
            <a:off x="1271753" y="4487059"/>
            <a:ext cx="38020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4. Design of RCC Structures</a:t>
            </a:r>
            <a:endParaRPr sz="2133" dirty="0">
              <a:latin typeface="Arial"/>
              <a:ea typeface="Arial"/>
              <a:cs typeface="Arial"/>
              <a:sym typeface="Arial"/>
            </a:endParaRPr>
          </a:p>
        </p:txBody>
      </p:sp>
      <p:sp>
        <p:nvSpPr>
          <p:cNvPr id="131" name="Google Shape;131;p22"/>
          <p:cNvSpPr txBox="1"/>
          <p:nvPr/>
        </p:nvSpPr>
        <p:spPr>
          <a:xfrm>
            <a:off x="9544684" y="4487059"/>
            <a:ext cx="15164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CE</a:t>
            </a:r>
            <a:r>
              <a:rPr lang="en" sz="2133"/>
              <a:t>19</a:t>
            </a:r>
            <a:r>
              <a:rPr lang="en" sz="2133">
                <a:latin typeface="Arial"/>
                <a:ea typeface="Arial"/>
                <a:cs typeface="Arial"/>
                <a:sym typeface="Arial"/>
              </a:rPr>
              <a:t>-CE</a:t>
            </a:r>
            <a:r>
              <a:rPr lang="en" sz="2133"/>
              <a:t>22</a:t>
            </a:r>
            <a:endParaRPr sz="2133" dirty="0">
              <a:latin typeface="Arial"/>
              <a:ea typeface="Arial"/>
              <a:cs typeface="Arial"/>
              <a:sym typeface="Arial"/>
            </a:endParaRPr>
          </a:p>
        </p:txBody>
      </p:sp>
      <p:sp>
        <p:nvSpPr>
          <p:cNvPr id="132" name="Google Shape;132;p22"/>
          <p:cNvSpPr txBox="1"/>
          <p:nvPr/>
        </p:nvSpPr>
        <p:spPr>
          <a:xfrm>
            <a:off x="1271759" y="5109437"/>
            <a:ext cx="41264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5. Environmental Engineering</a:t>
            </a:r>
            <a:endParaRPr sz="2133" dirty="0">
              <a:latin typeface="Arial"/>
              <a:ea typeface="Arial"/>
              <a:cs typeface="Arial"/>
              <a:sym typeface="Arial"/>
            </a:endParaRPr>
          </a:p>
        </p:txBody>
      </p:sp>
      <p:sp>
        <p:nvSpPr>
          <p:cNvPr id="133" name="Google Shape;133;p22"/>
          <p:cNvSpPr txBox="1"/>
          <p:nvPr/>
        </p:nvSpPr>
        <p:spPr>
          <a:xfrm>
            <a:off x="9544708" y="5109437"/>
            <a:ext cx="15192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CE</a:t>
            </a:r>
            <a:r>
              <a:rPr lang="en" sz="2133"/>
              <a:t>2</a:t>
            </a:r>
            <a:r>
              <a:rPr lang="en" sz="2133">
                <a:latin typeface="Arial"/>
                <a:ea typeface="Arial"/>
                <a:cs typeface="Arial"/>
                <a:sym typeface="Arial"/>
              </a:rPr>
              <a:t>2-CE</a:t>
            </a:r>
            <a:r>
              <a:rPr lang="en" sz="2133"/>
              <a:t>28</a:t>
            </a:r>
            <a:endParaRPr sz="2133" dirty="0">
              <a:latin typeface="Arial"/>
              <a:ea typeface="Arial"/>
              <a:cs typeface="Arial"/>
              <a:sym typeface="Arial"/>
            </a:endParaRPr>
          </a:p>
        </p:txBody>
      </p:sp>
      <p:sp>
        <p:nvSpPr>
          <p:cNvPr id="134" name="Google Shape;134;p22"/>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35" name="Google Shape;135;p22"/>
          <p:cNvSpPr txBox="1"/>
          <p:nvPr/>
        </p:nvSpPr>
        <p:spPr>
          <a:xfrm>
            <a:off x="11082328"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
        <p:nvSpPr>
          <p:cNvPr id="136" name="Google Shape;136;p22"/>
          <p:cNvSpPr txBox="1"/>
          <p:nvPr/>
        </p:nvSpPr>
        <p:spPr>
          <a:xfrm>
            <a:off x="93632" y="6594809"/>
            <a:ext cx="12360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Civil Engineering</a:t>
            </a:r>
            <a:endParaRPr sz="1067" dirty="0">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p:nvPr/>
        </p:nvSpPr>
        <p:spPr>
          <a:xfrm>
            <a:off x="1127167" y="381867"/>
            <a:ext cx="10681600" cy="2105200"/>
          </a:xfrm>
          <a:prstGeom prst="rect">
            <a:avLst/>
          </a:prstGeom>
          <a:noFill/>
          <a:ln>
            <a:noFill/>
          </a:ln>
        </p:spPr>
        <p:txBody>
          <a:bodyPr spcFirstLastPara="1" wrap="square" lIns="0" tIns="16933" rIns="0" bIns="0" anchor="t" anchorCtr="0">
            <a:noAutofit/>
          </a:bodyPr>
          <a:lstStyle/>
          <a:p>
            <a:pPr marL="16933" algn="ctr"/>
            <a:r>
              <a:rPr lang="en" sz="2400" b="1" dirty="0">
                <a:solidFill>
                  <a:srgbClr val="001F5F"/>
                </a:solidFill>
                <a:latin typeface="Century Gothic"/>
                <a:ea typeface="Century Gothic"/>
                <a:cs typeface="Century Gothic"/>
                <a:sym typeface="Century Gothic"/>
              </a:rPr>
              <a:t>    </a:t>
            </a:r>
            <a:endParaRPr sz="2400" b="1" dirty="0">
              <a:solidFill>
                <a:srgbClr val="001F5F"/>
              </a:solidFill>
              <a:latin typeface="Century Gothic"/>
              <a:ea typeface="Century Gothic"/>
              <a:cs typeface="Century Gothic"/>
              <a:sym typeface="Century Gothic"/>
            </a:endParaRPr>
          </a:p>
          <a:p>
            <a:pPr marL="16933" algn="ctr"/>
            <a:r>
              <a:rPr lang="en" sz="2533" b="1" dirty="0">
                <a:solidFill>
                  <a:srgbClr val="001F5F"/>
                </a:solidFill>
                <a:latin typeface="Century Gothic"/>
                <a:ea typeface="Century Gothic"/>
                <a:cs typeface="Century Gothic"/>
                <a:sym typeface="Century Gothic"/>
              </a:rPr>
              <a:t>  Course Name: Advanced Geotechnical Engineering</a:t>
            </a:r>
            <a:endParaRPr sz="2533" b="1" dirty="0">
              <a:solidFill>
                <a:srgbClr val="001F5F"/>
              </a:solidFill>
              <a:latin typeface="Century Gothic"/>
              <a:ea typeface="Century Gothic"/>
              <a:cs typeface="Century Gothic"/>
              <a:sym typeface="Century Gothic"/>
            </a:endParaRPr>
          </a:p>
          <a:p>
            <a:pPr marL="16933" algn="ctr"/>
            <a:endParaRPr sz="2400" b="1" dirty="0">
              <a:solidFill>
                <a:srgbClr val="001F5F"/>
              </a:solidFill>
              <a:latin typeface="Century Gothic"/>
              <a:ea typeface="Century Gothic"/>
              <a:cs typeface="Century Gothic"/>
              <a:sym typeface="Century Gothic"/>
            </a:endParaRPr>
          </a:p>
          <a:p>
            <a:pPr>
              <a:lnSpc>
                <a:spcPct val="150000"/>
              </a:lnSpc>
              <a:spcBef>
                <a:spcPts val="1213"/>
              </a:spcBef>
            </a:pPr>
            <a:r>
              <a:rPr lang="en" sz="1333" b="1" dirty="0">
                <a:solidFill>
                  <a:schemeClr val="dk1"/>
                </a:solidFill>
              </a:rPr>
              <a:t>      </a:t>
            </a:r>
            <a:r>
              <a:rPr lang="en" sz="1733" b="1" dirty="0">
                <a:solidFill>
                  <a:schemeClr val="dk1"/>
                </a:solidFill>
              </a:rPr>
              <a:t>Course Outcomes (CO):</a:t>
            </a:r>
            <a:endParaRPr sz="1733" dirty="0"/>
          </a:p>
          <a:p>
            <a:pPr marL="16933">
              <a:lnSpc>
                <a:spcPct val="150000"/>
              </a:lnSpc>
              <a:spcBef>
                <a:spcPts val="960"/>
              </a:spcBef>
            </a:pPr>
            <a:r>
              <a:rPr lang="en" sz="1733" dirty="0"/>
              <a:t>    </a:t>
            </a:r>
            <a:r>
              <a:rPr lang="en" sz="1733" dirty="0">
                <a:latin typeface="Arial"/>
                <a:ea typeface="Arial"/>
                <a:cs typeface="Arial"/>
                <a:sym typeface="Arial"/>
              </a:rPr>
              <a:t>At the end of the course the student should be able to:</a:t>
            </a:r>
            <a:endParaRPr sz="1733" dirty="0">
              <a:latin typeface="Arial"/>
              <a:ea typeface="Arial"/>
              <a:cs typeface="Arial"/>
              <a:sym typeface="Arial"/>
            </a:endParaRPr>
          </a:p>
        </p:txBody>
      </p:sp>
      <p:sp>
        <p:nvSpPr>
          <p:cNvPr id="142" name="Google Shape;142;p23"/>
          <p:cNvSpPr txBox="1"/>
          <p:nvPr/>
        </p:nvSpPr>
        <p:spPr>
          <a:xfrm>
            <a:off x="1325733" y="2659953"/>
            <a:ext cx="10940400" cy="3963454"/>
          </a:xfrm>
          <a:prstGeom prst="rect">
            <a:avLst/>
          </a:prstGeom>
          <a:noFill/>
          <a:ln>
            <a:noFill/>
          </a:ln>
        </p:spPr>
        <p:txBody>
          <a:bodyPr spcFirstLastPara="1" wrap="square" lIns="0" tIns="105833" rIns="0" bIns="0" anchor="t" anchorCtr="0">
            <a:noAutofit/>
          </a:bodyPr>
          <a:lstStyle/>
          <a:p>
            <a:pPr marL="320879" indent="-338658">
              <a:lnSpc>
                <a:spcPct val="150000"/>
              </a:lnSpc>
              <a:buSzPts val="1400"/>
              <a:buFont typeface="Arial"/>
              <a:buAutoNum type="arabicPeriod"/>
            </a:pPr>
            <a:r>
              <a:rPr lang="en" sz="2000" dirty="0">
                <a:latin typeface="Arial"/>
                <a:ea typeface="Arial"/>
                <a:cs typeface="Arial"/>
                <a:sym typeface="Arial"/>
              </a:rPr>
              <a:t>Plan soil exploration program, interpret the results and prepare soil exploration report.</a:t>
            </a:r>
            <a:endParaRPr sz="2000" dirty="0">
              <a:latin typeface="Arial"/>
              <a:ea typeface="Arial"/>
              <a:cs typeface="Arial"/>
              <a:sym typeface="Arial"/>
            </a:endParaRPr>
          </a:p>
          <a:p>
            <a:pPr marL="320879" indent="-338658">
              <a:lnSpc>
                <a:spcPct val="150000"/>
              </a:lnSpc>
              <a:spcBef>
                <a:spcPts val="707"/>
              </a:spcBef>
              <a:buSzPts val="1400"/>
              <a:buFont typeface="Arial"/>
              <a:buAutoNum type="arabicPeriod"/>
            </a:pPr>
            <a:r>
              <a:rPr lang="en" sz="2000" dirty="0">
                <a:latin typeface="Arial"/>
                <a:ea typeface="Arial"/>
                <a:cs typeface="Arial"/>
                <a:sym typeface="Arial"/>
              </a:rPr>
              <a:t>Compute active and passive earth pressure.</a:t>
            </a:r>
            <a:endParaRPr sz="2000" dirty="0">
              <a:latin typeface="Arial"/>
              <a:ea typeface="Arial"/>
              <a:cs typeface="Arial"/>
              <a:sym typeface="Arial"/>
            </a:endParaRPr>
          </a:p>
          <a:p>
            <a:pPr marL="320879" indent="-338658">
              <a:lnSpc>
                <a:spcPct val="150000"/>
              </a:lnSpc>
              <a:spcBef>
                <a:spcPts val="707"/>
              </a:spcBef>
              <a:buSzPts val="1400"/>
              <a:buFont typeface="Arial"/>
              <a:buAutoNum type="arabicPeriod"/>
            </a:pPr>
            <a:r>
              <a:rPr lang="en" sz="2000" dirty="0">
                <a:latin typeface="Arial"/>
                <a:ea typeface="Arial"/>
                <a:cs typeface="Arial"/>
                <a:sym typeface="Arial"/>
              </a:rPr>
              <a:t>Carry out stability analysis of finite and infinite slopes with some field problem.</a:t>
            </a:r>
            <a:endParaRPr sz="2000" dirty="0">
              <a:latin typeface="Arial"/>
              <a:ea typeface="Arial"/>
              <a:cs typeface="Arial"/>
              <a:sym typeface="Arial"/>
            </a:endParaRPr>
          </a:p>
          <a:p>
            <a:pPr marL="320879" indent="-338658">
              <a:lnSpc>
                <a:spcPct val="150000"/>
              </a:lnSpc>
              <a:spcBef>
                <a:spcPts val="700"/>
              </a:spcBef>
              <a:buSzPts val="1400"/>
              <a:buFont typeface="Arial"/>
              <a:buAutoNum type="arabicPeriod"/>
            </a:pPr>
            <a:r>
              <a:rPr lang="en" sz="2000" dirty="0">
                <a:latin typeface="Arial"/>
                <a:ea typeface="Arial"/>
                <a:cs typeface="Arial"/>
                <a:sym typeface="Arial"/>
              </a:rPr>
              <a:t>Compute safe bearing capacity of shallow foundations.</a:t>
            </a:r>
            <a:endParaRPr sz="2000" dirty="0">
              <a:latin typeface="Arial"/>
              <a:ea typeface="Arial"/>
              <a:cs typeface="Arial"/>
              <a:sym typeface="Arial"/>
            </a:endParaRPr>
          </a:p>
          <a:p>
            <a:pPr marL="320879" indent="-338658">
              <a:lnSpc>
                <a:spcPct val="150000"/>
              </a:lnSpc>
              <a:spcBef>
                <a:spcPts val="687"/>
              </a:spcBef>
              <a:buSzPts val="1400"/>
              <a:buFont typeface="Arial"/>
              <a:buAutoNum type="arabicPeriod"/>
            </a:pPr>
            <a:r>
              <a:rPr lang="en" sz="2000" dirty="0">
                <a:latin typeface="Arial"/>
                <a:ea typeface="Arial"/>
                <a:cs typeface="Arial"/>
                <a:sym typeface="Arial"/>
              </a:rPr>
              <a:t>Design pile and pile group.</a:t>
            </a:r>
            <a:endParaRPr sz="2000" dirty="0">
              <a:latin typeface="Arial"/>
              <a:ea typeface="Arial"/>
              <a:cs typeface="Arial"/>
              <a:sym typeface="Arial"/>
            </a:endParaRPr>
          </a:p>
          <a:p>
            <a:pPr marL="320879" indent="-338658">
              <a:lnSpc>
                <a:spcPct val="150000"/>
              </a:lnSpc>
              <a:spcBef>
                <a:spcPts val="707"/>
              </a:spcBef>
              <a:buSzPts val="1400"/>
              <a:buFont typeface="Arial"/>
              <a:buAutoNum type="arabicPeriod"/>
            </a:pPr>
            <a:r>
              <a:rPr lang="en" sz="2000" dirty="0">
                <a:latin typeface="Arial"/>
                <a:ea typeface="Arial"/>
                <a:cs typeface="Arial"/>
                <a:sym typeface="Arial"/>
              </a:rPr>
              <a:t>Carry out settlement analysis of footings.</a:t>
            </a:r>
            <a:endParaRPr sz="2000" dirty="0">
              <a:latin typeface="Arial"/>
              <a:ea typeface="Arial"/>
              <a:cs typeface="Arial"/>
              <a:sym typeface="Arial"/>
            </a:endParaRPr>
          </a:p>
          <a:p>
            <a:pPr marL="320879" indent="-338658">
              <a:lnSpc>
                <a:spcPct val="150000"/>
              </a:lnSpc>
              <a:spcBef>
                <a:spcPts val="707"/>
              </a:spcBef>
              <a:buSzPts val="1400"/>
              <a:buFont typeface="Arial"/>
              <a:buAutoNum type="arabicPeriod"/>
            </a:pPr>
            <a:r>
              <a:rPr lang="en" sz="2000" dirty="0">
                <a:latin typeface="Arial"/>
                <a:ea typeface="Arial"/>
                <a:cs typeface="Arial"/>
                <a:sym typeface="Arial"/>
              </a:rPr>
              <a:t>Assess the potential of soil for the design of landfills and reinforced earth wall</a:t>
            </a:r>
            <a:r>
              <a:rPr lang="en" sz="2400" dirty="0">
                <a:latin typeface="Arial"/>
                <a:ea typeface="Arial"/>
                <a:cs typeface="Arial"/>
                <a:sym typeface="Arial"/>
              </a:rPr>
              <a:t>.</a:t>
            </a:r>
            <a:endParaRPr sz="2400" dirty="0">
              <a:latin typeface="Arial"/>
              <a:ea typeface="Arial"/>
              <a:cs typeface="Arial"/>
              <a:sym typeface="Arial"/>
            </a:endParaRPr>
          </a:p>
        </p:txBody>
      </p:sp>
      <p:sp>
        <p:nvSpPr>
          <p:cNvPr id="143" name="Google Shape;143;p23"/>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44" name="Google Shape;144;p23"/>
          <p:cNvSpPr txBox="1"/>
          <p:nvPr/>
        </p:nvSpPr>
        <p:spPr>
          <a:xfrm>
            <a:off x="11054836"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
        <p:nvSpPr>
          <p:cNvPr id="145" name="Google Shape;145;p23"/>
          <p:cNvSpPr txBox="1"/>
          <p:nvPr/>
        </p:nvSpPr>
        <p:spPr>
          <a:xfrm>
            <a:off x="93648" y="6612040"/>
            <a:ext cx="12360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sp>
        <p:nvSpPr>
          <p:cNvPr id="146" name="Google Shape;146;p23"/>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CE1</a:t>
            </a:r>
            <a:endParaRPr sz="1067" dirty="0">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p:nvPr/>
        </p:nvSpPr>
        <p:spPr>
          <a:xfrm>
            <a:off x="3464036" y="115605"/>
            <a:ext cx="4628800" cy="393200"/>
          </a:xfrm>
          <a:prstGeom prst="rect">
            <a:avLst/>
          </a:prstGeom>
          <a:noFill/>
          <a:ln>
            <a:noFill/>
          </a:ln>
        </p:spPr>
        <p:txBody>
          <a:bodyPr spcFirstLastPara="1" wrap="square" lIns="0" tIns="33000" rIns="0" bIns="0" anchor="t" anchorCtr="0">
            <a:noAutofit/>
          </a:bodyPr>
          <a:lstStyle/>
          <a:p>
            <a:pPr marL="795000" marR="780607" indent="-2540" algn="ctr">
              <a:lnSpc>
                <a:spcPct val="115000"/>
              </a:lnSpc>
            </a:pPr>
            <a:r>
              <a:rPr lang="en" sz="1600" b="1">
                <a:latin typeface="Times New Roman"/>
                <a:ea typeface="Times New Roman"/>
                <a:cs typeface="Times New Roman"/>
                <a:sym typeface="Times New Roman"/>
              </a:rPr>
              <a:t>Model Question Paper  Total Duration (H:M):3:00</a:t>
            </a:r>
            <a:endParaRPr sz="1600" dirty="0">
              <a:latin typeface="Times New Roman"/>
              <a:ea typeface="Times New Roman"/>
              <a:cs typeface="Times New Roman"/>
              <a:sym typeface="Times New Roman"/>
            </a:endParaRPr>
          </a:p>
          <a:p>
            <a:pPr marL="16086" marR="6773" algn="ctr">
              <a:lnSpc>
                <a:spcPct val="115000"/>
              </a:lnSpc>
            </a:pPr>
            <a:r>
              <a:rPr lang="en" sz="1600" b="1">
                <a:latin typeface="Times New Roman"/>
                <a:ea typeface="Times New Roman"/>
                <a:cs typeface="Times New Roman"/>
                <a:sym typeface="Times New Roman"/>
              </a:rPr>
              <a:t>Course :Advanced Geotechnical Engineering  Maximum Marks :100</a:t>
            </a:r>
            <a:endParaRPr sz="1600" dirty="0">
              <a:latin typeface="Times New Roman"/>
              <a:ea typeface="Times New Roman"/>
              <a:cs typeface="Times New Roman"/>
              <a:sym typeface="Times New Roman"/>
            </a:endParaRPr>
          </a:p>
        </p:txBody>
      </p:sp>
      <p:graphicFrame>
        <p:nvGraphicFramePr>
          <p:cNvPr id="152" name="Google Shape;152;p24"/>
          <p:cNvGraphicFramePr/>
          <p:nvPr/>
        </p:nvGraphicFramePr>
        <p:xfrm>
          <a:off x="746947" y="1363462"/>
          <a:ext cx="10627900" cy="5202949"/>
        </p:xfrm>
        <a:graphic>
          <a:graphicData uri="http://schemas.openxmlformats.org/drawingml/2006/table">
            <a:tbl>
              <a:tblPr firstRow="1" bandRow="1">
                <a:noFill/>
              </a:tblPr>
              <a:tblGrid>
                <a:gridCol w="756333">
                  <a:extLst>
                    <a:ext uri="{9D8B030D-6E8A-4147-A177-3AD203B41FA5}">
                      <a16:colId xmlns:a16="http://schemas.microsoft.com/office/drawing/2014/main" val="20000"/>
                    </a:ext>
                  </a:extLst>
                </a:gridCol>
                <a:gridCol w="6777400">
                  <a:extLst>
                    <a:ext uri="{9D8B030D-6E8A-4147-A177-3AD203B41FA5}">
                      <a16:colId xmlns:a16="http://schemas.microsoft.com/office/drawing/2014/main" val="20001"/>
                    </a:ext>
                  </a:extLst>
                </a:gridCol>
                <a:gridCol w="804233">
                  <a:extLst>
                    <a:ext uri="{9D8B030D-6E8A-4147-A177-3AD203B41FA5}">
                      <a16:colId xmlns:a16="http://schemas.microsoft.com/office/drawing/2014/main" val="20002"/>
                    </a:ext>
                  </a:extLst>
                </a:gridCol>
                <a:gridCol w="620567">
                  <a:extLst>
                    <a:ext uri="{9D8B030D-6E8A-4147-A177-3AD203B41FA5}">
                      <a16:colId xmlns:a16="http://schemas.microsoft.com/office/drawing/2014/main" val="20003"/>
                    </a:ext>
                  </a:extLst>
                </a:gridCol>
                <a:gridCol w="464067">
                  <a:extLst>
                    <a:ext uri="{9D8B030D-6E8A-4147-A177-3AD203B41FA5}">
                      <a16:colId xmlns:a16="http://schemas.microsoft.com/office/drawing/2014/main" val="20004"/>
                    </a:ext>
                  </a:extLst>
                </a:gridCol>
                <a:gridCol w="488000">
                  <a:extLst>
                    <a:ext uri="{9D8B030D-6E8A-4147-A177-3AD203B41FA5}">
                      <a16:colId xmlns:a16="http://schemas.microsoft.com/office/drawing/2014/main" val="20005"/>
                    </a:ext>
                  </a:extLst>
                </a:gridCol>
                <a:gridCol w="717300">
                  <a:extLst>
                    <a:ext uri="{9D8B030D-6E8A-4147-A177-3AD203B41FA5}">
                      <a16:colId xmlns:a16="http://schemas.microsoft.com/office/drawing/2014/main" val="20006"/>
                    </a:ext>
                  </a:extLst>
                </a:gridCol>
              </a:tblGrid>
              <a:tr h="490507">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Q.No.</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Questions</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Marks</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CO</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BL</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PO</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PI</a:t>
                      </a:r>
                      <a:endParaRPr sz="1500" u="none" strike="noStrike" cap="none" dirty="0">
                        <a:latin typeface="Times New Roman"/>
                        <a:ea typeface="Times New Roman"/>
                        <a:cs typeface="Times New Roman"/>
                        <a:sym typeface="Times New Roman"/>
                      </a:endParaRPr>
                    </a:p>
                    <a:p>
                      <a:pPr marL="0" marR="0" lvl="0" indent="0" algn="ctr" rtl="0">
                        <a:lnSpc>
                          <a:spcPct val="100000"/>
                        </a:lnSpc>
                        <a:spcBef>
                          <a:spcPts val="100"/>
                        </a:spcBef>
                        <a:spcAft>
                          <a:spcPts val="0"/>
                        </a:spcAft>
                        <a:buNone/>
                      </a:pPr>
                      <a:r>
                        <a:rPr lang="en" sz="1500" b="1" u="none" strike="noStrike" cap="none">
                          <a:latin typeface="Times New Roman"/>
                          <a:ea typeface="Times New Roman"/>
                          <a:cs typeface="Times New Roman"/>
                          <a:sym typeface="Times New Roman"/>
                        </a:rPr>
                        <a:t>Code</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20021">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1a</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254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You are appointed as site engineer and have been tasked to carry out  site investigations for an earth dam construction site.</a:t>
                      </a:r>
                      <a:endParaRPr sz="15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Describe the investigation procedure and discuss what information is  required for the preparation and presentation of the report.</a:t>
                      </a:r>
                      <a:endParaRPr sz="1500" u="none" strike="noStrike" cap="none"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8</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CO1</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L3</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1.3.1</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356967">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1b</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A standard penetration test was carried out at a site. The soil profile  is given in figure 1(b) below with the penetration values. The average  soil data are given for each layer. Compute the corrected values of N  and plot showing the variation of observed and corrected values with  depth.</a:t>
                      </a: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300"/>
                        </a:spcBef>
                        <a:spcAft>
                          <a:spcPts val="0"/>
                        </a:spcAft>
                        <a:buNone/>
                      </a:pPr>
                      <a:r>
                        <a:rPr lang="en" sz="1500" b="1">
                          <a:latin typeface="Times New Roman"/>
                          <a:ea typeface="Times New Roman"/>
                          <a:cs typeface="Times New Roman"/>
                          <a:sym typeface="Times New Roman"/>
                        </a:rPr>
                        <a:t>                                                                                                                                                                    </a:t>
                      </a:r>
                      <a:r>
                        <a:rPr lang="en" sz="1500">
                          <a:latin typeface="Times New Roman"/>
                          <a:ea typeface="Times New Roman"/>
                          <a:cs typeface="Times New Roman"/>
                          <a:sym typeface="Times New Roman"/>
                        </a:rPr>
                        <a:t> </a:t>
                      </a:r>
                      <a:endParaRPr sz="1500" dirty="0">
                        <a:latin typeface="Times New Roman"/>
                        <a:ea typeface="Times New Roman"/>
                        <a:cs typeface="Times New Roman"/>
                        <a:sym typeface="Times New Roman"/>
                      </a:endParaRPr>
                    </a:p>
                    <a:p>
                      <a:pPr marL="0" marR="0" lvl="0" indent="0" algn="l" rtl="0">
                        <a:lnSpc>
                          <a:spcPct val="150000"/>
                        </a:lnSpc>
                        <a:spcBef>
                          <a:spcPts val="300"/>
                        </a:spcBef>
                        <a:spcAft>
                          <a:spcPts val="0"/>
                        </a:spcAft>
                        <a:buNone/>
                      </a:pPr>
                      <a:endParaRPr sz="1500" dirty="0">
                        <a:latin typeface="Times New Roman"/>
                        <a:ea typeface="Times New Roman"/>
                        <a:cs typeface="Times New Roman"/>
                        <a:sym typeface="Times New Roman"/>
                      </a:endParaRPr>
                    </a:p>
                    <a:p>
                      <a:pPr marL="0" marR="0" lvl="0" indent="0" algn="l" rtl="0">
                        <a:lnSpc>
                          <a:spcPct val="150000"/>
                        </a:lnSpc>
                        <a:spcBef>
                          <a:spcPts val="300"/>
                        </a:spcBef>
                        <a:spcAft>
                          <a:spcPts val="0"/>
                        </a:spcAft>
                        <a:buNone/>
                      </a:pPr>
                      <a:r>
                        <a:rPr lang="en" sz="1500">
                          <a:latin typeface="Times New Roman"/>
                          <a:ea typeface="Times New Roman"/>
                          <a:cs typeface="Times New Roman"/>
                          <a:sym typeface="Times New Roman"/>
                        </a:rPr>
                        <a:t> Fig 1(b)</a:t>
                      </a:r>
                      <a:endParaRPr sz="1500"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6</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CO1</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L3</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1.3.1</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53" name="Google Shape;153;p24"/>
          <p:cNvSpPr/>
          <p:nvPr/>
        </p:nvSpPr>
        <p:spPr>
          <a:xfrm>
            <a:off x="3768867" y="4502467"/>
            <a:ext cx="3492800" cy="1951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dirty="0"/>
          </a:p>
        </p:txBody>
      </p:sp>
      <p:sp>
        <p:nvSpPr>
          <p:cNvPr id="154" name="Google Shape;154;p24"/>
          <p:cNvSpPr txBox="1"/>
          <p:nvPr/>
        </p:nvSpPr>
        <p:spPr>
          <a:xfrm>
            <a:off x="80181" y="6675273"/>
            <a:ext cx="12360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sp>
        <p:nvSpPr>
          <p:cNvPr id="155" name="Google Shape;155;p24"/>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2</a:t>
            </a:r>
            <a:endParaRPr sz="1067" dirty="0">
              <a:latin typeface="Arial"/>
              <a:ea typeface="Arial"/>
              <a:cs typeface="Arial"/>
              <a:sym typeface="Arial"/>
            </a:endParaRPr>
          </a:p>
        </p:txBody>
      </p:sp>
      <p:sp>
        <p:nvSpPr>
          <p:cNvPr id="156" name="Google Shape;156;p24"/>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57" name="Google Shape;157;p24"/>
          <p:cNvSpPr txBox="1"/>
          <p:nvPr/>
        </p:nvSpPr>
        <p:spPr>
          <a:xfrm>
            <a:off x="11054836"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aphicFrame>
        <p:nvGraphicFramePr>
          <p:cNvPr id="162" name="Google Shape;162;p25"/>
          <p:cNvGraphicFramePr/>
          <p:nvPr/>
        </p:nvGraphicFramePr>
        <p:xfrm>
          <a:off x="814913" y="449461"/>
          <a:ext cx="10732200" cy="2012332"/>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7580533">
                  <a:extLst>
                    <a:ext uri="{9D8B030D-6E8A-4147-A177-3AD203B41FA5}">
                      <a16:colId xmlns:a16="http://schemas.microsoft.com/office/drawing/2014/main" val="20001"/>
                    </a:ext>
                  </a:extLst>
                </a:gridCol>
                <a:gridCol w="359133">
                  <a:extLst>
                    <a:ext uri="{9D8B030D-6E8A-4147-A177-3AD203B41FA5}">
                      <a16:colId xmlns:a16="http://schemas.microsoft.com/office/drawing/2014/main" val="20002"/>
                    </a:ext>
                  </a:extLst>
                </a:gridCol>
                <a:gridCol w="551067">
                  <a:extLst>
                    <a:ext uri="{9D8B030D-6E8A-4147-A177-3AD203B41FA5}">
                      <a16:colId xmlns:a16="http://schemas.microsoft.com/office/drawing/2014/main" val="20003"/>
                    </a:ext>
                  </a:extLst>
                </a:gridCol>
                <a:gridCol w="427067">
                  <a:extLst>
                    <a:ext uri="{9D8B030D-6E8A-4147-A177-3AD203B41FA5}">
                      <a16:colId xmlns:a16="http://schemas.microsoft.com/office/drawing/2014/main" val="20004"/>
                    </a:ext>
                  </a:extLst>
                </a:gridCol>
                <a:gridCol w="457900">
                  <a:extLst>
                    <a:ext uri="{9D8B030D-6E8A-4147-A177-3AD203B41FA5}">
                      <a16:colId xmlns:a16="http://schemas.microsoft.com/office/drawing/2014/main" val="20005"/>
                    </a:ext>
                  </a:extLst>
                </a:gridCol>
                <a:gridCol w="567733">
                  <a:extLst>
                    <a:ext uri="{9D8B030D-6E8A-4147-A177-3AD203B41FA5}">
                      <a16:colId xmlns:a16="http://schemas.microsoft.com/office/drawing/2014/main" val="20006"/>
                    </a:ext>
                  </a:extLst>
                </a:gridCol>
              </a:tblGrid>
              <a:tr h="1318688">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1c</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The unit weight of a soil of a 30° slope is 17.5kN/m</a:t>
                      </a:r>
                      <a:r>
                        <a:rPr lang="en" sz="1500" u="none" strike="noStrike" cap="none" baseline="30000">
                          <a:latin typeface="Times New Roman"/>
                          <a:ea typeface="Times New Roman"/>
                          <a:cs typeface="Times New Roman"/>
                          <a:sym typeface="Times New Roman"/>
                        </a:rPr>
                        <a:t>3</a:t>
                      </a:r>
                      <a:r>
                        <a:rPr lang="en" sz="1500" u="none" strike="noStrike" cap="none">
                          <a:latin typeface="Times New Roman"/>
                          <a:ea typeface="Times New Roman"/>
                          <a:cs typeface="Times New Roman"/>
                          <a:sym typeface="Times New Roman"/>
                        </a:rPr>
                        <a:t>. The shear  parameters c and </a:t>
                      </a:r>
                      <a:r>
                        <a:rPr lang="en" sz="1500">
                          <a:latin typeface="Times New Roman"/>
                          <a:ea typeface="Times New Roman"/>
                          <a:cs typeface="Times New Roman"/>
                          <a:sym typeface="Times New Roman"/>
                        </a:rPr>
                        <a:t>ϕ </a:t>
                      </a:r>
                      <a:r>
                        <a:rPr lang="en" sz="1500" u="none" strike="noStrike" cap="none">
                          <a:latin typeface="Times New Roman"/>
                          <a:ea typeface="Times New Roman"/>
                          <a:cs typeface="Times New Roman"/>
                          <a:sym typeface="Times New Roman"/>
                        </a:rPr>
                        <a:t> for the soil are 10 kN/m</a:t>
                      </a:r>
                      <a:r>
                        <a:rPr lang="en" sz="1500" u="none" strike="noStrike" cap="none" baseline="30000">
                          <a:latin typeface="Times New Roman"/>
                          <a:ea typeface="Times New Roman"/>
                          <a:cs typeface="Times New Roman"/>
                          <a:sym typeface="Times New Roman"/>
                        </a:rPr>
                        <a:t>2 </a:t>
                      </a:r>
                      <a:r>
                        <a:rPr lang="en" sz="1500" u="none" strike="noStrike" cap="none">
                          <a:latin typeface="Times New Roman"/>
                          <a:ea typeface="Times New Roman"/>
                          <a:cs typeface="Times New Roman"/>
                          <a:sym typeface="Times New Roman"/>
                        </a:rPr>
                        <a:t>and 20° respectively.  Given that the height of the slope is 12 m and the stability number  obtained from the charts for the given slope and angle of internal  friction is 0.025, compute the factor of safety.</a:t>
                      </a:r>
                      <a:endParaRPr sz="1500" u="none" strike="noStrike" cap="none" dirty="0">
                        <a:latin typeface="Times New Roman"/>
                        <a:ea typeface="Times New Roman"/>
                        <a:cs typeface="Times New Roman"/>
                        <a:sym typeface="Times New Roman"/>
                      </a:endParaRPr>
                    </a:p>
                  </a:txBody>
                  <a:tcPr marL="0" marR="0" marT="177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6</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CO3</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L2</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1.3.1</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49828">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2a</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254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For the retaining wall shown in figure 2(a), draw the active earth  pressure distribution diagram and obtain total active force on the wall.</a:t>
                      </a:r>
                      <a:endParaRPr sz="1500" u="none" strike="noStrike" cap="none" dirty="0">
                        <a:latin typeface="Times New Roman"/>
                        <a:ea typeface="Times New Roman"/>
                        <a:cs typeface="Times New Roman"/>
                        <a:sym typeface="Times New Roman"/>
                      </a:endParaRPr>
                    </a:p>
                  </a:txBody>
                  <a:tcPr marL="0" marR="0" marT="194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8</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CO2</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L3</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2.1.2</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63" name="Google Shape;163;p25"/>
          <p:cNvSpPr txBox="1"/>
          <p:nvPr/>
        </p:nvSpPr>
        <p:spPr>
          <a:xfrm>
            <a:off x="86948" y="6666540"/>
            <a:ext cx="12360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graphicFrame>
        <p:nvGraphicFramePr>
          <p:cNvPr id="164" name="Google Shape;164;p25"/>
          <p:cNvGraphicFramePr/>
          <p:nvPr/>
        </p:nvGraphicFramePr>
        <p:xfrm>
          <a:off x="814896" y="2497384"/>
          <a:ext cx="10732200" cy="4044729"/>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7580533">
                  <a:extLst>
                    <a:ext uri="{9D8B030D-6E8A-4147-A177-3AD203B41FA5}">
                      <a16:colId xmlns:a16="http://schemas.microsoft.com/office/drawing/2014/main" val="20001"/>
                    </a:ext>
                  </a:extLst>
                </a:gridCol>
                <a:gridCol w="359133">
                  <a:extLst>
                    <a:ext uri="{9D8B030D-6E8A-4147-A177-3AD203B41FA5}">
                      <a16:colId xmlns:a16="http://schemas.microsoft.com/office/drawing/2014/main" val="20002"/>
                    </a:ext>
                  </a:extLst>
                </a:gridCol>
                <a:gridCol w="551067">
                  <a:extLst>
                    <a:ext uri="{9D8B030D-6E8A-4147-A177-3AD203B41FA5}">
                      <a16:colId xmlns:a16="http://schemas.microsoft.com/office/drawing/2014/main" val="20003"/>
                    </a:ext>
                  </a:extLst>
                </a:gridCol>
                <a:gridCol w="427067">
                  <a:extLst>
                    <a:ext uri="{9D8B030D-6E8A-4147-A177-3AD203B41FA5}">
                      <a16:colId xmlns:a16="http://schemas.microsoft.com/office/drawing/2014/main" val="20004"/>
                    </a:ext>
                  </a:extLst>
                </a:gridCol>
                <a:gridCol w="457900">
                  <a:extLst>
                    <a:ext uri="{9D8B030D-6E8A-4147-A177-3AD203B41FA5}">
                      <a16:colId xmlns:a16="http://schemas.microsoft.com/office/drawing/2014/main" val="20005"/>
                    </a:ext>
                  </a:extLst>
                </a:gridCol>
                <a:gridCol w="567733">
                  <a:extLst>
                    <a:ext uri="{9D8B030D-6E8A-4147-A177-3AD203B41FA5}">
                      <a16:colId xmlns:a16="http://schemas.microsoft.com/office/drawing/2014/main" val="20006"/>
                    </a:ext>
                  </a:extLst>
                </a:gridCol>
              </a:tblGrid>
              <a:tr h="3027680">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u="none" strike="noStrike" cap="none"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17049">
                <a:tc>
                  <a:txBody>
                    <a:bodyPr/>
                    <a:lstStyle/>
                    <a:p>
                      <a:pPr marL="0" marR="0" lvl="0" indent="0" algn="ctr" rtl="0">
                        <a:lnSpc>
                          <a:spcPct val="150000"/>
                        </a:lnSpc>
                        <a:spcBef>
                          <a:spcPts val="0"/>
                        </a:spcBef>
                        <a:spcAft>
                          <a:spcPts val="0"/>
                        </a:spcAft>
                        <a:buNone/>
                      </a:pPr>
                      <a:r>
                        <a:rPr lang="en" sz="1500" u="none" strike="noStrike" cap="none">
                          <a:latin typeface="Arial"/>
                          <a:ea typeface="Arial"/>
                          <a:cs typeface="Arial"/>
                          <a:sym typeface="Arial"/>
                        </a:rPr>
                        <a:t>2b</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A retaining wall 4.5 m high with a vertical back supports a horizontal  fill weighing 18.60 kN/m</a:t>
                      </a:r>
                      <a:r>
                        <a:rPr lang="en" sz="1500" u="none" strike="noStrike" cap="none" baseline="30000">
                          <a:latin typeface="Times New Roman"/>
                          <a:ea typeface="Times New Roman"/>
                          <a:cs typeface="Times New Roman"/>
                          <a:sym typeface="Times New Roman"/>
                        </a:rPr>
                        <a:t>3 </a:t>
                      </a:r>
                      <a:r>
                        <a:rPr lang="en" sz="1500" u="none" strike="noStrike" cap="none">
                          <a:latin typeface="Times New Roman"/>
                          <a:ea typeface="Times New Roman"/>
                          <a:cs typeface="Times New Roman"/>
                          <a:sym typeface="Times New Roman"/>
                        </a:rPr>
                        <a:t>and having</a:t>
                      </a: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ϕ = 32°, δ = 20°, and c = 0. Determine the total active thrust on the wall by Culmann’s graphical  method.</a:t>
                      </a:r>
                      <a:endParaRPr sz="1500" u="none" strike="noStrike" cap="none" dirty="0">
                        <a:latin typeface="Times New Roman"/>
                        <a:ea typeface="Times New Roman"/>
                        <a:cs typeface="Times New Roman"/>
                        <a:sym typeface="Times New Roman"/>
                      </a:endParaRPr>
                    </a:p>
                  </a:txBody>
                  <a:tcPr marL="0" marR="0" marT="187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63500" marR="0" lvl="0" indent="0" algn="l" rtl="0">
                        <a:lnSpc>
                          <a:spcPct val="150000"/>
                        </a:lnSpc>
                        <a:spcBef>
                          <a:spcPts val="0"/>
                        </a:spcBef>
                        <a:spcAft>
                          <a:spcPts val="0"/>
                        </a:spcAft>
                        <a:buNone/>
                      </a:pPr>
                      <a:r>
                        <a:rPr lang="en" sz="1500" u="none" strike="noStrike" cap="none">
                          <a:latin typeface="Arial"/>
                          <a:ea typeface="Arial"/>
                          <a:cs typeface="Arial"/>
                          <a:sym typeface="Arial"/>
                        </a:rPr>
                        <a:t>12</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Arial"/>
                          <a:ea typeface="Arial"/>
                          <a:cs typeface="Arial"/>
                          <a:sym typeface="Arial"/>
                        </a:rPr>
                        <a:t>CO2</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500" u="none" strike="noStrike" cap="none">
                          <a:latin typeface="Arial"/>
                          <a:ea typeface="Arial"/>
                          <a:cs typeface="Arial"/>
                          <a:sym typeface="Arial"/>
                        </a:rPr>
                        <a:t>L3</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Arial"/>
                          <a:ea typeface="Arial"/>
                          <a:cs typeface="Arial"/>
                          <a:sym typeface="Arial"/>
                        </a:rPr>
                        <a:t>1</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dirty="0">
                          <a:latin typeface="Arial"/>
                          <a:ea typeface="Arial"/>
                          <a:cs typeface="Arial"/>
                          <a:sym typeface="Arial"/>
                        </a:rPr>
                        <a:t>1.3.1</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65" name="Google Shape;165;p25"/>
          <p:cNvPicPr preferRelativeResize="0"/>
          <p:nvPr/>
        </p:nvPicPr>
        <p:blipFill rotWithShape="1">
          <a:blip r:embed="rId3">
            <a:alphaModFix/>
          </a:blip>
          <a:srcRect r="-15513" b="-4558"/>
          <a:stretch/>
        </p:blipFill>
        <p:spPr>
          <a:xfrm>
            <a:off x="4755234" y="2675467"/>
            <a:ext cx="2782500" cy="2595533"/>
          </a:xfrm>
          <a:prstGeom prst="rect">
            <a:avLst/>
          </a:prstGeom>
          <a:noFill/>
          <a:ln>
            <a:noFill/>
          </a:ln>
        </p:spPr>
      </p:pic>
      <p:sp>
        <p:nvSpPr>
          <p:cNvPr id="166" name="Google Shape;166;p25"/>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3</a:t>
            </a:r>
            <a:endParaRPr sz="1067" dirty="0">
              <a:latin typeface="Arial"/>
              <a:ea typeface="Arial"/>
              <a:cs typeface="Arial"/>
              <a:sym typeface="Arial"/>
            </a:endParaRPr>
          </a:p>
        </p:txBody>
      </p:sp>
      <p:sp>
        <p:nvSpPr>
          <p:cNvPr id="167" name="Google Shape;167;p25"/>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68" name="Google Shape;168;p25"/>
          <p:cNvSpPr txBox="1"/>
          <p:nvPr/>
        </p:nvSpPr>
        <p:spPr>
          <a:xfrm>
            <a:off x="11054836"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aphicFrame>
        <p:nvGraphicFramePr>
          <p:cNvPr id="173" name="Google Shape;173;p26"/>
          <p:cNvGraphicFramePr/>
          <p:nvPr/>
        </p:nvGraphicFramePr>
        <p:xfrm>
          <a:off x="808196" y="2673491"/>
          <a:ext cx="10732200" cy="3601829"/>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7580533">
                  <a:extLst>
                    <a:ext uri="{9D8B030D-6E8A-4147-A177-3AD203B41FA5}">
                      <a16:colId xmlns:a16="http://schemas.microsoft.com/office/drawing/2014/main" val="20001"/>
                    </a:ext>
                  </a:extLst>
                </a:gridCol>
                <a:gridCol w="359133">
                  <a:extLst>
                    <a:ext uri="{9D8B030D-6E8A-4147-A177-3AD203B41FA5}">
                      <a16:colId xmlns:a16="http://schemas.microsoft.com/office/drawing/2014/main" val="20002"/>
                    </a:ext>
                  </a:extLst>
                </a:gridCol>
                <a:gridCol w="551067">
                  <a:extLst>
                    <a:ext uri="{9D8B030D-6E8A-4147-A177-3AD203B41FA5}">
                      <a16:colId xmlns:a16="http://schemas.microsoft.com/office/drawing/2014/main" val="20003"/>
                    </a:ext>
                  </a:extLst>
                </a:gridCol>
                <a:gridCol w="427067">
                  <a:extLst>
                    <a:ext uri="{9D8B030D-6E8A-4147-A177-3AD203B41FA5}">
                      <a16:colId xmlns:a16="http://schemas.microsoft.com/office/drawing/2014/main" val="20004"/>
                    </a:ext>
                  </a:extLst>
                </a:gridCol>
                <a:gridCol w="457900">
                  <a:extLst>
                    <a:ext uri="{9D8B030D-6E8A-4147-A177-3AD203B41FA5}">
                      <a16:colId xmlns:a16="http://schemas.microsoft.com/office/drawing/2014/main" val="20005"/>
                    </a:ext>
                  </a:extLst>
                </a:gridCol>
                <a:gridCol w="567733">
                  <a:extLst>
                    <a:ext uri="{9D8B030D-6E8A-4147-A177-3AD203B41FA5}">
                      <a16:colId xmlns:a16="http://schemas.microsoft.com/office/drawing/2014/main" val="20006"/>
                    </a:ext>
                  </a:extLst>
                </a:gridCol>
              </a:tblGrid>
              <a:tr h="89354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3b</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Determine the depth at which a circular footing 2m diameter be  founded to provide a factor of safety of 3.0.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If it has to carry a safe  load of 1500 kN. The foundation soil has c=15 kN/m</a:t>
                      </a:r>
                      <a:r>
                        <a:rPr lang="en" sz="1300" u="none" strike="noStrike" cap="none" baseline="30000">
                          <a:latin typeface="Times New Roman"/>
                          <a:ea typeface="Times New Roman"/>
                          <a:cs typeface="Times New Roman"/>
                          <a:sym typeface="Times New Roman"/>
                        </a:rPr>
                        <a:t>2</a:t>
                      </a:r>
                      <a:r>
                        <a:rPr lang="en" sz="1300" u="none" strike="noStrike" cap="none">
                          <a:latin typeface="Times New Roman"/>
                          <a:ea typeface="Times New Roman"/>
                          <a:cs typeface="Times New Roman"/>
                          <a:sym typeface="Times New Roman"/>
                        </a:rPr>
                        <a:t>, ϕ=30</a:t>
                      </a:r>
                      <a:r>
                        <a:rPr lang="en" sz="1300" baseline="30000">
                          <a:latin typeface="Times New Roman"/>
                          <a:ea typeface="Times New Roman"/>
                          <a:cs typeface="Times New Roman"/>
                          <a:sym typeface="Times New Roman"/>
                        </a:rPr>
                        <a:t>0</a:t>
                      </a:r>
                      <a:r>
                        <a:rPr lang="en" sz="1300" u="none" strike="noStrike" cap="none">
                          <a:latin typeface="Times New Roman"/>
                          <a:ea typeface="Times New Roman"/>
                          <a:cs typeface="Times New Roman"/>
                          <a:sym typeface="Times New Roman"/>
                        </a:rPr>
                        <a:t> and unit  weight of soil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a:latin typeface="Times New Roman"/>
                          <a:ea typeface="Times New Roman"/>
                          <a:cs typeface="Times New Roman"/>
                          <a:sym typeface="Times New Roman"/>
                        </a:rPr>
                        <a:t>ϕ </a:t>
                      </a:r>
                      <a:r>
                        <a:rPr lang="en" sz="1300" u="none" strike="noStrike" cap="none">
                          <a:latin typeface="Times New Roman"/>
                          <a:ea typeface="Times New Roman"/>
                          <a:cs typeface="Times New Roman"/>
                          <a:sym typeface="Times New Roman"/>
                        </a:rPr>
                        <a:t>=18kN/m</a:t>
                      </a:r>
                      <a:r>
                        <a:rPr lang="en" sz="1300" u="none" strike="noStrike" cap="none" baseline="30000">
                          <a:latin typeface="Times New Roman"/>
                          <a:ea typeface="Times New Roman"/>
                          <a:cs typeface="Times New Roman"/>
                          <a:sym typeface="Times New Roman"/>
                        </a:rPr>
                        <a:t>3</a:t>
                      </a:r>
                      <a:r>
                        <a:rPr lang="en" sz="1300" u="none" strike="noStrike" cap="none">
                          <a:latin typeface="Times New Roman"/>
                          <a:ea typeface="Times New Roman"/>
                          <a:cs typeface="Times New Roman"/>
                          <a:sym typeface="Times New Roman"/>
                        </a:rPr>
                        <a:t>.</a:t>
                      </a:r>
                      <a:endParaRPr sz="1300" u="none" strike="noStrike" cap="none" dirty="0">
                        <a:latin typeface="Times New Roman"/>
                        <a:ea typeface="Times New Roman"/>
                        <a:cs typeface="Times New Roman"/>
                        <a:sym typeface="Times New Roman"/>
                      </a:endParaRPr>
                    </a:p>
                  </a:txBody>
                  <a:tcPr marL="0" marR="0" marT="156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62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7</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CO4</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2.1.2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0654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3c</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A large scale bearing capacity test on a footing of size 1.05mX1.05m  at a depth of 1.5m yielded an ultimate value of 141 kN.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Unconfined  compressive tests on the soft saturated clay yielded a strength of 0.03  N/mm</a:t>
                      </a:r>
                      <a:r>
                        <a:rPr lang="en" sz="1300" u="none" strike="noStrike" cap="none" baseline="30000">
                          <a:latin typeface="Times New Roman"/>
                          <a:ea typeface="Times New Roman"/>
                          <a:cs typeface="Times New Roman"/>
                          <a:sym typeface="Times New Roman"/>
                        </a:rPr>
                        <a:t>2</a:t>
                      </a:r>
                      <a:r>
                        <a:rPr lang="en" sz="1300" u="none" strike="noStrike" cap="none">
                          <a:latin typeface="Times New Roman"/>
                          <a:ea typeface="Times New Roman"/>
                          <a:cs typeface="Times New Roman"/>
                          <a:sym typeface="Times New Roman"/>
                        </a:rPr>
                        <a:t>. If the unit weight of the soil is 16 kN/m</a:t>
                      </a:r>
                      <a:r>
                        <a:rPr lang="en" sz="1300" u="none" strike="noStrike" cap="none" baseline="30000">
                          <a:latin typeface="Times New Roman"/>
                          <a:ea typeface="Times New Roman"/>
                          <a:cs typeface="Times New Roman"/>
                          <a:sym typeface="Times New Roman"/>
                        </a:rPr>
                        <a:t>3</a:t>
                      </a:r>
                      <a:r>
                        <a:rPr lang="en" sz="1300" u="none" strike="noStrike" cap="none">
                          <a:latin typeface="Times New Roman"/>
                          <a:ea typeface="Times New Roman"/>
                          <a:cs typeface="Times New Roman"/>
                          <a:sym typeface="Times New Roman"/>
                        </a:rPr>
                        <a:t>,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how much does the  test value differ from that obtained using Terzaghi’s bearing capacity  equation?</a:t>
                      </a:r>
                      <a:endParaRPr sz="1300" u="none" strike="noStrike" cap="none"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62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5</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CO4</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2.1.2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0174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4a</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Design a pile foundation system in 20 m thick soft clay with undrained  cohesion of 60kPa, density of 18kN/m</a:t>
                      </a:r>
                      <a:r>
                        <a:rPr lang="en" sz="1300" u="none" strike="noStrike" cap="none" baseline="30000">
                          <a:latin typeface="Times New Roman"/>
                          <a:ea typeface="Times New Roman"/>
                          <a:cs typeface="Times New Roman"/>
                          <a:sym typeface="Times New Roman"/>
                        </a:rPr>
                        <a:t>3 </a:t>
                      </a:r>
                      <a:r>
                        <a:rPr lang="en" sz="1300" u="none" strike="noStrike" cap="none">
                          <a:latin typeface="Times New Roman"/>
                          <a:ea typeface="Times New Roman"/>
                          <a:cs typeface="Times New Roman"/>
                          <a:sym typeface="Times New Roman"/>
                        </a:rPr>
                        <a:t>and water content of 30%.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The  clay layer is underlined by hard rock. The pile foundation should carry  a load of 6500 kN. Take liquid limit=60%, G=2.7.</a:t>
                      </a:r>
                      <a:endParaRPr sz="1300" u="none" strike="noStrike" cap="none"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635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12</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CO5</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2.2.3</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4" name="Google Shape;174;p26"/>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75" name="Google Shape;175;p26"/>
          <p:cNvSpPr txBox="1"/>
          <p:nvPr/>
        </p:nvSpPr>
        <p:spPr>
          <a:xfrm>
            <a:off x="11054836"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
        <p:nvSpPr>
          <p:cNvPr id="176" name="Google Shape;176;p26"/>
          <p:cNvSpPr txBox="1"/>
          <p:nvPr/>
        </p:nvSpPr>
        <p:spPr>
          <a:xfrm>
            <a:off x="101600" y="6645393"/>
            <a:ext cx="1190400" cy="1716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graphicFrame>
        <p:nvGraphicFramePr>
          <p:cNvPr id="177" name="Google Shape;177;p26"/>
          <p:cNvGraphicFramePr/>
          <p:nvPr/>
        </p:nvGraphicFramePr>
        <p:xfrm>
          <a:off x="808196" y="575758"/>
          <a:ext cx="10732200" cy="2097733"/>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7580533">
                  <a:extLst>
                    <a:ext uri="{9D8B030D-6E8A-4147-A177-3AD203B41FA5}">
                      <a16:colId xmlns:a16="http://schemas.microsoft.com/office/drawing/2014/main" val="20001"/>
                    </a:ext>
                  </a:extLst>
                </a:gridCol>
                <a:gridCol w="359133">
                  <a:extLst>
                    <a:ext uri="{9D8B030D-6E8A-4147-A177-3AD203B41FA5}">
                      <a16:colId xmlns:a16="http://schemas.microsoft.com/office/drawing/2014/main" val="20002"/>
                    </a:ext>
                  </a:extLst>
                </a:gridCol>
                <a:gridCol w="551067">
                  <a:extLst>
                    <a:ext uri="{9D8B030D-6E8A-4147-A177-3AD203B41FA5}">
                      <a16:colId xmlns:a16="http://schemas.microsoft.com/office/drawing/2014/main" val="20003"/>
                    </a:ext>
                  </a:extLst>
                </a:gridCol>
                <a:gridCol w="427067">
                  <a:extLst>
                    <a:ext uri="{9D8B030D-6E8A-4147-A177-3AD203B41FA5}">
                      <a16:colId xmlns:a16="http://schemas.microsoft.com/office/drawing/2014/main" val="20004"/>
                    </a:ext>
                  </a:extLst>
                </a:gridCol>
                <a:gridCol w="457900">
                  <a:extLst>
                    <a:ext uri="{9D8B030D-6E8A-4147-A177-3AD203B41FA5}">
                      <a16:colId xmlns:a16="http://schemas.microsoft.com/office/drawing/2014/main" val="20005"/>
                    </a:ext>
                  </a:extLst>
                </a:gridCol>
                <a:gridCol w="567733">
                  <a:extLst>
                    <a:ext uri="{9D8B030D-6E8A-4147-A177-3AD203B41FA5}">
                      <a16:colId xmlns:a16="http://schemas.microsoft.com/office/drawing/2014/main" val="20006"/>
                    </a:ext>
                  </a:extLst>
                </a:gridCol>
              </a:tblGrid>
              <a:tr h="209773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3a</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A canal having side slope 1:1 is proposed to be constructed in cohesive soils to a depth of 4.5m</a:t>
                      </a:r>
                      <a:endParaRPr sz="13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below the ground surface. The soil properties are a given below; </a:t>
                      </a:r>
                      <a:endParaRPr sz="13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u=15, cu=10kN/m2. e=1.0 G=2.65. find the factor of safety with respect to cohesion against failure</a:t>
                      </a:r>
                      <a:endParaRPr sz="13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of bank slopes; </a:t>
                      </a:r>
                      <a:endParaRPr sz="13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(i) When the canal is full of water and.	</a:t>
                      </a:r>
                      <a:endParaRPr sz="13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(ii) When there is sudden draw down of water in canal.</a:t>
                      </a:r>
                      <a:endParaRPr sz="1300"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62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8</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CO3</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2.1.2</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78" name="Google Shape;178;p26"/>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4</a:t>
            </a:r>
            <a:endParaRPr sz="1067" dirty="0">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aphicFrame>
        <p:nvGraphicFramePr>
          <p:cNvPr id="183" name="Google Shape;183;p27"/>
          <p:cNvGraphicFramePr/>
          <p:nvPr/>
        </p:nvGraphicFramePr>
        <p:xfrm>
          <a:off x="729896" y="606291"/>
          <a:ext cx="10732200" cy="3012086"/>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7580533">
                  <a:extLst>
                    <a:ext uri="{9D8B030D-6E8A-4147-A177-3AD203B41FA5}">
                      <a16:colId xmlns:a16="http://schemas.microsoft.com/office/drawing/2014/main" val="20001"/>
                    </a:ext>
                  </a:extLst>
                </a:gridCol>
                <a:gridCol w="359133">
                  <a:extLst>
                    <a:ext uri="{9D8B030D-6E8A-4147-A177-3AD203B41FA5}">
                      <a16:colId xmlns:a16="http://schemas.microsoft.com/office/drawing/2014/main" val="20002"/>
                    </a:ext>
                  </a:extLst>
                </a:gridCol>
                <a:gridCol w="551067">
                  <a:extLst>
                    <a:ext uri="{9D8B030D-6E8A-4147-A177-3AD203B41FA5}">
                      <a16:colId xmlns:a16="http://schemas.microsoft.com/office/drawing/2014/main" val="20003"/>
                    </a:ext>
                  </a:extLst>
                </a:gridCol>
                <a:gridCol w="427067">
                  <a:extLst>
                    <a:ext uri="{9D8B030D-6E8A-4147-A177-3AD203B41FA5}">
                      <a16:colId xmlns:a16="http://schemas.microsoft.com/office/drawing/2014/main" val="20004"/>
                    </a:ext>
                  </a:extLst>
                </a:gridCol>
                <a:gridCol w="457900">
                  <a:extLst>
                    <a:ext uri="{9D8B030D-6E8A-4147-A177-3AD203B41FA5}">
                      <a16:colId xmlns:a16="http://schemas.microsoft.com/office/drawing/2014/main" val="20005"/>
                    </a:ext>
                  </a:extLst>
                </a:gridCol>
                <a:gridCol w="567733">
                  <a:extLst>
                    <a:ext uri="{9D8B030D-6E8A-4147-A177-3AD203B41FA5}">
                      <a16:colId xmlns:a16="http://schemas.microsoft.com/office/drawing/2014/main" val="20006"/>
                    </a:ext>
                  </a:extLst>
                </a:gridCol>
              </a:tblGrid>
              <a:tr h="211514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4b</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A soil profile at a site consists of 4.0m of medium sand with dry unit  weight of 17 kN/m</a:t>
                      </a:r>
                      <a:r>
                        <a:rPr lang="en" sz="1300" u="none" strike="noStrike" cap="none" baseline="30000">
                          <a:latin typeface="Times New Roman"/>
                          <a:ea typeface="Times New Roman"/>
                          <a:cs typeface="Times New Roman"/>
                          <a:sym typeface="Times New Roman"/>
                        </a:rPr>
                        <a:t>3</a:t>
                      </a:r>
                      <a:r>
                        <a:rPr lang="en" sz="1300" u="none" strike="noStrike" cap="none">
                          <a:latin typeface="Times New Roman"/>
                          <a:ea typeface="Times New Roman"/>
                          <a:cs typeface="Times New Roman"/>
                          <a:sym typeface="Times New Roman"/>
                        </a:rPr>
                        <a:t>, underlain by a normally</a:t>
                      </a:r>
                      <a:r>
                        <a:rPr lang="en" sz="1300">
                          <a:latin typeface="Times New Roman"/>
                          <a:ea typeface="Times New Roman"/>
                          <a:cs typeface="Times New Roman"/>
                          <a:sym typeface="Times New Roman"/>
                        </a:rPr>
                        <a:t> </a:t>
                      </a:r>
                      <a:r>
                        <a:rPr lang="en" sz="1300" u="none" strike="noStrike" cap="none">
                          <a:latin typeface="Times New Roman"/>
                          <a:ea typeface="Times New Roman"/>
                          <a:cs typeface="Times New Roman"/>
                          <a:sym typeface="Times New Roman"/>
                        </a:rPr>
                        <a:t>consolidated layer of  2.0m thick clay. The initial void ratio of clay is 1.0 its saturated unit  weight is 20 kN/m</a:t>
                      </a:r>
                      <a:r>
                        <a:rPr lang="en" sz="1300" u="none" strike="noStrike" cap="none" baseline="30000">
                          <a:latin typeface="Times New Roman"/>
                          <a:ea typeface="Times New Roman"/>
                          <a:cs typeface="Times New Roman"/>
                          <a:sym typeface="Times New Roman"/>
                        </a:rPr>
                        <a:t>3 </a:t>
                      </a:r>
                      <a:r>
                        <a:rPr lang="en" sz="1300" u="none" strike="noStrike" cap="none">
                          <a:latin typeface="Times New Roman"/>
                          <a:ea typeface="Times New Roman"/>
                          <a:cs typeface="Times New Roman"/>
                          <a:sym typeface="Times New Roman"/>
                        </a:rPr>
                        <a:t>and its liquid limit is 50%.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The ground water table  is at the top of the clay layer. A square footing 2m x 2m is founded at  a depth of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1.0 m below the GL at the site.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The load on the footing is  1200 kN. Calculate the settlement of footing due to consolidation of  the clay layer.</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endParaRPr sz="1300" dirty="0">
                        <a:latin typeface="Times New Roman"/>
                        <a:ea typeface="Times New Roman"/>
                        <a:cs typeface="Times New Roman"/>
                        <a:sym typeface="Times New Roman"/>
                      </a:endParaRPr>
                    </a:p>
                  </a:txBody>
                  <a:tcPr marL="0" marR="0" marT="18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62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8</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CO6</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2.1.2</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9694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5a</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Check the reinforced earth wall shown in figure 5(a) for stability  against a) sliding b) over turning and c) bearing failure.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Although BC  is a rough face, assume it to be smooth.</a:t>
                      </a:r>
                      <a:endParaRPr sz="1300" u="none" strike="noStrike" cap="none"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62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8</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CO7</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2.1.2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4" name="Google Shape;184;p27"/>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85" name="Google Shape;185;p27"/>
          <p:cNvSpPr txBox="1"/>
          <p:nvPr/>
        </p:nvSpPr>
        <p:spPr>
          <a:xfrm>
            <a:off x="11054836"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
        <p:nvSpPr>
          <p:cNvPr id="186" name="Google Shape;186;p27"/>
          <p:cNvSpPr txBox="1"/>
          <p:nvPr/>
        </p:nvSpPr>
        <p:spPr>
          <a:xfrm>
            <a:off x="101600" y="6645393"/>
            <a:ext cx="1190400" cy="1716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graphicFrame>
        <p:nvGraphicFramePr>
          <p:cNvPr id="187" name="Google Shape;187;p27"/>
          <p:cNvGraphicFramePr/>
          <p:nvPr/>
        </p:nvGraphicFramePr>
        <p:xfrm>
          <a:off x="729887" y="3691372"/>
          <a:ext cx="10734600" cy="2721800"/>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435100">
                  <a:extLst>
                    <a:ext uri="{9D8B030D-6E8A-4147-A177-3AD203B41FA5}">
                      <a16:colId xmlns:a16="http://schemas.microsoft.com/office/drawing/2014/main" val="20001"/>
                    </a:ext>
                  </a:extLst>
                </a:gridCol>
                <a:gridCol w="1155533">
                  <a:extLst>
                    <a:ext uri="{9D8B030D-6E8A-4147-A177-3AD203B41FA5}">
                      <a16:colId xmlns:a16="http://schemas.microsoft.com/office/drawing/2014/main" val="20002"/>
                    </a:ext>
                  </a:extLst>
                </a:gridCol>
                <a:gridCol w="1044700">
                  <a:extLst>
                    <a:ext uri="{9D8B030D-6E8A-4147-A177-3AD203B41FA5}">
                      <a16:colId xmlns:a16="http://schemas.microsoft.com/office/drawing/2014/main" val="20003"/>
                    </a:ext>
                  </a:extLst>
                </a:gridCol>
                <a:gridCol w="582233">
                  <a:extLst>
                    <a:ext uri="{9D8B030D-6E8A-4147-A177-3AD203B41FA5}">
                      <a16:colId xmlns:a16="http://schemas.microsoft.com/office/drawing/2014/main" val="20004"/>
                    </a:ext>
                  </a:extLst>
                </a:gridCol>
                <a:gridCol w="570167">
                  <a:extLst>
                    <a:ext uri="{9D8B030D-6E8A-4147-A177-3AD203B41FA5}">
                      <a16:colId xmlns:a16="http://schemas.microsoft.com/office/drawing/2014/main" val="20005"/>
                    </a:ext>
                  </a:extLst>
                </a:gridCol>
                <a:gridCol w="640700">
                  <a:extLst>
                    <a:ext uri="{9D8B030D-6E8A-4147-A177-3AD203B41FA5}">
                      <a16:colId xmlns:a16="http://schemas.microsoft.com/office/drawing/2014/main" val="20006"/>
                    </a:ext>
                  </a:extLst>
                </a:gridCol>
                <a:gridCol w="752533">
                  <a:extLst>
                    <a:ext uri="{9D8B030D-6E8A-4147-A177-3AD203B41FA5}">
                      <a16:colId xmlns:a16="http://schemas.microsoft.com/office/drawing/2014/main" val="20007"/>
                    </a:ext>
                  </a:extLst>
                </a:gridCol>
                <a:gridCol w="652800">
                  <a:extLst>
                    <a:ext uri="{9D8B030D-6E8A-4147-A177-3AD203B41FA5}">
                      <a16:colId xmlns:a16="http://schemas.microsoft.com/office/drawing/2014/main" val="20008"/>
                    </a:ext>
                  </a:extLst>
                </a:gridCol>
                <a:gridCol w="746000">
                  <a:extLst>
                    <a:ext uri="{9D8B030D-6E8A-4147-A177-3AD203B41FA5}">
                      <a16:colId xmlns:a16="http://schemas.microsoft.com/office/drawing/2014/main" val="20009"/>
                    </a:ext>
                  </a:extLst>
                </a:gridCol>
                <a:gridCol w="1000767">
                  <a:extLst>
                    <a:ext uri="{9D8B030D-6E8A-4147-A177-3AD203B41FA5}">
                      <a16:colId xmlns:a16="http://schemas.microsoft.com/office/drawing/2014/main" val="20010"/>
                    </a:ext>
                  </a:extLst>
                </a:gridCol>
                <a:gridCol w="359133">
                  <a:extLst>
                    <a:ext uri="{9D8B030D-6E8A-4147-A177-3AD203B41FA5}">
                      <a16:colId xmlns:a16="http://schemas.microsoft.com/office/drawing/2014/main" val="20011"/>
                    </a:ext>
                  </a:extLst>
                </a:gridCol>
                <a:gridCol w="551067">
                  <a:extLst>
                    <a:ext uri="{9D8B030D-6E8A-4147-A177-3AD203B41FA5}">
                      <a16:colId xmlns:a16="http://schemas.microsoft.com/office/drawing/2014/main" val="20012"/>
                    </a:ext>
                  </a:extLst>
                </a:gridCol>
                <a:gridCol w="427067">
                  <a:extLst>
                    <a:ext uri="{9D8B030D-6E8A-4147-A177-3AD203B41FA5}">
                      <a16:colId xmlns:a16="http://schemas.microsoft.com/office/drawing/2014/main" val="20013"/>
                    </a:ext>
                  </a:extLst>
                </a:gridCol>
                <a:gridCol w="457900">
                  <a:extLst>
                    <a:ext uri="{9D8B030D-6E8A-4147-A177-3AD203B41FA5}">
                      <a16:colId xmlns:a16="http://schemas.microsoft.com/office/drawing/2014/main" val="20014"/>
                    </a:ext>
                  </a:extLst>
                </a:gridCol>
                <a:gridCol w="570133">
                  <a:extLst>
                    <a:ext uri="{9D8B030D-6E8A-4147-A177-3AD203B41FA5}">
                      <a16:colId xmlns:a16="http://schemas.microsoft.com/office/drawing/2014/main" val="20015"/>
                    </a:ext>
                  </a:extLst>
                </a:gridCol>
              </a:tblGrid>
              <a:tr h="2721800">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gridSpan="10">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ctr" rtl="0">
                        <a:lnSpc>
                          <a:spcPct val="100000"/>
                        </a:lnSpc>
                        <a:spcBef>
                          <a:spcPts val="300"/>
                        </a:spcBef>
                        <a:spcAft>
                          <a:spcPts val="0"/>
                        </a:spcAft>
                        <a:buNone/>
                      </a:pPr>
                      <a:endParaRPr sz="500" u="none" strike="noStrike" cap="none" dirty="0">
                        <a:latin typeface="Arial"/>
                        <a:ea typeface="Arial"/>
                        <a:cs typeface="Arial"/>
                        <a:sym typeface="Arial"/>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88" name="Google Shape;188;p27"/>
          <p:cNvPicPr preferRelativeResize="0"/>
          <p:nvPr/>
        </p:nvPicPr>
        <p:blipFill>
          <a:blip r:embed="rId3">
            <a:alphaModFix/>
          </a:blip>
          <a:stretch>
            <a:fillRect/>
          </a:stretch>
        </p:blipFill>
        <p:spPr>
          <a:xfrm>
            <a:off x="4797734" y="3783600"/>
            <a:ext cx="2596533" cy="2477000"/>
          </a:xfrm>
          <a:prstGeom prst="rect">
            <a:avLst/>
          </a:prstGeom>
          <a:noFill/>
          <a:ln>
            <a:noFill/>
          </a:ln>
        </p:spPr>
      </p:pic>
      <p:sp>
        <p:nvSpPr>
          <p:cNvPr id="189" name="Google Shape;189;p27"/>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5</a:t>
            </a:r>
            <a:endParaRPr sz="1067" dirty="0">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aphicFrame>
        <p:nvGraphicFramePr>
          <p:cNvPr id="194" name="Google Shape;194;p28"/>
          <p:cNvGraphicFramePr/>
          <p:nvPr/>
        </p:nvGraphicFramePr>
        <p:xfrm>
          <a:off x="652987" y="1335873"/>
          <a:ext cx="10754668" cy="4424213"/>
        </p:xfrm>
        <a:graphic>
          <a:graphicData uri="http://schemas.openxmlformats.org/drawingml/2006/table">
            <a:tbl>
              <a:tblPr firstRow="1" bandRow="1">
                <a:noFill/>
              </a:tblPr>
              <a:tblGrid>
                <a:gridCol w="596500">
                  <a:extLst>
                    <a:ext uri="{9D8B030D-6E8A-4147-A177-3AD203B41FA5}">
                      <a16:colId xmlns:a16="http://schemas.microsoft.com/office/drawing/2014/main" val="20000"/>
                    </a:ext>
                  </a:extLst>
                </a:gridCol>
                <a:gridCol w="510467">
                  <a:extLst>
                    <a:ext uri="{9D8B030D-6E8A-4147-A177-3AD203B41FA5}">
                      <a16:colId xmlns:a16="http://schemas.microsoft.com/office/drawing/2014/main" val="20001"/>
                    </a:ext>
                  </a:extLst>
                </a:gridCol>
                <a:gridCol w="1488500">
                  <a:extLst>
                    <a:ext uri="{9D8B030D-6E8A-4147-A177-3AD203B41FA5}">
                      <a16:colId xmlns:a16="http://schemas.microsoft.com/office/drawing/2014/main" val="20002"/>
                    </a:ext>
                  </a:extLst>
                </a:gridCol>
                <a:gridCol w="840300">
                  <a:extLst>
                    <a:ext uri="{9D8B030D-6E8A-4147-A177-3AD203B41FA5}">
                      <a16:colId xmlns:a16="http://schemas.microsoft.com/office/drawing/2014/main" val="20003"/>
                    </a:ext>
                  </a:extLst>
                </a:gridCol>
                <a:gridCol w="607133">
                  <a:extLst>
                    <a:ext uri="{9D8B030D-6E8A-4147-A177-3AD203B41FA5}">
                      <a16:colId xmlns:a16="http://schemas.microsoft.com/office/drawing/2014/main" val="20004"/>
                    </a:ext>
                  </a:extLst>
                </a:gridCol>
                <a:gridCol w="594533">
                  <a:extLst>
                    <a:ext uri="{9D8B030D-6E8A-4147-A177-3AD203B41FA5}">
                      <a16:colId xmlns:a16="http://schemas.microsoft.com/office/drawing/2014/main" val="20005"/>
                    </a:ext>
                  </a:extLst>
                </a:gridCol>
                <a:gridCol w="668067">
                  <a:extLst>
                    <a:ext uri="{9D8B030D-6E8A-4147-A177-3AD203B41FA5}">
                      <a16:colId xmlns:a16="http://schemas.microsoft.com/office/drawing/2014/main" val="20006"/>
                    </a:ext>
                  </a:extLst>
                </a:gridCol>
                <a:gridCol w="784700">
                  <a:extLst>
                    <a:ext uri="{9D8B030D-6E8A-4147-A177-3AD203B41FA5}">
                      <a16:colId xmlns:a16="http://schemas.microsoft.com/office/drawing/2014/main" val="20007"/>
                    </a:ext>
                  </a:extLst>
                </a:gridCol>
                <a:gridCol w="680700">
                  <a:extLst>
                    <a:ext uri="{9D8B030D-6E8A-4147-A177-3AD203B41FA5}">
                      <a16:colId xmlns:a16="http://schemas.microsoft.com/office/drawing/2014/main" val="20008"/>
                    </a:ext>
                  </a:extLst>
                </a:gridCol>
                <a:gridCol w="777867">
                  <a:extLst>
                    <a:ext uri="{9D8B030D-6E8A-4147-A177-3AD203B41FA5}">
                      <a16:colId xmlns:a16="http://schemas.microsoft.com/office/drawing/2014/main" val="20009"/>
                    </a:ext>
                  </a:extLst>
                </a:gridCol>
                <a:gridCol w="510900">
                  <a:extLst>
                    <a:ext uri="{9D8B030D-6E8A-4147-A177-3AD203B41FA5}">
                      <a16:colId xmlns:a16="http://schemas.microsoft.com/office/drawing/2014/main" val="20010"/>
                    </a:ext>
                  </a:extLst>
                </a:gridCol>
                <a:gridCol w="588867">
                  <a:extLst>
                    <a:ext uri="{9D8B030D-6E8A-4147-A177-3AD203B41FA5}">
                      <a16:colId xmlns:a16="http://schemas.microsoft.com/office/drawing/2014/main" val="20011"/>
                    </a:ext>
                  </a:extLst>
                </a:gridCol>
                <a:gridCol w="510467">
                  <a:extLst>
                    <a:ext uri="{9D8B030D-6E8A-4147-A177-3AD203B41FA5}">
                      <a16:colId xmlns:a16="http://schemas.microsoft.com/office/drawing/2014/main" val="20012"/>
                    </a:ext>
                  </a:extLst>
                </a:gridCol>
                <a:gridCol w="510467">
                  <a:extLst>
                    <a:ext uri="{9D8B030D-6E8A-4147-A177-3AD203B41FA5}">
                      <a16:colId xmlns:a16="http://schemas.microsoft.com/office/drawing/2014/main" val="20013"/>
                    </a:ext>
                  </a:extLst>
                </a:gridCol>
                <a:gridCol w="554567">
                  <a:extLst>
                    <a:ext uri="{9D8B030D-6E8A-4147-A177-3AD203B41FA5}">
                      <a16:colId xmlns:a16="http://schemas.microsoft.com/office/drawing/2014/main" val="20014"/>
                    </a:ext>
                  </a:extLst>
                </a:gridCol>
                <a:gridCol w="530633">
                  <a:extLst>
                    <a:ext uri="{9D8B030D-6E8A-4147-A177-3AD203B41FA5}">
                      <a16:colId xmlns:a16="http://schemas.microsoft.com/office/drawing/2014/main" val="20015"/>
                    </a:ext>
                  </a:extLst>
                </a:gridCol>
              </a:tblGrid>
              <a:tr h="1655301">
                <a:tc rowSpan="7">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5b</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gridSpan="10">
                  <a:txBody>
                    <a:bodyPr/>
                    <a:lstStyle/>
                    <a:p>
                      <a:pPr marL="0" marR="1270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Site A and Site B are two sites located at a distance 20km and 30km  respectively from a city.  </a:t>
                      </a:r>
                      <a:endParaRPr sz="1500" u="none" strike="noStrike" cap="none" dirty="0">
                        <a:latin typeface="Times New Roman"/>
                        <a:ea typeface="Times New Roman"/>
                        <a:cs typeface="Times New Roman"/>
                        <a:sym typeface="Times New Roman"/>
                      </a:endParaRPr>
                    </a:p>
                    <a:p>
                      <a:pPr marL="0" marR="1270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Below table</a:t>
                      </a: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gives the details for both sites.</a:t>
                      </a: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(i)   </a:t>
                      </a:r>
                      <a:r>
                        <a:rPr lang="en" sz="1500" u="none" strike="noStrike" cap="none">
                          <a:latin typeface="Times New Roman"/>
                          <a:ea typeface="Times New Roman"/>
                          <a:cs typeface="Times New Roman"/>
                          <a:sym typeface="Times New Roman"/>
                        </a:rPr>
                        <a:t>What criterions to be considered while selecting a landfill site?</a:t>
                      </a:r>
                      <a:r>
                        <a:rPr lang="en" sz="1500">
                          <a:latin typeface="Times New Roman"/>
                          <a:ea typeface="Times New Roman"/>
                          <a:cs typeface="Times New Roman"/>
                          <a:sym typeface="Times New Roman"/>
                        </a:rPr>
                        <a:t>              </a:t>
                      </a:r>
                      <a:endParaRPr sz="15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(ii)   </a:t>
                      </a:r>
                      <a:r>
                        <a:rPr lang="en" sz="1500" u="none" strike="noStrike" cap="none">
                          <a:latin typeface="Times New Roman"/>
                          <a:ea typeface="Times New Roman"/>
                          <a:cs typeface="Times New Roman"/>
                          <a:sym typeface="Times New Roman"/>
                        </a:rPr>
                        <a:t>Compare the score of both sites and suggest which site is best  suited for constructing</a:t>
                      </a: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 a landfill.</a:t>
                      </a:r>
                      <a:endParaRPr sz="1500" u="none" strike="noStrike" cap="none"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7">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12</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7">
                  <a:txBody>
                    <a:bodyPr/>
                    <a:lstStyle/>
                    <a:p>
                      <a:pPr marL="25400" marR="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CO7</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7">
                  <a:txBody>
                    <a:bodyPr/>
                    <a:lstStyle/>
                    <a:p>
                      <a:pPr marL="25400" marR="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L4</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7">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7">
                  <a:txBody>
                    <a:bodyPr/>
                    <a:lstStyle/>
                    <a:p>
                      <a:pPr marL="25400" marR="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2.1.2</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95148">
                <a:tc vMerge="1">
                  <a:txBody>
                    <a:bodyPr/>
                    <a:lstStyle/>
                    <a:p>
                      <a:endParaRPr lang="en-US"/>
                    </a:p>
                  </a:txBody>
                  <a:tcPr/>
                </a:tc>
                <a:tc rowSpan="6">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19050" cap="flat" cmpd="sng">
                      <a:solidFill>
                        <a:srgbClr val="000000"/>
                      </a:solidFill>
                      <a:prstDash val="solid"/>
                      <a:round/>
                      <a:headEnd type="none" w="sm" len="sm"/>
                      <a:tailEnd type="none" w="sm" len="sm"/>
                    </a:lnB>
                  </a:tcPr>
                </a:tc>
                <a:tc rowSpan="2">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Parameters</a:t>
                      </a:r>
                      <a:endParaRPr sz="1500" u="none" strike="noStrike" cap="none" dirty="0">
                        <a:latin typeface="Times New Roman"/>
                        <a:ea typeface="Times New Roman"/>
                        <a:cs typeface="Times New Roman"/>
                        <a:sym typeface="Times New Roman"/>
                      </a:endParaRPr>
                    </a:p>
                  </a:txBody>
                  <a:tcPr marL="0" marR="0" marT="398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weightage</a:t>
                      </a:r>
                      <a:endParaRPr sz="1500" u="none" strike="noStrike" cap="none" dirty="0">
                        <a:latin typeface="Times New Roman"/>
                        <a:ea typeface="Times New Roman"/>
                        <a:cs typeface="Times New Roman"/>
                        <a:sym typeface="Times New Roman"/>
                      </a:endParaRPr>
                    </a:p>
                  </a:txBody>
                  <a:tcPr marL="0" marR="0" marT="398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4">
                  <a:txBody>
                    <a:bodyPr/>
                    <a:lstStyle/>
                    <a:p>
                      <a:pPr marL="1397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Sensitivity indices</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SiteA</a:t>
                      </a:r>
                      <a:endParaRPr sz="1500" u="none" strike="noStrike" cap="none" dirty="0">
                        <a:latin typeface="Times New Roman"/>
                        <a:ea typeface="Times New Roman"/>
                        <a:cs typeface="Times New Roman"/>
                        <a:sym typeface="Times New Roman"/>
                      </a:endParaRPr>
                    </a:p>
                  </a:txBody>
                  <a:tcPr marL="0" marR="0" marT="398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Site B</a:t>
                      </a:r>
                      <a:endParaRPr sz="1500" u="none" strike="noStrike" cap="none" dirty="0">
                        <a:latin typeface="Times New Roman"/>
                        <a:ea typeface="Times New Roman"/>
                        <a:cs typeface="Times New Roman"/>
                        <a:sym typeface="Times New Roman"/>
                      </a:endParaRPr>
                    </a:p>
                  </a:txBody>
                  <a:tcPr marL="0" marR="0" marT="398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6">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B w="19050"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9514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0.25</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0.50</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0.75</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1.00</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18200">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Distance</a:t>
                      </a: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(km)</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8890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100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30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08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30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631095">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Population</a:t>
                      </a:r>
                      <a:endParaRPr sz="1500" u="none" strike="noStrike" cap="none" dirty="0">
                        <a:latin typeface="Times New Roman"/>
                        <a:ea typeface="Times New Roman"/>
                        <a:cs typeface="Times New Roman"/>
                        <a:sym typeface="Times New Roman"/>
                      </a:endParaRPr>
                    </a:p>
                    <a:p>
                      <a:pPr marL="0" marR="8890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within 500m</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8890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300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600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800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381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600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19833">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Depth to</a:t>
                      </a: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GW (m)</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8890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30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08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95148">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Soil type</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8890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200</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Clay</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Silt</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Sand</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Gravel</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508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Silt</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gravel</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bl>
          </a:graphicData>
        </a:graphic>
      </p:graphicFrame>
      <p:sp>
        <p:nvSpPr>
          <p:cNvPr id="195" name="Google Shape;195;p28"/>
          <p:cNvSpPr txBox="1"/>
          <p:nvPr/>
        </p:nvSpPr>
        <p:spPr>
          <a:xfrm>
            <a:off x="70132" y="93305"/>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96" name="Google Shape;196;p28"/>
          <p:cNvSpPr txBox="1"/>
          <p:nvPr/>
        </p:nvSpPr>
        <p:spPr>
          <a:xfrm>
            <a:off x="11016903" y="93305"/>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
        <p:nvSpPr>
          <p:cNvPr id="197" name="Google Shape;197;p28"/>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6</a:t>
            </a:r>
            <a:endParaRPr sz="1067" dirty="0">
              <a:latin typeface="Arial"/>
              <a:ea typeface="Arial"/>
              <a:cs typeface="Arial"/>
              <a:sym typeface="Arial"/>
            </a:endParaRPr>
          </a:p>
        </p:txBody>
      </p:sp>
      <p:sp>
        <p:nvSpPr>
          <p:cNvPr id="198" name="Google Shape;198;p28"/>
          <p:cNvSpPr txBox="1"/>
          <p:nvPr/>
        </p:nvSpPr>
        <p:spPr>
          <a:xfrm>
            <a:off x="101600" y="6645393"/>
            <a:ext cx="1190400" cy="1716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p:nvPr/>
        </p:nvSpPr>
        <p:spPr>
          <a:xfrm>
            <a:off x="1494800" y="4534267"/>
            <a:ext cx="9202400" cy="1649600"/>
          </a:xfrm>
          <a:prstGeom prst="rect">
            <a:avLst/>
          </a:prstGeom>
          <a:noFill/>
          <a:ln>
            <a:noFill/>
          </a:ln>
        </p:spPr>
        <p:txBody>
          <a:bodyPr spcFirstLastPara="1" wrap="square" lIns="0" tIns="34700" rIns="0" bIns="0" anchor="t" anchorCtr="0">
            <a:noAutofit/>
          </a:bodyPr>
          <a:lstStyle/>
          <a:p>
            <a:pPr marL="16933">
              <a:lnSpc>
                <a:spcPct val="115000"/>
              </a:lnSpc>
            </a:pPr>
            <a:r>
              <a:rPr lang="en" sz="1733" b="1">
                <a:latin typeface="Times New Roman"/>
                <a:ea typeface="Times New Roman"/>
                <a:cs typeface="Times New Roman"/>
                <a:sym typeface="Times New Roman"/>
              </a:rPr>
              <a:t>BL – Bloom’s Taxonomy Levels (1- Remembering, 2- Understanding, 3 – Applying, 4 – Analysing, </a:t>
            </a:r>
            <a:endParaRPr sz="1733" b="1" dirty="0">
              <a:latin typeface="Times New Roman"/>
              <a:ea typeface="Times New Roman"/>
              <a:cs typeface="Times New Roman"/>
              <a:sym typeface="Times New Roman"/>
            </a:endParaRPr>
          </a:p>
          <a:p>
            <a:pPr marL="16933">
              <a:lnSpc>
                <a:spcPct val="115000"/>
              </a:lnSpc>
            </a:pPr>
            <a:r>
              <a:rPr lang="en" sz="1733" b="1">
                <a:latin typeface="Times New Roman"/>
                <a:ea typeface="Times New Roman"/>
                <a:cs typeface="Times New Roman"/>
                <a:sym typeface="Times New Roman"/>
              </a:rPr>
              <a:t>5 –Evaluating, 6 - Creating) </a:t>
            </a:r>
            <a:endParaRPr sz="1733" b="1" dirty="0">
              <a:latin typeface="Times New Roman"/>
              <a:ea typeface="Times New Roman"/>
              <a:cs typeface="Times New Roman"/>
              <a:sym typeface="Times New Roman"/>
            </a:endParaRPr>
          </a:p>
          <a:p>
            <a:pPr marL="16933">
              <a:lnSpc>
                <a:spcPct val="115000"/>
              </a:lnSpc>
            </a:pPr>
            <a:r>
              <a:rPr lang="en" sz="1733" b="1">
                <a:latin typeface="Times New Roman"/>
                <a:ea typeface="Times New Roman"/>
                <a:cs typeface="Times New Roman"/>
                <a:sym typeface="Times New Roman"/>
              </a:rPr>
              <a:t>CO – Course Outcomes</a:t>
            </a:r>
            <a:endParaRPr sz="1733" dirty="0">
              <a:latin typeface="Times New Roman"/>
              <a:ea typeface="Times New Roman"/>
              <a:cs typeface="Times New Roman"/>
              <a:sym typeface="Times New Roman"/>
            </a:endParaRPr>
          </a:p>
          <a:p>
            <a:pPr marL="16933">
              <a:lnSpc>
                <a:spcPct val="115000"/>
              </a:lnSpc>
              <a:spcBef>
                <a:spcPts val="147"/>
              </a:spcBef>
            </a:pPr>
            <a:r>
              <a:rPr lang="en" sz="1733" b="1">
                <a:latin typeface="Times New Roman"/>
                <a:ea typeface="Times New Roman"/>
                <a:cs typeface="Times New Roman"/>
                <a:sym typeface="Times New Roman"/>
              </a:rPr>
              <a:t>PO – Program Outcomes; PI Code – Performance Indicator Code</a:t>
            </a:r>
            <a:endParaRPr sz="1733" dirty="0">
              <a:latin typeface="Times New Roman"/>
              <a:ea typeface="Times New Roman"/>
              <a:cs typeface="Times New Roman"/>
              <a:sym typeface="Times New Roman"/>
            </a:endParaRPr>
          </a:p>
        </p:txBody>
      </p:sp>
      <p:sp>
        <p:nvSpPr>
          <p:cNvPr id="204" name="Google Shape;204;p29"/>
          <p:cNvSpPr txBox="1"/>
          <p:nvPr/>
        </p:nvSpPr>
        <p:spPr>
          <a:xfrm>
            <a:off x="50117" y="6686413"/>
            <a:ext cx="1432400" cy="2116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pic>
        <p:nvPicPr>
          <p:cNvPr id="205" name="Google Shape;205;p29"/>
          <p:cNvPicPr preferRelativeResize="0"/>
          <p:nvPr/>
        </p:nvPicPr>
        <p:blipFill>
          <a:blip r:embed="rId3">
            <a:alphaModFix/>
          </a:blip>
          <a:stretch>
            <a:fillRect/>
          </a:stretch>
        </p:blipFill>
        <p:spPr>
          <a:xfrm>
            <a:off x="2527300" y="741600"/>
            <a:ext cx="7137400" cy="3302000"/>
          </a:xfrm>
          <a:prstGeom prst="rect">
            <a:avLst/>
          </a:prstGeom>
          <a:noFill/>
          <a:ln>
            <a:noFill/>
          </a:ln>
        </p:spPr>
      </p:pic>
      <p:sp>
        <p:nvSpPr>
          <p:cNvPr id="206" name="Google Shape;206;p29"/>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7</a:t>
            </a:r>
            <a:endParaRPr sz="1067" dirty="0">
              <a:latin typeface="Arial"/>
              <a:ea typeface="Arial"/>
              <a:cs typeface="Arial"/>
              <a:sym typeface="Arial"/>
            </a:endParaRPr>
          </a:p>
        </p:txBody>
      </p:sp>
      <p:sp>
        <p:nvSpPr>
          <p:cNvPr id="207" name="Google Shape;207;p29"/>
          <p:cNvSpPr txBox="1"/>
          <p:nvPr/>
        </p:nvSpPr>
        <p:spPr>
          <a:xfrm>
            <a:off x="70132" y="93305"/>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208" name="Google Shape;208;p29"/>
          <p:cNvSpPr txBox="1"/>
          <p:nvPr/>
        </p:nvSpPr>
        <p:spPr>
          <a:xfrm>
            <a:off x="11016903" y="93305"/>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C064-2DFF-49E1-8335-2F6D6159E6C5}"/>
              </a:ext>
            </a:extLst>
          </p:cNvPr>
          <p:cNvSpPr>
            <a:spLocks noGrp="1"/>
          </p:cNvSpPr>
          <p:nvPr>
            <p:ph type="title"/>
          </p:nvPr>
        </p:nvSpPr>
        <p:spPr>
          <a:xfrm>
            <a:off x="838200" y="365125"/>
            <a:ext cx="10515600" cy="450801"/>
          </a:xfrm>
        </p:spPr>
        <p:txBody>
          <a:bodyPr>
            <a:normAutofit fontScale="90000"/>
          </a:bodyPr>
          <a:lstStyle/>
          <a:p>
            <a:r>
              <a:rPr lang="en-US" dirty="0"/>
              <a:t>			PEO –Mission Map (explanation)</a:t>
            </a:r>
            <a:endParaRPr lang="en-IN" dirty="0"/>
          </a:p>
        </p:txBody>
      </p:sp>
      <p:sp>
        <p:nvSpPr>
          <p:cNvPr id="3" name="Content Placeholder 2">
            <a:extLst>
              <a:ext uri="{FF2B5EF4-FFF2-40B4-BE49-F238E27FC236}">
                <a16:creationId xmlns:a16="http://schemas.microsoft.com/office/drawing/2014/main" id="{0F757143-1A96-4052-8143-A4E76D4FC6F6}"/>
              </a:ext>
            </a:extLst>
          </p:cNvPr>
          <p:cNvSpPr>
            <a:spLocks noGrp="1"/>
          </p:cNvSpPr>
          <p:nvPr>
            <p:ph idx="1"/>
          </p:nvPr>
        </p:nvSpPr>
        <p:spPr>
          <a:xfrm>
            <a:off x="838199" y="815926"/>
            <a:ext cx="10725443" cy="5894363"/>
          </a:xfrm>
        </p:spPr>
        <p:txBody>
          <a:bodyPr>
            <a:normAutofit/>
          </a:bodyPr>
          <a:lstStyle/>
          <a:p>
            <a:pPr marL="63500" marR="72390" algn="just">
              <a:lnSpc>
                <a:spcPct val="115000"/>
              </a:lnSpc>
            </a:pPr>
            <a:r>
              <a:rPr lang="en-US" sz="1600" b="1" dirty="0">
                <a:effectLst/>
                <a:latin typeface="Carlito"/>
                <a:ea typeface="Carlito"/>
                <a:cs typeface="Carlito"/>
              </a:rPr>
              <a:t>PEO1 articulates the academic aspirations of the program to make its graduates technically competent to solve contemporary problems in civil engineering systems and succeed in their professional career. </a:t>
            </a:r>
          </a:p>
          <a:p>
            <a:pPr marL="63500" marR="72390" algn="just">
              <a:lnSpc>
                <a:spcPct val="115000"/>
              </a:lnSpc>
            </a:pPr>
            <a:r>
              <a:rPr lang="en-US" sz="1600" b="1" dirty="0">
                <a:effectLst/>
                <a:latin typeface="Carlito"/>
                <a:ea typeface="Carlito"/>
                <a:cs typeface="Carlito"/>
              </a:rPr>
              <a:t>PEO2 articulates the competency of graduates in leadership and commitment to ethical standards of profession. </a:t>
            </a:r>
          </a:p>
          <a:p>
            <a:pPr marL="63500" marR="72390" algn="just">
              <a:lnSpc>
                <a:spcPct val="115000"/>
              </a:lnSpc>
            </a:pPr>
            <a:r>
              <a:rPr lang="en-US" sz="1600" b="1" dirty="0">
                <a:effectLst/>
                <a:latin typeface="Carlito"/>
                <a:ea typeface="Carlito"/>
                <a:cs typeface="Carlito"/>
              </a:rPr>
              <a:t>PEO3 reflects upon lifelong learning by pursuing higher education and self-study. </a:t>
            </a:r>
          </a:p>
          <a:p>
            <a:pPr marL="63500" marR="72390" algn="just">
              <a:lnSpc>
                <a:spcPct val="115000"/>
              </a:lnSpc>
            </a:pPr>
            <a:r>
              <a:rPr lang="en-US" sz="1600" b="1" dirty="0">
                <a:effectLst/>
                <a:latin typeface="Carlito"/>
                <a:ea typeface="Carlito"/>
                <a:cs typeface="Carlito"/>
              </a:rPr>
              <a:t>PEO4 articulates the need to make its graduates contribute to socio-economic development through creative practice of engineering and other</a:t>
            </a:r>
            <a:r>
              <a:rPr lang="en-US" sz="1600" b="1" spc="-55" dirty="0">
                <a:effectLst/>
                <a:latin typeface="Carlito"/>
                <a:ea typeface="Carlito"/>
                <a:cs typeface="Carlito"/>
              </a:rPr>
              <a:t> </a:t>
            </a:r>
            <a:r>
              <a:rPr lang="en-US" sz="1600" b="1" dirty="0">
                <a:effectLst/>
                <a:latin typeface="Carlito"/>
                <a:ea typeface="Carlito"/>
                <a:cs typeface="Carlito"/>
              </a:rPr>
              <a:t>professions.</a:t>
            </a:r>
            <a:endParaRPr lang="en-IN" sz="1600" b="1" dirty="0">
              <a:effectLst/>
              <a:latin typeface="Carlito"/>
              <a:ea typeface="Carlito"/>
              <a:cs typeface="Carlito"/>
            </a:endParaRPr>
          </a:p>
          <a:p>
            <a:pPr marL="0" indent="0">
              <a:spcBef>
                <a:spcPts val="35"/>
              </a:spcBef>
              <a:spcAft>
                <a:spcPts val="0"/>
              </a:spcAft>
              <a:buNone/>
            </a:pPr>
            <a:endParaRPr lang="en-IN" sz="1600" b="1" dirty="0">
              <a:effectLst/>
              <a:latin typeface="Carlito"/>
              <a:ea typeface="Carlito"/>
              <a:cs typeface="Carlito"/>
            </a:endParaRPr>
          </a:p>
          <a:p>
            <a:pPr marL="63500" marR="71755" algn="just">
              <a:lnSpc>
                <a:spcPct val="115000"/>
              </a:lnSpc>
            </a:pPr>
            <a:r>
              <a:rPr lang="en-US" sz="1600" b="1" dirty="0">
                <a:effectLst/>
                <a:latin typeface="Carlito"/>
                <a:ea typeface="Carlito"/>
                <a:cs typeface="Carlito"/>
              </a:rPr>
              <a:t>The element of Mission statement 1 intends to impart quality technical education to students through innovative curricula, experiential learning and research experience in the area of Civil Engineering is consistent with PEO-1. The same mission statement addresses PEO-2, PEO-3 and PEO-4.</a:t>
            </a:r>
            <a:endParaRPr lang="en-IN" sz="1600" b="1" dirty="0">
              <a:effectLst/>
              <a:latin typeface="Carlito"/>
              <a:ea typeface="Carlito"/>
              <a:cs typeface="Carlito"/>
            </a:endParaRPr>
          </a:p>
          <a:p>
            <a:pPr marL="0" indent="0">
              <a:spcBef>
                <a:spcPts val="15"/>
              </a:spcBef>
              <a:spcAft>
                <a:spcPts val="0"/>
              </a:spcAft>
              <a:buNone/>
            </a:pPr>
            <a:r>
              <a:rPr lang="en-US" sz="1600" b="1" dirty="0">
                <a:effectLst/>
                <a:latin typeface="Carlito"/>
                <a:ea typeface="Carlito"/>
                <a:cs typeface="Carlito"/>
              </a:rPr>
              <a:t> </a:t>
            </a:r>
            <a:endParaRPr lang="en-IN" sz="1600" b="1" dirty="0">
              <a:effectLst/>
              <a:latin typeface="Carlito"/>
              <a:ea typeface="Carlito"/>
              <a:cs typeface="Carlito"/>
            </a:endParaRPr>
          </a:p>
          <a:p>
            <a:pPr marL="63500" marR="72390" algn="just">
              <a:lnSpc>
                <a:spcPct val="115000"/>
              </a:lnSpc>
            </a:pPr>
            <a:r>
              <a:rPr lang="en-US" sz="1600" b="1" dirty="0">
                <a:effectLst/>
                <a:latin typeface="Carlito"/>
                <a:ea typeface="Carlito"/>
                <a:cs typeface="Carlito"/>
              </a:rPr>
              <a:t>The element of the mission statement 2 states the aspiration of the department to contribute to disciplinary and inter - disciplinary advancement of knowledge, in both fundamental and applied areas of Civil Engineering and allied</a:t>
            </a:r>
            <a:r>
              <a:rPr lang="en-US" sz="1600" b="1" spc="-20" dirty="0">
                <a:effectLst/>
                <a:latin typeface="Carlito"/>
                <a:ea typeface="Carlito"/>
                <a:cs typeface="Carlito"/>
              </a:rPr>
              <a:t> </a:t>
            </a:r>
            <a:r>
              <a:rPr lang="en-US" sz="1600" b="1" dirty="0">
                <a:effectLst/>
                <a:latin typeface="Carlito"/>
                <a:ea typeface="Carlito"/>
                <a:cs typeface="Carlito"/>
              </a:rPr>
              <a:t>fields.</a:t>
            </a:r>
            <a:endParaRPr lang="en-IN" sz="1600" b="1" dirty="0">
              <a:effectLst/>
              <a:latin typeface="Carlito"/>
              <a:ea typeface="Carlito"/>
              <a:cs typeface="Carlito"/>
            </a:endParaRPr>
          </a:p>
          <a:p>
            <a:pPr marL="0" indent="0">
              <a:spcBef>
                <a:spcPts val="20"/>
              </a:spcBef>
              <a:spcAft>
                <a:spcPts val="0"/>
              </a:spcAft>
              <a:buNone/>
            </a:pPr>
            <a:r>
              <a:rPr lang="en-US" sz="1600" b="1" dirty="0">
                <a:effectLst/>
                <a:latin typeface="Carlito"/>
                <a:ea typeface="Carlito"/>
                <a:cs typeface="Carlito"/>
              </a:rPr>
              <a:t> </a:t>
            </a:r>
            <a:endParaRPr lang="en-IN" sz="1600" b="1" dirty="0">
              <a:effectLst/>
              <a:latin typeface="Carlito"/>
              <a:ea typeface="Carlito"/>
              <a:cs typeface="Carlito"/>
            </a:endParaRPr>
          </a:p>
          <a:p>
            <a:pPr marL="63500" marR="71755" algn="just">
              <a:lnSpc>
                <a:spcPct val="115000"/>
              </a:lnSpc>
            </a:pPr>
            <a:r>
              <a:rPr lang="en-US" sz="1600" b="1" dirty="0">
                <a:effectLst/>
                <a:latin typeface="Carlito"/>
                <a:ea typeface="Carlito"/>
                <a:cs typeface="Carlito"/>
              </a:rPr>
              <a:t>The element of mission statement 3 expresses the resolution of the department to provide beneficial service to local and national industries and communities through education, technology, entrepreneurial and professional activities. These activities develop the technical competence of faculty and students to fulfill the objectives of PEO-2 and PEO-4.</a:t>
            </a:r>
            <a:endParaRPr lang="en-IN" sz="1600" b="1" dirty="0">
              <a:effectLst/>
              <a:latin typeface="Carlito"/>
              <a:ea typeface="Carlito"/>
              <a:cs typeface="Carlito"/>
            </a:endParaRPr>
          </a:p>
          <a:p>
            <a:endParaRPr lang="en-IN" dirty="0"/>
          </a:p>
        </p:txBody>
      </p:sp>
      <p:sp>
        <p:nvSpPr>
          <p:cNvPr id="4" name="Rectangle 3">
            <a:extLst>
              <a:ext uri="{FF2B5EF4-FFF2-40B4-BE49-F238E27FC236}">
                <a16:creationId xmlns:a16="http://schemas.microsoft.com/office/drawing/2014/main" id="{2764ACC0-46DA-4BF7-8BE2-BA6C558197A9}"/>
              </a:ext>
            </a:extLst>
          </p:cNvPr>
          <p:cNvSpPr/>
          <p:nvPr/>
        </p:nvSpPr>
        <p:spPr>
          <a:xfrm>
            <a:off x="636104" y="212035"/>
            <a:ext cx="11131826" cy="640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2041956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7D9B-6BC5-4763-8C33-85737EAB72EB}"/>
              </a:ext>
            </a:extLst>
          </p:cNvPr>
          <p:cNvSpPr>
            <a:spLocks noGrp="1"/>
          </p:cNvSpPr>
          <p:nvPr>
            <p:ph type="title"/>
          </p:nvPr>
        </p:nvSpPr>
        <p:spPr>
          <a:xfrm>
            <a:off x="838200" y="550333"/>
            <a:ext cx="10515600" cy="1039928"/>
          </a:xfrm>
        </p:spPr>
        <p:txBody>
          <a:bodyPr>
            <a:normAutofit/>
          </a:bodyPr>
          <a:lstStyle/>
          <a:p>
            <a:r>
              <a:rPr lang="en-US" dirty="0"/>
              <a:t>			COURSE OUTCOMES</a:t>
            </a:r>
            <a:endParaRPr lang="en-IN" dirty="0"/>
          </a:p>
        </p:txBody>
      </p:sp>
      <p:sp>
        <p:nvSpPr>
          <p:cNvPr id="3" name="Content Placeholder 2">
            <a:extLst>
              <a:ext uri="{FF2B5EF4-FFF2-40B4-BE49-F238E27FC236}">
                <a16:creationId xmlns:a16="http://schemas.microsoft.com/office/drawing/2014/main" id="{5BA5A84B-CD1A-49B6-A8A5-344DEC1B2B22}"/>
              </a:ext>
            </a:extLst>
          </p:cNvPr>
          <p:cNvSpPr>
            <a:spLocks noGrp="1"/>
          </p:cNvSpPr>
          <p:nvPr>
            <p:ph idx="1"/>
          </p:nvPr>
        </p:nvSpPr>
        <p:spPr>
          <a:xfrm>
            <a:off x="838200" y="778934"/>
            <a:ext cx="10515600" cy="5713940"/>
          </a:xfrm>
        </p:spPr>
        <p:txBody>
          <a:bodyPr/>
          <a:lstStyle/>
          <a:p>
            <a:pPr marL="0" indent="0" algn="just">
              <a:buNone/>
            </a:pPr>
            <a:endParaRPr lang="en-US" dirty="0"/>
          </a:p>
          <a:p>
            <a:pPr marL="0" indent="0" algn="just">
              <a:buNone/>
            </a:pPr>
            <a:endParaRPr lang="en-US" dirty="0"/>
          </a:p>
          <a:p>
            <a:pPr marL="0" indent="0" algn="just">
              <a:buNone/>
            </a:pPr>
            <a:r>
              <a:rPr lang="en-US" b="1" dirty="0">
                <a:latin typeface="Calibri Light" panose="020F0302020204030204" pitchFamily="34" charset="0"/>
                <a:cs typeface="Calibri Light" panose="020F0302020204030204" pitchFamily="34" charset="0"/>
              </a:rPr>
              <a:t>Course Outcomes  state what a student, on successfully completing (passing) the course and earning a pass grade and the credit can perform/do/demonstrate with what he/she has learnt in the course. These are also referred as Learning Outcomes or Student Outcomes  - NBA uses the term Course Outcomes (COs). Note that the emphasis is on using/applying the knowledge imparted/acquired by a successful student in the course and </a:t>
            </a:r>
            <a:r>
              <a:rPr lang="en-US" b="1" u="sng" dirty="0">
                <a:latin typeface="Calibri Light" panose="020F0302020204030204" pitchFamily="34" charset="0"/>
                <a:cs typeface="Calibri Light" panose="020F0302020204030204" pitchFamily="34" charset="0"/>
              </a:rPr>
              <a:t>not</a:t>
            </a:r>
            <a:r>
              <a:rPr lang="en-US" b="1" dirty="0">
                <a:latin typeface="Calibri Light" panose="020F0302020204030204" pitchFamily="34" charset="0"/>
                <a:cs typeface="Calibri Light" panose="020F0302020204030204" pitchFamily="34" charset="0"/>
              </a:rPr>
              <a:t> on the knowledge per se.</a:t>
            </a:r>
          </a:p>
        </p:txBody>
      </p:sp>
      <p:sp>
        <p:nvSpPr>
          <p:cNvPr id="4" name="Slide Number Placeholder 3">
            <a:extLst>
              <a:ext uri="{FF2B5EF4-FFF2-40B4-BE49-F238E27FC236}">
                <a16:creationId xmlns:a16="http://schemas.microsoft.com/office/drawing/2014/main" id="{1CD0D024-F43D-4982-8003-C6F9DFE3662F}"/>
              </a:ext>
            </a:extLst>
          </p:cNvPr>
          <p:cNvSpPr>
            <a:spLocks noGrp="1"/>
          </p:cNvSpPr>
          <p:nvPr>
            <p:ph type="sldNum" sz="quarter" idx="12"/>
          </p:nvPr>
        </p:nvSpPr>
        <p:spPr/>
        <p:txBody>
          <a:bodyPr/>
          <a:lstStyle/>
          <a:p>
            <a:fld id="{71EC9CE2-5AEF-428F-9B76-4FE97200EC74}" type="slidenum">
              <a:rPr lang="en-IN" smtClean="0"/>
              <a:t>80</a:t>
            </a:fld>
            <a:endParaRPr lang="en-IN" dirty="0"/>
          </a:p>
        </p:txBody>
      </p:sp>
      <p:sp>
        <p:nvSpPr>
          <p:cNvPr id="5" name="Rectangle 4">
            <a:extLst>
              <a:ext uri="{FF2B5EF4-FFF2-40B4-BE49-F238E27FC236}">
                <a16:creationId xmlns:a16="http://schemas.microsoft.com/office/drawing/2014/main" id="{9BCCABD5-A37D-4C21-A496-36F8D24D6CD5}"/>
              </a:ext>
            </a:extLst>
          </p:cNvPr>
          <p:cNvSpPr/>
          <p:nvPr/>
        </p:nvSpPr>
        <p:spPr>
          <a:xfrm>
            <a:off x="463826" y="238539"/>
            <a:ext cx="11436626" cy="64829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8059164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2C92-5127-49BA-93F2-D58381B86FBF}"/>
              </a:ext>
            </a:extLst>
          </p:cNvPr>
          <p:cNvSpPr>
            <a:spLocks noGrp="1"/>
          </p:cNvSpPr>
          <p:nvPr>
            <p:ph type="title"/>
          </p:nvPr>
        </p:nvSpPr>
        <p:spPr>
          <a:xfrm>
            <a:off x="838200" y="781878"/>
            <a:ext cx="10515600" cy="543338"/>
          </a:xfrm>
        </p:spPr>
        <p:txBody>
          <a:bodyPr>
            <a:normAutofit fontScale="90000"/>
          </a:bodyPr>
          <a:lstStyle/>
          <a:p>
            <a:r>
              <a:rPr lang="en-US" dirty="0"/>
              <a:t>	Assessment of attainment of Outcomes</a:t>
            </a:r>
            <a:endParaRPr lang="en-IN" dirty="0"/>
          </a:p>
        </p:txBody>
      </p:sp>
      <p:sp>
        <p:nvSpPr>
          <p:cNvPr id="3" name="Content Placeholder 2">
            <a:extLst>
              <a:ext uri="{FF2B5EF4-FFF2-40B4-BE49-F238E27FC236}">
                <a16:creationId xmlns:a16="http://schemas.microsoft.com/office/drawing/2014/main" id="{46B4725D-9623-438D-92AD-F992BEC8808E}"/>
              </a:ext>
            </a:extLst>
          </p:cNvPr>
          <p:cNvSpPr>
            <a:spLocks noGrp="1"/>
          </p:cNvSpPr>
          <p:nvPr>
            <p:ph idx="1"/>
          </p:nvPr>
        </p:nvSpPr>
        <p:spPr>
          <a:xfrm>
            <a:off x="838200" y="875764"/>
            <a:ext cx="10515600" cy="5301199"/>
          </a:xfrm>
        </p:spPr>
        <p:txBody>
          <a:bodyPr>
            <a:normAutofit/>
          </a:bodyPr>
          <a:lstStyle/>
          <a:p>
            <a:endParaRPr lang="en-US" sz="2400" b="1" dirty="0">
              <a:latin typeface="+mj-lt"/>
            </a:endParaRPr>
          </a:p>
          <a:p>
            <a:endParaRPr lang="en-US" sz="2400" b="1" dirty="0">
              <a:latin typeface="+mj-lt"/>
            </a:endParaRPr>
          </a:p>
          <a:p>
            <a:r>
              <a:rPr lang="en-US" sz="2400" b="1" dirty="0">
                <a:latin typeface="+mj-lt"/>
              </a:rPr>
              <a:t>Stating the Program outcomes expresses what our learners (students) will be equipped for when they successfully complete and fulfil the requirements of the Program (award of the degree)</a:t>
            </a:r>
          </a:p>
          <a:p>
            <a:r>
              <a:rPr lang="en-US" sz="2400" b="1" dirty="0">
                <a:latin typeface="+mj-lt"/>
              </a:rPr>
              <a:t>In OBE, all outcomes have to </a:t>
            </a:r>
            <a:r>
              <a:rPr lang="en-US" sz="2400" b="1" u="sng" dirty="0">
                <a:latin typeface="+mj-lt"/>
              </a:rPr>
              <a:t>measurable</a:t>
            </a:r>
            <a:r>
              <a:rPr lang="en-US" sz="2400" b="1" dirty="0">
                <a:latin typeface="+mj-lt"/>
              </a:rPr>
              <a:t> ( that is, quantified) and measured (calculated) to understand how well the program is serving our students and also to identify improvements to act upon – e.g. changes to courses, curriculum revision, teaching-learning-evaluation</a:t>
            </a:r>
          </a:p>
          <a:p>
            <a:r>
              <a:rPr lang="en-US" sz="2400" b="1" dirty="0">
                <a:latin typeface="+mj-lt"/>
              </a:rPr>
              <a:t>Program outcomes are measured each academic year for the graduating batch.</a:t>
            </a:r>
          </a:p>
          <a:p>
            <a:r>
              <a:rPr lang="en-US" sz="2400" b="1" dirty="0">
                <a:latin typeface="+mj-lt"/>
              </a:rPr>
              <a:t>POs are realized by curriculum, teaching/learning and assessment (performance of students) – co-curricular and extra-curricular components may also be included. </a:t>
            </a:r>
          </a:p>
          <a:p>
            <a:endParaRPr lang="en-US" dirty="0"/>
          </a:p>
          <a:p>
            <a:pPr marL="0" indent="0">
              <a:buNone/>
            </a:pPr>
            <a:endParaRPr lang="en-IN" dirty="0"/>
          </a:p>
        </p:txBody>
      </p:sp>
      <p:sp>
        <p:nvSpPr>
          <p:cNvPr id="4" name="Rectangle 3">
            <a:extLst>
              <a:ext uri="{FF2B5EF4-FFF2-40B4-BE49-F238E27FC236}">
                <a16:creationId xmlns:a16="http://schemas.microsoft.com/office/drawing/2014/main" id="{4FFD210F-C23D-4CA9-9E14-50AABF3E0E10}"/>
              </a:ext>
            </a:extLst>
          </p:cNvPr>
          <p:cNvSpPr/>
          <p:nvPr/>
        </p:nvSpPr>
        <p:spPr>
          <a:xfrm>
            <a:off x="675861" y="185530"/>
            <a:ext cx="10919791" cy="64273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8992635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560A-A05D-4B0B-861E-375263DF55F4}"/>
              </a:ext>
            </a:extLst>
          </p:cNvPr>
          <p:cNvSpPr>
            <a:spLocks noGrp="1"/>
          </p:cNvSpPr>
          <p:nvPr>
            <p:ph type="title"/>
          </p:nvPr>
        </p:nvSpPr>
        <p:spPr>
          <a:xfrm>
            <a:off x="838200" y="365126"/>
            <a:ext cx="10515600" cy="472002"/>
          </a:xfrm>
        </p:spPr>
        <p:txBody>
          <a:bodyPr>
            <a:normAutofit fontScale="90000"/>
          </a:bodyPr>
          <a:lstStyle/>
          <a:p>
            <a:r>
              <a:rPr lang="en-US" dirty="0"/>
              <a:t>	Assessing attainment of POs </a:t>
            </a:r>
            <a:endParaRPr lang="en-IN" dirty="0"/>
          </a:p>
        </p:txBody>
      </p:sp>
      <p:sp>
        <p:nvSpPr>
          <p:cNvPr id="3" name="Content Placeholder 2">
            <a:extLst>
              <a:ext uri="{FF2B5EF4-FFF2-40B4-BE49-F238E27FC236}">
                <a16:creationId xmlns:a16="http://schemas.microsoft.com/office/drawing/2014/main" id="{A4C454FC-2EA6-4970-BFE2-AA56A7CAAB20}"/>
              </a:ext>
            </a:extLst>
          </p:cNvPr>
          <p:cNvSpPr>
            <a:spLocks noGrp="1"/>
          </p:cNvSpPr>
          <p:nvPr>
            <p:ph idx="1"/>
          </p:nvPr>
        </p:nvSpPr>
        <p:spPr>
          <a:xfrm>
            <a:off x="838200" y="837128"/>
            <a:ext cx="10515600" cy="5339835"/>
          </a:xfrm>
        </p:spPr>
        <p:txBody>
          <a:bodyPr>
            <a:normAutofit/>
          </a:bodyPr>
          <a:lstStyle/>
          <a:p>
            <a:endParaRPr lang="en-US" dirty="0"/>
          </a:p>
          <a:p>
            <a:pPr marL="0" indent="0">
              <a:buNone/>
            </a:pPr>
            <a:r>
              <a:rPr lang="en-US" sz="2400" b="1" dirty="0">
                <a:latin typeface="+mj-lt"/>
              </a:rPr>
              <a:t>As POs are realized through curriculum implementation, we need to first look at the courses of the curriculum and the Outcomes of each course (COs).</a:t>
            </a:r>
          </a:p>
          <a:p>
            <a:pPr marL="0" indent="0">
              <a:buNone/>
            </a:pPr>
            <a:r>
              <a:rPr lang="en-US" sz="2400" b="1" dirty="0">
                <a:latin typeface="+mj-lt"/>
              </a:rPr>
              <a:t>From the attainment of COs for all the courses  of a Program, we can calculate the attainment of POs</a:t>
            </a:r>
          </a:p>
          <a:p>
            <a:pPr marL="0" indent="0">
              <a:buNone/>
            </a:pPr>
            <a:r>
              <a:rPr lang="en-US" sz="2400" b="1" dirty="0">
                <a:latin typeface="+mj-lt"/>
              </a:rPr>
              <a:t>Thus, the </a:t>
            </a:r>
            <a:r>
              <a:rPr lang="en-US" sz="2400" b="1" u="sng" dirty="0">
                <a:latin typeface="+mj-lt"/>
              </a:rPr>
              <a:t>attainment-of-outcome</a:t>
            </a:r>
            <a:r>
              <a:rPr lang="en-US" sz="2400" b="1" dirty="0">
                <a:latin typeface="+mj-lt"/>
              </a:rPr>
              <a:t> calculation is bottom-up –first COs and from that the POs</a:t>
            </a:r>
          </a:p>
          <a:p>
            <a:pPr marL="0" indent="0">
              <a:buNone/>
            </a:pPr>
            <a:r>
              <a:rPr lang="en-US" sz="2400" b="1" dirty="0">
                <a:latin typeface="+mj-lt"/>
              </a:rPr>
              <a:t>Note, however, that curriculum design will be top-down – from POs to curriculum – to COs/courses </a:t>
            </a:r>
          </a:p>
          <a:p>
            <a:pPr marL="0" indent="0">
              <a:buNone/>
            </a:pPr>
            <a:r>
              <a:rPr lang="en-US" sz="2400" b="1" dirty="0">
                <a:latin typeface="+mj-lt"/>
              </a:rPr>
              <a:t>First, we look at the NBA criteria/score for a overall picture and then, proceed with COs  and assessment of attainment of COs</a:t>
            </a:r>
          </a:p>
          <a:p>
            <a:endParaRPr lang="en-US" dirty="0"/>
          </a:p>
          <a:p>
            <a:endParaRPr lang="en-US" dirty="0"/>
          </a:p>
          <a:p>
            <a:endParaRPr lang="en-IN" dirty="0"/>
          </a:p>
        </p:txBody>
      </p:sp>
      <p:sp>
        <p:nvSpPr>
          <p:cNvPr id="4" name="Rectangle 3">
            <a:extLst>
              <a:ext uri="{FF2B5EF4-FFF2-40B4-BE49-F238E27FC236}">
                <a16:creationId xmlns:a16="http://schemas.microsoft.com/office/drawing/2014/main" id="{36F50814-A6E9-4B8C-B860-B1115BB8F671}"/>
              </a:ext>
            </a:extLst>
          </p:cNvPr>
          <p:cNvSpPr/>
          <p:nvPr/>
        </p:nvSpPr>
        <p:spPr>
          <a:xfrm>
            <a:off x="622852" y="185530"/>
            <a:ext cx="10933044" cy="6414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8931314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561EA-949B-4CF3-B5DC-ADB79BFD98DA}"/>
              </a:ext>
            </a:extLst>
          </p:cNvPr>
          <p:cNvSpPr>
            <a:spLocks noGrp="1"/>
          </p:cNvSpPr>
          <p:nvPr>
            <p:ph type="title"/>
          </p:nvPr>
        </p:nvSpPr>
        <p:spPr>
          <a:xfrm>
            <a:off x="838200" y="508716"/>
            <a:ext cx="10515600" cy="471944"/>
          </a:xfrm>
        </p:spPr>
        <p:txBody>
          <a:bodyPr>
            <a:normAutofit fontScale="90000"/>
          </a:bodyPr>
          <a:lstStyle/>
          <a:p>
            <a:r>
              <a:rPr lang="en-US" dirty="0"/>
              <a:t>	</a:t>
            </a:r>
            <a:r>
              <a:rPr lang="en-US" sz="4000" dirty="0"/>
              <a:t>SAR – NBA Criteria and Evaluation Scores</a:t>
            </a:r>
            <a:endParaRPr lang="en-IN" dirty="0"/>
          </a:p>
        </p:txBody>
      </p:sp>
      <p:sp>
        <p:nvSpPr>
          <p:cNvPr id="3" name="Content Placeholder 2">
            <a:extLst>
              <a:ext uri="{FF2B5EF4-FFF2-40B4-BE49-F238E27FC236}">
                <a16:creationId xmlns:a16="http://schemas.microsoft.com/office/drawing/2014/main" id="{85DDCD6B-324C-43FA-8F62-C5600065D87F}"/>
              </a:ext>
            </a:extLst>
          </p:cNvPr>
          <p:cNvSpPr>
            <a:spLocks noGrp="1"/>
          </p:cNvSpPr>
          <p:nvPr>
            <p:ph idx="1"/>
          </p:nvPr>
        </p:nvSpPr>
        <p:spPr>
          <a:xfrm>
            <a:off x="838200" y="1099929"/>
            <a:ext cx="10515600" cy="5249355"/>
          </a:xfrm>
        </p:spPr>
        <p:txBody>
          <a:bodyPr>
            <a:normAutofit/>
          </a:bodyPr>
          <a:lstStyle/>
          <a:p>
            <a:pPr marL="0" indent="0">
              <a:buNone/>
            </a:pPr>
            <a:r>
              <a:rPr lang="en-US" sz="2400" dirty="0"/>
              <a:t>      </a:t>
            </a:r>
            <a:r>
              <a:rPr lang="en-US" sz="2000" b="1" dirty="0"/>
              <a:t>Grade Y W C D: Y compliant, W weakness, C concern, D Deficient</a:t>
            </a:r>
            <a:endParaRPr lang="en-US" sz="2400" b="1" dirty="0"/>
          </a:p>
          <a:p>
            <a:pPr marL="514350" indent="-514350">
              <a:buAutoNum type="arabicPeriod"/>
            </a:pPr>
            <a:r>
              <a:rPr lang="en-US" sz="2000" b="1" dirty="0">
                <a:solidFill>
                  <a:srgbClr val="C00000"/>
                </a:solidFill>
                <a:latin typeface="+mj-lt"/>
              </a:rPr>
              <a:t>Vision, Mission, PEOs			 50	</a:t>
            </a:r>
            <a:r>
              <a:rPr lang="en-US" sz="1800" b="1" dirty="0">
                <a:solidFill>
                  <a:srgbClr val="C00000"/>
                </a:solidFill>
                <a:latin typeface="+mj-lt"/>
              </a:rPr>
              <a:t>Definitions, stake holder dissemination/awareness</a:t>
            </a:r>
            <a:endParaRPr lang="en-US" sz="2000" b="1" dirty="0">
              <a:solidFill>
                <a:srgbClr val="C00000"/>
              </a:solidFill>
              <a:latin typeface="+mj-lt"/>
            </a:endParaRPr>
          </a:p>
          <a:p>
            <a:pPr marL="514350" indent="-514350">
              <a:buAutoNum type="arabicPeriod"/>
            </a:pPr>
            <a:r>
              <a:rPr lang="en-US" sz="2000" b="1" dirty="0">
                <a:solidFill>
                  <a:srgbClr val="C00000"/>
                </a:solidFill>
                <a:latin typeface="+mj-lt"/>
              </a:rPr>
              <a:t>Program Curriculum &amp;T-L-P		100</a:t>
            </a:r>
          </a:p>
          <a:p>
            <a:pPr marL="514350" indent="-514350">
              <a:buAutoNum type="arabicPeriod" startAt="3"/>
            </a:pPr>
            <a:r>
              <a:rPr lang="en-US" sz="2000" b="1" dirty="0">
                <a:solidFill>
                  <a:srgbClr val="C00000"/>
                </a:solidFill>
                <a:latin typeface="+mj-lt"/>
              </a:rPr>
              <a:t>COs and POs				175	</a:t>
            </a:r>
            <a:r>
              <a:rPr lang="en-US" sz="1800" b="1" dirty="0">
                <a:solidFill>
                  <a:srgbClr val="C00000"/>
                </a:solidFill>
                <a:latin typeface="+mj-lt"/>
              </a:rPr>
              <a:t>CO-PO mapping and attainment calculation</a:t>
            </a:r>
            <a:endParaRPr lang="en-US" sz="2000" b="1" dirty="0">
              <a:solidFill>
                <a:srgbClr val="C00000"/>
              </a:solidFill>
              <a:latin typeface="+mj-lt"/>
            </a:endParaRPr>
          </a:p>
          <a:p>
            <a:pPr marL="514350" indent="-514350">
              <a:buAutoNum type="arabicPeriod" startAt="4"/>
            </a:pPr>
            <a:r>
              <a:rPr lang="en-US" sz="2000" b="1" dirty="0">
                <a:latin typeface="+mj-lt"/>
              </a:rPr>
              <a:t>Students’ Performance		100</a:t>
            </a:r>
          </a:p>
          <a:p>
            <a:pPr marL="514350" indent="-514350">
              <a:buAutoNum type="arabicPeriod" startAt="4"/>
            </a:pPr>
            <a:r>
              <a:rPr lang="en-US" sz="2000" b="1" dirty="0">
                <a:latin typeface="+mj-lt"/>
              </a:rPr>
              <a:t> Faculty Information/Contributions	200</a:t>
            </a:r>
          </a:p>
          <a:p>
            <a:pPr marL="514350" indent="-514350">
              <a:buAutoNum type="arabicPeriod" startAt="6"/>
            </a:pPr>
            <a:r>
              <a:rPr lang="en-US" sz="2000" b="1" dirty="0">
                <a:latin typeface="+mj-lt"/>
              </a:rPr>
              <a:t>Facilities and Technical Support	 	  80</a:t>
            </a:r>
          </a:p>
          <a:p>
            <a:pPr marL="514350" indent="-514350">
              <a:buAutoNum type="arabicPeriod" startAt="6"/>
            </a:pPr>
            <a:r>
              <a:rPr lang="en-IN" sz="2000" b="1" dirty="0">
                <a:solidFill>
                  <a:srgbClr val="C00000"/>
                </a:solidFill>
                <a:latin typeface="+mj-lt"/>
              </a:rPr>
              <a:t>Continuous Improvement		  75	</a:t>
            </a:r>
            <a:r>
              <a:rPr lang="en-IN" sz="1800" b="1" dirty="0">
                <a:solidFill>
                  <a:srgbClr val="C00000"/>
                </a:solidFill>
                <a:latin typeface="+mj-lt"/>
              </a:rPr>
              <a:t>Analyzing CO-PO calculations and C-I actions</a:t>
            </a:r>
            <a:endParaRPr lang="en-IN" sz="2000" b="1" dirty="0">
              <a:solidFill>
                <a:srgbClr val="C00000"/>
              </a:solidFill>
              <a:latin typeface="+mj-lt"/>
            </a:endParaRPr>
          </a:p>
          <a:p>
            <a:pPr marL="514350" indent="-514350">
              <a:buAutoNum type="arabicPeriod" startAt="6"/>
            </a:pPr>
            <a:r>
              <a:rPr lang="en-IN" sz="2000" b="1" dirty="0">
                <a:solidFill>
                  <a:srgbClr val="C00000"/>
                </a:solidFill>
                <a:latin typeface="+mj-lt"/>
              </a:rPr>
              <a:t>First-Year Academics			  50	CO-PO calculations and using them</a:t>
            </a:r>
          </a:p>
          <a:p>
            <a:pPr marL="514350" indent="-514350">
              <a:buAutoNum type="arabicPeriod" startAt="6"/>
            </a:pPr>
            <a:r>
              <a:rPr lang="en-IN" sz="2000" b="1" dirty="0">
                <a:latin typeface="+mj-lt"/>
              </a:rPr>
              <a:t>Student Support Systems		  50</a:t>
            </a:r>
          </a:p>
          <a:p>
            <a:pPr marL="514350" indent="-514350">
              <a:buAutoNum type="arabicPeriod" startAt="6"/>
            </a:pPr>
            <a:r>
              <a:rPr lang="en-IN" sz="2000" b="1" dirty="0">
                <a:latin typeface="+mj-lt"/>
              </a:rPr>
              <a:t>Governance, Institutional Support 	120</a:t>
            </a:r>
          </a:p>
          <a:p>
            <a:pPr marL="0" indent="0">
              <a:buNone/>
            </a:pPr>
            <a:r>
              <a:rPr lang="en-IN" sz="2000" b="1" dirty="0">
                <a:latin typeface="+mj-lt"/>
              </a:rPr>
              <a:t>          and Financial Resources</a:t>
            </a:r>
            <a:endParaRPr lang="en-IN" sz="2400" b="1" dirty="0">
              <a:latin typeface="+mj-lt"/>
            </a:endParaRPr>
          </a:p>
        </p:txBody>
      </p:sp>
      <p:sp>
        <p:nvSpPr>
          <p:cNvPr id="6" name="Rectangle 5">
            <a:extLst>
              <a:ext uri="{FF2B5EF4-FFF2-40B4-BE49-F238E27FC236}">
                <a16:creationId xmlns:a16="http://schemas.microsoft.com/office/drawing/2014/main" id="{653FF03F-3350-4BA9-B6B0-6FE84E9E2DF3}"/>
              </a:ext>
            </a:extLst>
          </p:cNvPr>
          <p:cNvSpPr/>
          <p:nvPr/>
        </p:nvSpPr>
        <p:spPr>
          <a:xfrm>
            <a:off x="463826" y="225287"/>
            <a:ext cx="11304104" cy="6414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5126953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3334-4664-4140-ADC3-71E7E30C4A2C}"/>
              </a:ext>
            </a:extLst>
          </p:cNvPr>
          <p:cNvSpPr>
            <a:spLocks noGrp="1"/>
          </p:cNvSpPr>
          <p:nvPr>
            <p:ph type="title"/>
          </p:nvPr>
        </p:nvSpPr>
        <p:spPr>
          <a:xfrm>
            <a:off x="838200" y="365125"/>
            <a:ext cx="10515600" cy="523517"/>
          </a:xfrm>
        </p:spPr>
        <p:txBody>
          <a:bodyPr>
            <a:normAutofit fontScale="90000"/>
          </a:bodyPr>
          <a:lstStyle/>
          <a:p>
            <a:r>
              <a:rPr lang="en-US" dirty="0"/>
              <a:t>		Course Outcomes - COs</a:t>
            </a:r>
            <a:endParaRPr lang="en-IN" dirty="0"/>
          </a:p>
        </p:txBody>
      </p:sp>
      <p:sp>
        <p:nvSpPr>
          <p:cNvPr id="3" name="Content Placeholder 2">
            <a:extLst>
              <a:ext uri="{FF2B5EF4-FFF2-40B4-BE49-F238E27FC236}">
                <a16:creationId xmlns:a16="http://schemas.microsoft.com/office/drawing/2014/main" id="{D30E4CEE-F043-4B11-A3B1-24D2599E4FE9}"/>
              </a:ext>
            </a:extLst>
          </p:cNvPr>
          <p:cNvSpPr>
            <a:spLocks noGrp="1"/>
          </p:cNvSpPr>
          <p:nvPr>
            <p:ph idx="1"/>
          </p:nvPr>
        </p:nvSpPr>
        <p:spPr>
          <a:xfrm>
            <a:off x="838200" y="1056068"/>
            <a:ext cx="10515600" cy="5436807"/>
          </a:xfrm>
        </p:spPr>
        <p:txBody>
          <a:bodyPr>
            <a:normAutofit/>
          </a:bodyPr>
          <a:lstStyle/>
          <a:p>
            <a:pPr marL="0" indent="0">
              <a:buNone/>
            </a:pPr>
            <a:r>
              <a:rPr lang="en-US" sz="2600" b="1" dirty="0">
                <a:latin typeface="Calibri Light" panose="020F0302020204030204" pitchFamily="34" charset="0"/>
                <a:cs typeface="Calibri Light" panose="020F0302020204030204" pitchFamily="34" charset="0"/>
              </a:rPr>
              <a:t>COs are also known as Learning Outcomes (for instance in ABET)</a:t>
            </a:r>
          </a:p>
          <a:p>
            <a:pPr marL="0" indent="0">
              <a:buNone/>
            </a:pPr>
            <a:r>
              <a:rPr lang="en-US" sz="2600" b="1" dirty="0">
                <a:latin typeface="Calibri Light" panose="020F0302020204030204" pitchFamily="34" charset="0"/>
                <a:cs typeface="Calibri Light" panose="020F0302020204030204" pitchFamily="34" charset="0"/>
              </a:rPr>
              <a:t>Given a curriculum, we design and detail courses in terms of  </a:t>
            </a:r>
          </a:p>
          <a:p>
            <a:pPr marL="0" indent="0">
              <a:buNone/>
            </a:pPr>
            <a:r>
              <a:rPr lang="en-US" sz="2600" b="1" dirty="0">
                <a:latin typeface="Calibri Light" panose="020F0302020204030204" pitchFamily="34" charset="0"/>
                <a:cs typeface="Calibri Light" panose="020F0302020204030204" pitchFamily="34" charset="0"/>
              </a:rPr>
              <a:t>syllabus description, pre-requisites, credits (L-T-P-C) text book(s), </a:t>
            </a:r>
          </a:p>
          <a:p>
            <a:pPr marL="0" indent="0">
              <a:buNone/>
            </a:pPr>
            <a:r>
              <a:rPr lang="en-US" sz="2600" b="1" dirty="0">
                <a:latin typeface="Calibri Light" panose="020F0302020204030204" pitchFamily="34" charset="0"/>
                <a:cs typeface="Calibri Light" panose="020F0302020204030204" pitchFamily="34" charset="0"/>
              </a:rPr>
              <a:t>reference book(s), </a:t>
            </a:r>
            <a:r>
              <a:rPr lang="en-US" sz="2600" b="1" u="sng" dirty="0">
                <a:latin typeface="Calibri Light" panose="020F0302020204030204" pitchFamily="34" charset="0"/>
                <a:cs typeface="Calibri Light" panose="020F0302020204030204" pitchFamily="34" charset="0"/>
              </a:rPr>
              <a:t>Question Bank.</a:t>
            </a:r>
          </a:p>
          <a:p>
            <a:pPr marL="0" indent="0">
              <a:buNone/>
            </a:pPr>
            <a:r>
              <a:rPr lang="en-US" sz="2600" b="1" dirty="0">
                <a:latin typeface="Calibri Light" panose="020F0302020204030204" pitchFamily="34" charset="0"/>
                <a:cs typeface="Calibri Light" panose="020F0302020204030204" pitchFamily="34" charset="0"/>
              </a:rPr>
              <a:t>Implementing a course comprises:</a:t>
            </a:r>
          </a:p>
          <a:p>
            <a:r>
              <a:rPr lang="en-IN" sz="1900" b="1" dirty="0">
                <a:latin typeface="Calibri Light" panose="020F0302020204030204" pitchFamily="34" charset="0"/>
                <a:cs typeface="Calibri Light" panose="020F0302020204030204" pitchFamily="34" charset="0"/>
              </a:rPr>
              <a:t>TEACHING, LEARNING and ASSESSMENT (QUIZ, Assignment, Exams ..)</a:t>
            </a:r>
          </a:p>
          <a:p>
            <a:r>
              <a:rPr lang="en-IN" sz="1900" b="1" u="sng" dirty="0">
                <a:latin typeface="Calibri Light" panose="020F0302020204030204" pitchFamily="34" charset="0"/>
                <a:cs typeface="Calibri Light" panose="020F0302020204030204" pitchFamily="34" charset="0"/>
              </a:rPr>
              <a:t>CONSTRUCTIVE ALLIGNMENT</a:t>
            </a:r>
            <a:r>
              <a:rPr lang="en-IN" sz="1900" b="1" dirty="0">
                <a:latin typeface="Calibri Light" panose="020F0302020204030204" pitchFamily="34" charset="0"/>
                <a:cs typeface="Calibri Light" panose="020F0302020204030204" pitchFamily="34" charset="0"/>
              </a:rPr>
              <a:t> OF T, L and A</a:t>
            </a:r>
          </a:p>
          <a:p>
            <a:r>
              <a:rPr lang="en-IN" sz="1900" b="1" dirty="0">
                <a:latin typeface="Calibri Light" panose="020F0302020204030204" pitchFamily="34" charset="0"/>
                <a:cs typeface="Calibri Light" panose="020F0302020204030204" pitchFamily="34" charset="0"/>
              </a:rPr>
              <a:t>ASSESSMENT DRIVEN BY LEARNING-OUTCOMES</a:t>
            </a:r>
          </a:p>
          <a:p>
            <a:r>
              <a:rPr lang="en-IN" sz="1900" b="1" dirty="0">
                <a:latin typeface="Calibri Light" panose="020F0302020204030204" pitchFamily="34" charset="0"/>
                <a:cs typeface="Calibri Light" panose="020F0302020204030204" pitchFamily="34" charset="0"/>
              </a:rPr>
              <a:t>ASSESSMENT DRIVES TEACHING AND LEARNING</a:t>
            </a:r>
            <a:endParaRPr lang="en-IN" sz="2000" b="1" dirty="0">
              <a:latin typeface="Calibri Light" panose="020F0302020204030204" pitchFamily="34" charset="0"/>
              <a:cs typeface="Calibri Light" panose="020F0302020204030204" pitchFamily="34" charset="0"/>
            </a:endParaRPr>
          </a:p>
          <a:p>
            <a:r>
              <a:rPr lang="en-IN" sz="2000" b="1" dirty="0">
                <a:latin typeface="Calibri Light" panose="020F0302020204030204" pitchFamily="34" charset="0"/>
                <a:cs typeface="Calibri Light" panose="020F0302020204030204" pitchFamily="34" charset="0"/>
              </a:rPr>
              <a:t>ASSESSEMENT IS WHAT STUDENTS FOCUS ON</a:t>
            </a:r>
          </a:p>
          <a:p>
            <a:r>
              <a:rPr lang="en-IN" b="1" dirty="0">
                <a:solidFill>
                  <a:srgbClr val="C00000"/>
                </a:solidFill>
                <a:latin typeface="Calibri Light" panose="020F0302020204030204" pitchFamily="34" charset="0"/>
                <a:cs typeface="Calibri Light" panose="020F0302020204030204" pitchFamily="34" charset="0"/>
              </a:rPr>
              <a:t>COs are central to OBE </a:t>
            </a:r>
          </a:p>
          <a:p>
            <a:r>
              <a:rPr lang="en-IN" b="1" dirty="0">
                <a:solidFill>
                  <a:srgbClr val="C00000"/>
                </a:solidFill>
                <a:latin typeface="Calibri Light" panose="020F0302020204030204" pitchFamily="34" charset="0"/>
                <a:cs typeface="Calibri Light" panose="020F0302020204030204" pitchFamily="34" charset="0"/>
              </a:rPr>
              <a:t>POs are given by NBA and COs are determined by the department</a:t>
            </a:r>
          </a:p>
          <a:p>
            <a:pPr marL="0" indent="0">
              <a:buNone/>
            </a:pPr>
            <a:endParaRPr lang="en-IN" sz="2600" b="1" dirty="0">
              <a:latin typeface="Arial Narrow" panose="020B0606020202030204" pitchFamily="34" charset="0"/>
            </a:endParaRPr>
          </a:p>
          <a:p>
            <a:endParaRPr lang="en-IN" sz="2800" dirty="0"/>
          </a:p>
          <a:p>
            <a:pPr marL="0" indent="0">
              <a:buNone/>
            </a:pPr>
            <a:endParaRPr lang="en-US" dirty="0"/>
          </a:p>
          <a:p>
            <a:endParaRPr lang="en-US" dirty="0"/>
          </a:p>
          <a:p>
            <a:endParaRPr lang="en-IN" dirty="0"/>
          </a:p>
        </p:txBody>
      </p:sp>
      <p:sp>
        <p:nvSpPr>
          <p:cNvPr id="4" name="Rectangle 3">
            <a:extLst>
              <a:ext uri="{FF2B5EF4-FFF2-40B4-BE49-F238E27FC236}">
                <a16:creationId xmlns:a16="http://schemas.microsoft.com/office/drawing/2014/main" id="{0310C37A-30E9-438D-BCFC-6B543AF9BAE0}"/>
              </a:ext>
            </a:extLst>
          </p:cNvPr>
          <p:cNvSpPr/>
          <p:nvPr/>
        </p:nvSpPr>
        <p:spPr>
          <a:xfrm>
            <a:off x="609600" y="92765"/>
            <a:ext cx="11065565" cy="64001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4043261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9EEA-B13A-4405-B087-819E925B33C4}"/>
              </a:ext>
            </a:extLst>
          </p:cNvPr>
          <p:cNvSpPr>
            <a:spLocks noGrp="1"/>
          </p:cNvSpPr>
          <p:nvPr>
            <p:ph type="title"/>
          </p:nvPr>
        </p:nvSpPr>
        <p:spPr>
          <a:xfrm>
            <a:off x="838200" y="365125"/>
            <a:ext cx="10515600" cy="459123"/>
          </a:xfrm>
        </p:spPr>
        <p:txBody>
          <a:bodyPr>
            <a:normAutofit fontScale="90000"/>
          </a:bodyPr>
          <a:lstStyle/>
          <a:p>
            <a:r>
              <a:rPr lang="en-US" dirty="0"/>
              <a:t>		Course Outcomes CO – An Example</a:t>
            </a:r>
            <a:endParaRPr lang="en-IN" b="1" dirty="0"/>
          </a:p>
        </p:txBody>
      </p:sp>
      <p:sp>
        <p:nvSpPr>
          <p:cNvPr id="3" name="Content Placeholder 2">
            <a:extLst>
              <a:ext uri="{FF2B5EF4-FFF2-40B4-BE49-F238E27FC236}">
                <a16:creationId xmlns:a16="http://schemas.microsoft.com/office/drawing/2014/main" id="{95F49611-DE2E-48A4-A6F3-D72A5053A66A}"/>
              </a:ext>
            </a:extLst>
          </p:cNvPr>
          <p:cNvSpPr>
            <a:spLocks noGrp="1"/>
          </p:cNvSpPr>
          <p:nvPr>
            <p:ph idx="1"/>
          </p:nvPr>
        </p:nvSpPr>
        <p:spPr>
          <a:xfrm>
            <a:off x="838200" y="914400"/>
            <a:ext cx="10515600" cy="5262563"/>
          </a:xfrm>
        </p:spPr>
        <p:txBody>
          <a:bodyPr/>
          <a:lstStyle/>
          <a:p>
            <a:pPr>
              <a:lnSpc>
                <a:spcPct val="107000"/>
              </a:lnSpc>
              <a:spcAft>
                <a:spcPts val="800"/>
              </a:spcAft>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Course Title: Heat &amp; Mass Transfer </a:t>
            </a:r>
          </a:p>
          <a:p>
            <a:pPr>
              <a:lnSpc>
                <a:spcPct val="107000"/>
              </a:lnSpc>
              <a:spcAft>
                <a:spcPts val="800"/>
              </a:spcAft>
            </a:pPr>
            <a:r>
              <a:rPr lang="en-IN" sz="1800" b="1" dirty="0">
                <a:latin typeface="Calibri Light" panose="020F0302020204030204" pitchFamily="34" charset="0"/>
                <a:ea typeface="Calibri" panose="020F0502020204030204" pitchFamily="34" charset="0"/>
                <a:cs typeface="Calibri Light" panose="020F0302020204030204" pitchFamily="34" charset="0"/>
              </a:rPr>
              <a:t>Course Outcomes</a:t>
            </a:r>
            <a:endParaRPr lang="en-IN" sz="1800" b="1"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1 Solve  practical engineering problems using basic concepts of heat and mass transfer.</a:t>
            </a:r>
          </a:p>
          <a:p>
            <a:pPr marL="0" indent="0">
              <a:lnSpc>
                <a:spcPct val="107000"/>
              </a:lnSpc>
              <a:spcAft>
                <a:spcPts val="800"/>
              </a:spcAft>
              <a:buNone/>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2 Evaluate steady and unsteady performance for insulation, fin and thermocouple. </a:t>
            </a:r>
          </a:p>
          <a:p>
            <a:pPr marL="0" indent="0">
              <a:lnSpc>
                <a:spcPct val="107000"/>
              </a:lnSpc>
              <a:spcAft>
                <a:spcPts val="800"/>
              </a:spcAft>
              <a:buNone/>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3 Analyze laminar and turbulent boundary layer flow on internal and external regions. </a:t>
            </a:r>
          </a:p>
          <a:p>
            <a:pPr marL="0" indent="0">
              <a:lnSpc>
                <a:spcPct val="107000"/>
              </a:lnSpc>
              <a:spcAft>
                <a:spcPts val="800"/>
              </a:spcAft>
              <a:buNone/>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4. Design shell and tube type heat exchangers for convective heat transfer applications.</a:t>
            </a:r>
          </a:p>
          <a:p>
            <a:pPr marL="0" indent="0">
              <a:lnSpc>
                <a:spcPct val="107000"/>
              </a:lnSpc>
              <a:spcAft>
                <a:spcPts val="800"/>
              </a:spcAft>
              <a:buNone/>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5 Analyze phase change heat transfer processes applied to process-heat applications</a:t>
            </a:r>
          </a:p>
          <a:p>
            <a:pPr marL="0" indent="0">
              <a:lnSpc>
                <a:spcPct val="107000"/>
              </a:lnSpc>
              <a:spcAft>
                <a:spcPts val="800"/>
              </a:spcAft>
              <a:buNone/>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6 Determine radiation heat transfer rates in engineering problems.</a:t>
            </a:r>
          </a:p>
          <a:p>
            <a:pPr marL="0" indent="0">
              <a:lnSpc>
                <a:spcPct val="107000"/>
              </a:lnSpc>
              <a:spcAft>
                <a:spcPts val="800"/>
              </a:spcAft>
              <a:buNone/>
            </a:pPr>
            <a:r>
              <a:rPr lang="en-IN" sz="1800" b="1" dirty="0">
                <a:effectLst/>
                <a:latin typeface="Calibri Light" panose="020F0302020204030204" pitchFamily="34" charset="0"/>
                <a:ea typeface="Calibri" panose="020F0502020204030204" pitchFamily="34" charset="0"/>
                <a:cs typeface="Calibri Light" panose="020F0302020204030204" pitchFamily="34" charset="0"/>
              </a:rPr>
              <a:t>7 Perform design calculations of thermal equipment and prepare technical report</a:t>
            </a:r>
          </a:p>
          <a:p>
            <a:pPr marL="0" indent="0">
              <a:lnSpc>
                <a:spcPct val="107000"/>
              </a:lnSpc>
              <a:spcAft>
                <a:spcPts val="800"/>
              </a:spcAft>
              <a:buNone/>
            </a:pPr>
            <a:r>
              <a:rPr lang="en-IN" sz="2000" b="1" u="sng" dirty="0">
                <a:solidFill>
                  <a:srgbClr val="C00000"/>
                </a:solidFill>
                <a:latin typeface="Calibri Light" panose="020F0302020204030204" pitchFamily="34" charset="0"/>
                <a:ea typeface="Calibri" panose="020F0502020204030204" pitchFamily="34" charset="0"/>
                <a:cs typeface="Calibri Light" panose="020F0302020204030204" pitchFamily="34" charset="0"/>
              </a:rPr>
              <a:t>Writing clear COs is important; Implementing them well in T-L-A is also important</a:t>
            </a:r>
            <a:endParaRPr lang="en-IN" sz="2000" b="1" u="sng" dirty="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endParaRPr>
          </a:p>
          <a:p>
            <a:endParaRPr lang="en-IN" dirty="0"/>
          </a:p>
        </p:txBody>
      </p:sp>
      <p:sp>
        <p:nvSpPr>
          <p:cNvPr id="4" name="Rectangle 3">
            <a:extLst>
              <a:ext uri="{FF2B5EF4-FFF2-40B4-BE49-F238E27FC236}">
                <a16:creationId xmlns:a16="http://schemas.microsoft.com/office/drawing/2014/main" id="{57B8093D-C073-4DA9-B437-FF187C9D8ADA}"/>
              </a:ext>
            </a:extLst>
          </p:cNvPr>
          <p:cNvSpPr/>
          <p:nvPr/>
        </p:nvSpPr>
        <p:spPr>
          <a:xfrm>
            <a:off x="622852" y="159026"/>
            <a:ext cx="10217426" cy="6333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8796265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6AA9-1919-4CBC-8568-D6FA4C5002AC}"/>
              </a:ext>
            </a:extLst>
          </p:cNvPr>
          <p:cNvSpPr>
            <a:spLocks noGrp="1"/>
          </p:cNvSpPr>
          <p:nvPr>
            <p:ph type="title"/>
          </p:nvPr>
        </p:nvSpPr>
        <p:spPr>
          <a:xfrm>
            <a:off x="838200" y="365125"/>
            <a:ext cx="10515600" cy="523517"/>
          </a:xfrm>
        </p:spPr>
        <p:txBody>
          <a:bodyPr>
            <a:normAutofit fontScale="90000"/>
          </a:bodyPr>
          <a:lstStyle/>
          <a:p>
            <a:r>
              <a:rPr lang="en-US" dirty="0"/>
              <a:t>CO-PO mapping (connecting COs with POs)</a:t>
            </a:r>
            <a:endParaRPr lang="en-IN" dirty="0"/>
          </a:p>
        </p:txBody>
      </p:sp>
      <p:sp>
        <p:nvSpPr>
          <p:cNvPr id="3" name="Content Placeholder 2">
            <a:extLst>
              <a:ext uri="{FF2B5EF4-FFF2-40B4-BE49-F238E27FC236}">
                <a16:creationId xmlns:a16="http://schemas.microsoft.com/office/drawing/2014/main" id="{6083DCA0-6EB2-4E70-A2C0-27919B850943}"/>
              </a:ext>
            </a:extLst>
          </p:cNvPr>
          <p:cNvSpPr>
            <a:spLocks noGrp="1"/>
          </p:cNvSpPr>
          <p:nvPr>
            <p:ph idx="1"/>
          </p:nvPr>
        </p:nvSpPr>
        <p:spPr>
          <a:xfrm>
            <a:off x="838200" y="1205345"/>
            <a:ext cx="10515600" cy="5287530"/>
          </a:xfrm>
        </p:spPr>
        <p:txBody>
          <a:bodyPr/>
          <a:lstStyle/>
          <a:p>
            <a:r>
              <a:rPr lang="en-US" dirty="0"/>
              <a:t>The mapping is a matrix with rows as COs and columns as POs</a:t>
            </a:r>
          </a:p>
          <a:p>
            <a:endParaRPr lang="en-US" dirty="0"/>
          </a:p>
          <a:p>
            <a:pPr marL="0" indent="0">
              <a:buNone/>
            </a:pPr>
            <a:r>
              <a:rPr lang="en-US" dirty="0"/>
              <a:t>Each element/cell of the matrix has a value in {--, 1, 2, 3}</a:t>
            </a:r>
          </a:p>
          <a:p>
            <a:pPr marL="0" indent="0">
              <a:buNone/>
            </a:pPr>
            <a:r>
              <a:rPr lang="en-US" dirty="0"/>
              <a:t>The meaning associated with the values are as follows:</a:t>
            </a:r>
          </a:p>
          <a:p>
            <a:pPr marL="0" indent="0">
              <a:buNone/>
            </a:pPr>
            <a:r>
              <a:rPr lang="en-US" dirty="0"/>
              <a:t>	-- this CO (row) has nil/very small/insignificant contribution to 		the PO(column)</a:t>
            </a:r>
          </a:p>
          <a:p>
            <a:pPr marL="0" indent="0">
              <a:buNone/>
            </a:pPr>
            <a:r>
              <a:rPr lang="en-US" dirty="0"/>
              <a:t>	1  </a:t>
            </a:r>
            <a:r>
              <a:rPr lang="en-US" dirty="0">
                <a:sym typeface="Wingdings" panose="05000000000000000000" pitchFamily="2" charset="2"/>
              </a:rPr>
              <a:t> relevant and small significance 2  medium or moderate 	and 	3   strong</a:t>
            </a:r>
          </a:p>
          <a:p>
            <a:pPr marL="0" indent="0">
              <a:buNone/>
            </a:pPr>
            <a:r>
              <a:rPr lang="en-US" dirty="0">
                <a:sym typeface="Wingdings" panose="05000000000000000000" pitchFamily="2" charset="2"/>
              </a:rPr>
              <a:t>These values have to be justified in the T-L-A of the course, particularly in terms of the BLOOM Level of the questions/Problems</a:t>
            </a:r>
          </a:p>
          <a:p>
            <a:pPr marL="0" indent="0">
              <a:buNone/>
            </a:pPr>
            <a:endParaRPr lang="en-US" dirty="0"/>
          </a:p>
          <a:p>
            <a:endParaRPr lang="en-IN" dirty="0"/>
          </a:p>
        </p:txBody>
      </p:sp>
      <p:sp>
        <p:nvSpPr>
          <p:cNvPr id="4" name="Rectangle 3">
            <a:extLst>
              <a:ext uri="{FF2B5EF4-FFF2-40B4-BE49-F238E27FC236}">
                <a16:creationId xmlns:a16="http://schemas.microsoft.com/office/drawing/2014/main" id="{44467B98-DB6E-473F-934F-19439F0C40EA}"/>
              </a:ext>
            </a:extLst>
          </p:cNvPr>
          <p:cNvSpPr/>
          <p:nvPr/>
        </p:nvSpPr>
        <p:spPr>
          <a:xfrm>
            <a:off x="649357" y="238539"/>
            <a:ext cx="10704443" cy="6387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4953701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9B05-D74D-4A0D-B48A-49CDA3C56C76}"/>
              </a:ext>
            </a:extLst>
          </p:cNvPr>
          <p:cNvSpPr>
            <a:spLocks noGrp="1"/>
          </p:cNvSpPr>
          <p:nvPr>
            <p:ph type="title"/>
          </p:nvPr>
        </p:nvSpPr>
        <p:spPr>
          <a:xfrm>
            <a:off x="838200" y="365126"/>
            <a:ext cx="10515600" cy="536396"/>
          </a:xfrm>
        </p:spPr>
        <p:txBody>
          <a:bodyPr>
            <a:noAutofit/>
          </a:bodyPr>
          <a:lstStyle/>
          <a:p>
            <a:r>
              <a:rPr lang="en-US" sz="3600" dirty="0"/>
              <a:t>	An Example CO-PO mapping (contd ..)</a:t>
            </a:r>
            <a:endParaRPr lang="en-IN" sz="3600" dirty="0"/>
          </a:p>
        </p:txBody>
      </p:sp>
      <p:sp>
        <p:nvSpPr>
          <p:cNvPr id="3" name="Content Placeholder 2">
            <a:extLst>
              <a:ext uri="{FF2B5EF4-FFF2-40B4-BE49-F238E27FC236}">
                <a16:creationId xmlns:a16="http://schemas.microsoft.com/office/drawing/2014/main" id="{C15C9FD4-1C8A-40EB-8567-A7BF483556BB}"/>
              </a:ext>
            </a:extLst>
          </p:cNvPr>
          <p:cNvSpPr>
            <a:spLocks noGrp="1"/>
          </p:cNvSpPr>
          <p:nvPr>
            <p:ph idx="1"/>
          </p:nvPr>
        </p:nvSpPr>
        <p:spPr>
          <a:xfrm>
            <a:off x="680970" y="1033766"/>
            <a:ext cx="10830059" cy="5280338"/>
          </a:xfrm>
        </p:spPr>
        <p:txBody>
          <a:bodyPr/>
          <a:lstStyle/>
          <a:p>
            <a:pPr marL="0" indent="0">
              <a:lnSpc>
                <a:spcPct val="107000"/>
              </a:lnSpc>
              <a:spcAft>
                <a:spcPts val="800"/>
              </a:spcAft>
              <a:buNone/>
            </a:pPr>
            <a:r>
              <a:rPr lang="en-IN" sz="1800" b="1" dirty="0">
                <a:effectLst/>
                <a:latin typeface="Calibri" panose="020F0502020204030204" pitchFamily="34" charset="0"/>
                <a:ea typeface="Calibri" panose="020F0502020204030204" pitchFamily="34" charset="0"/>
                <a:cs typeface="Times New Roman" panose="02020603050405020304" pitchFamily="18" charset="0"/>
              </a:rPr>
              <a:t>	</a:t>
            </a:r>
            <a:r>
              <a:rPr lang="en-IN" sz="2400" b="1" dirty="0">
                <a:effectLst/>
                <a:latin typeface="Calibri" panose="020F0502020204030204" pitchFamily="34" charset="0"/>
                <a:ea typeface="Calibri" panose="020F0502020204030204" pitchFamily="34" charset="0"/>
                <a:cs typeface="Times New Roman" panose="02020603050405020304" pitchFamily="18" charset="0"/>
              </a:rPr>
              <a:t>		</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PO1	PO2	PO3	PO4</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CO1		 2	 2</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CO2			 3</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CO3			 2	 2</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CO4			 3	 2</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CO5			 3</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CO6			 2</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CO7			 	3	3</a:t>
            </a:r>
            <a:endParaRPr lang="en-IN" sz="24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IN" dirty="0"/>
          </a:p>
        </p:txBody>
      </p:sp>
      <p:graphicFrame>
        <p:nvGraphicFramePr>
          <p:cNvPr id="5" name="Table 4">
            <a:extLst>
              <a:ext uri="{FF2B5EF4-FFF2-40B4-BE49-F238E27FC236}">
                <a16:creationId xmlns:a16="http://schemas.microsoft.com/office/drawing/2014/main" id="{0A953165-4648-490E-9284-B556E49EDC23}"/>
              </a:ext>
            </a:extLst>
          </p:cNvPr>
          <p:cNvGraphicFramePr>
            <a:graphicFrameLocks noGrp="1"/>
          </p:cNvGraphicFramePr>
          <p:nvPr>
            <p:extLst>
              <p:ext uri="{D42A27DB-BD31-4B8C-83A1-F6EECF244321}">
                <p14:modId xmlns:p14="http://schemas.microsoft.com/office/powerpoint/2010/main" val="4230903800"/>
              </p:ext>
            </p:extLst>
          </p:nvPr>
        </p:nvGraphicFramePr>
        <p:xfrm>
          <a:off x="1382750" y="1137425"/>
          <a:ext cx="5932449" cy="5029200"/>
        </p:xfrm>
        <a:graphic>
          <a:graphicData uri="http://schemas.openxmlformats.org/drawingml/2006/table">
            <a:tbl>
              <a:tblPr/>
              <a:tblGrid>
                <a:gridCol w="5932449">
                  <a:extLst>
                    <a:ext uri="{9D8B030D-6E8A-4147-A177-3AD203B41FA5}">
                      <a16:colId xmlns:a16="http://schemas.microsoft.com/office/drawing/2014/main" val="4201089967"/>
                    </a:ext>
                  </a:extLst>
                </a:gridCol>
              </a:tblGrid>
              <a:tr h="5029200">
                <a:tc>
                  <a:txBody>
                    <a:bodyPr/>
                    <a:lstStyle/>
                    <a:p>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265898661"/>
                  </a:ext>
                </a:extLst>
              </a:tr>
            </a:tbl>
          </a:graphicData>
        </a:graphic>
      </p:graphicFrame>
      <p:cxnSp>
        <p:nvCxnSpPr>
          <p:cNvPr id="7" name="Straight Connector 6">
            <a:extLst>
              <a:ext uri="{FF2B5EF4-FFF2-40B4-BE49-F238E27FC236}">
                <a16:creationId xmlns:a16="http://schemas.microsoft.com/office/drawing/2014/main" id="{E9F2C770-E3DE-4D44-9F82-1956B4899772}"/>
              </a:ext>
            </a:extLst>
          </p:cNvPr>
          <p:cNvCxnSpPr/>
          <p:nvPr/>
        </p:nvCxnSpPr>
        <p:spPr>
          <a:xfrm>
            <a:off x="3144644" y="1056068"/>
            <a:ext cx="0" cy="5210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68753F-0C21-423E-B52C-7C69E29AD171}"/>
              </a:ext>
            </a:extLst>
          </p:cNvPr>
          <p:cNvCxnSpPr/>
          <p:nvPr/>
        </p:nvCxnSpPr>
        <p:spPr>
          <a:xfrm>
            <a:off x="1382751" y="2196790"/>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A05F7D-04BF-442C-B66F-E6B82D64E850}"/>
              </a:ext>
            </a:extLst>
          </p:cNvPr>
          <p:cNvCxnSpPr/>
          <p:nvPr/>
        </p:nvCxnSpPr>
        <p:spPr>
          <a:xfrm>
            <a:off x="1382751" y="2821259"/>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44F86F-FFDA-4283-8A85-C4DE41D75DAA}"/>
              </a:ext>
            </a:extLst>
          </p:cNvPr>
          <p:cNvCxnSpPr/>
          <p:nvPr/>
        </p:nvCxnSpPr>
        <p:spPr>
          <a:xfrm>
            <a:off x="1382751" y="3429000"/>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12E10-A265-495D-92FE-5D3D63BF2D6B}"/>
              </a:ext>
            </a:extLst>
          </p:cNvPr>
          <p:cNvCxnSpPr/>
          <p:nvPr/>
        </p:nvCxnSpPr>
        <p:spPr>
          <a:xfrm>
            <a:off x="1382751" y="4059044"/>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F6258-21E5-401A-B296-3CA6F534967A}"/>
              </a:ext>
            </a:extLst>
          </p:cNvPr>
          <p:cNvCxnSpPr/>
          <p:nvPr/>
        </p:nvCxnSpPr>
        <p:spPr>
          <a:xfrm>
            <a:off x="1382751" y="4694663"/>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15CB77-1F02-4615-A401-73D193451F5D}"/>
              </a:ext>
            </a:extLst>
          </p:cNvPr>
          <p:cNvCxnSpPr/>
          <p:nvPr/>
        </p:nvCxnSpPr>
        <p:spPr>
          <a:xfrm>
            <a:off x="1382751" y="5263376"/>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C2FD0E0-8016-4F4B-AEE4-2C4F08A862C8}"/>
              </a:ext>
            </a:extLst>
          </p:cNvPr>
          <p:cNvCxnSpPr/>
          <p:nvPr/>
        </p:nvCxnSpPr>
        <p:spPr>
          <a:xfrm>
            <a:off x="4125951" y="1137424"/>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BF4832A-380B-40F7-B425-F62E320195CC}"/>
              </a:ext>
            </a:extLst>
          </p:cNvPr>
          <p:cNvCxnSpPr/>
          <p:nvPr/>
        </p:nvCxnSpPr>
        <p:spPr>
          <a:xfrm>
            <a:off x="5107259" y="1033766"/>
            <a:ext cx="0" cy="5233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F975DBA-9743-40AA-AD92-DA3D1180CDA4}"/>
              </a:ext>
            </a:extLst>
          </p:cNvPr>
          <p:cNvCxnSpPr>
            <a:cxnSpLocks/>
          </p:cNvCxnSpPr>
          <p:nvPr/>
        </p:nvCxnSpPr>
        <p:spPr>
          <a:xfrm>
            <a:off x="6095999" y="1033766"/>
            <a:ext cx="0" cy="5233219"/>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F5FA3D6-B9D9-45B9-AAA5-6A889E1EA5E3}"/>
              </a:ext>
            </a:extLst>
          </p:cNvPr>
          <p:cNvSpPr/>
          <p:nvPr/>
        </p:nvSpPr>
        <p:spPr>
          <a:xfrm>
            <a:off x="680970" y="238539"/>
            <a:ext cx="9748491" cy="6520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7421021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AD86-116F-49E9-A06E-DCF14FBB6412}"/>
              </a:ext>
            </a:extLst>
          </p:cNvPr>
          <p:cNvSpPr>
            <a:spLocks noGrp="1"/>
          </p:cNvSpPr>
          <p:nvPr>
            <p:ph type="title"/>
          </p:nvPr>
        </p:nvSpPr>
        <p:spPr>
          <a:xfrm>
            <a:off x="838200" y="365125"/>
            <a:ext cx="10515600" cy="402519"/>
          </a:xfrm>
        </p:spPr>
        <p:txBody>
          <a:bodyPr>
            <a:normAutofit fontScale="90000"/>
          </a:bodyPr>
          <a:lstStyle/>
          <a:p>
            <a:r>
              <a:rPr lang="en-US" dirty="0"/>
              <a:t>	Explanation of CO-PO mapping Example</a:t>
            </a:r>
            <a:endParaRPr lang="en-IN" dirty="0"/>
          </a:p>
        </p:txBody>
      </p:sp>
      <p:sp>
        <p:nvSpPr>
          <p:cNvPr id="3" name="Content Placeholder 2">
            <a:extLst>
              <a:ext uri="{FF2B5EF4-FFF2-40B4-BE49-F238E27FC236}">
                <a16:creationId xmlns:a16="http://schemas.microsoft.com/office/drawing/2014/main" id="{C3AF58A0-6E39-42C3-87CB-FED863020F98}"/>
              </a:ext>
            </a:extLst>
          </p:cNvPr>
          <p:cNvSpPr>
            <a:spLocks noGrp="1"/>
          </p:cNvSpPr>
          <p:nvPr>
            <p:ph idx="1"/>
          </p:nvPr>
        </p:nvSpPr>
        <p:spPr>
          <a:xfrm>
            <a:off x="838200" y="925689"/>
            <a:ext cx="10515600" cy="5251274"/>
          </a:xfrm>
        </p:spPr>
        <p:txBody>
          <a:bodyPr>
            <a:normAutofit fontScale="92500" lnSpcReduction="20000"/>
          </a:bodyPr>
          <a:lstStyle/>
          <a:p>
            <a:pPr marL="342900" lvl="0" indent="-342900">
              <a:buFont typeface="+mj-lt"/>
              <a:buAutoNum type="arabicPeriod"/>
            </a:pPr>
            <a:r>
              <a:rPr lang="en-US" sz="1600" b="1" u="sng" dirty="0"/>
              <a:t>Engineering knowledge</a:t>
            </a:r>
            <a:r>
              <a:rPr lang="en-US" sz="1600" dirty="0"/>
              <a:t>: </a:t>
            </a:r>
            <a:r>
              <a:rPr lang="en-US" sz="1600" b="1" dirty="0"/>
              <a:t>Apply the knowledge of mathematics, science, engineering fundamentals, and an engineering specialization to the solution of </a:t>
            </a:r>
            <a:r>
              <a:rPr lang="en-US" sz="1600" b="1" dirty="0">
                <a:solidFill>
                  <a:srgbClr val="C00000"/>
                </a:solidFill>
              </a:rPr>
              <a:t>complex engineering problems.</a:t>
            </a:r>
            <a:endParaRPr lang="en-IN" sz="1600" b="1" dirty="0">
              <a:solidFill>
                <a:srgbClr val="C00000"/>
              </a:solidFill>
            </a:endParaRPr>
          </a:p>
          <a:p>
            <a:pPr marL="342900" lvl="0" indent="-342900">
              <a:buFont typeface="+mj-lt"/>
              <a:buAutoNum type="arabicPeriod"/>
            </a:pPr>
            <a:r>
              <a:rPr lang="en-US" sz="1600" b="1" u="sng" dirty="0"/>
              <a:t>Problem analysis</a:t>
            </a:r>
            <a:r>
              <a:rPr lang="en-US" sz="1600" b="1" dirty="0"/>
              <a:t>: Identify, formulate, review research literature, and analyze </a:t>
            </a:r>
            <a:r>
              <a:rPr lang="en-US" sz="1600" b="1" dirty="0">
                <a:solidFill>
                  <a:srgbClr val="C00000"/>
                </a:solidFill>
              </a:rPr>
              <a:t>complex engineering problems </a:t>
            </a:r>
            <a:r>
              <a:rPr lang="en-US" sz="1600" b="1" dirty="0"/>
              <a:t>reaching substantiated conclusions using first principles of mathematics, natural sciences, and engineering sciences.</a:t>
            </a:r>
            <a:endParaRPr lang="en-US" sz="1100" b="1" dirty="0"/>
          </a:p>
          <a:p>
            <a:pPr marL="342900" lvl="0" indent="-342900">
              <a:buFont typeface="+mj-lt"/>
              <a:buAutoNum type="arabicPeriod"/>
            </a:pPr>
            <a:r>
              <a:rPr lang="en-US" sz="1600" b="1" u="sng" dirty="0"/>
              <a:t>Design/development of solutions</a:t>
            </a:r>
            <a:r>
              <a:rPr lang="en-US" sz="1600" b="1" dirty="0"/>
              <a:t>: Design solutions for </a:t>
            </a:r>
            <a:r>
              <a:rPr lang="en-US" sz="1600" b="1" dirty="0">
                <a:solidFill>
                  <a:srgbClr val="C00000"/>
                </a:solidFill>
              </a:rPr>
              <a:t>complex engineering problems</a:t>
            </a:r>
            <a:r>
              <a:rPr lang="en-US" sz="1600" b="1" dirty="0"/>
              <a:t> and design system components or processes that meet the specified needs with appropriate consideration for the public health and safety, and the cultural, societal, and environmental considerations.</a:t>
            </a:r>
            <a:endParaRPr lang="en-US" sz="1100" b="1" dirty="0"/>
          </a:p>
          <a:p>
            <a:pPr marL="342900" lvl="0" indent="-342900">
              <a:buFont typeface="+mj-lt"/>
              <a:buAutoNum type="arabicPeriod"/>
            </a:pPr>
            <a:r>
              <a:rPr lang="en-US" sz="1600" b="1" u="sng" dirty="0"/>
              <a:t>Conduct investigations of </a:t>
            </a:r>
            <a:r>
              <a:rPr lang="en-US" sz="1600" b="1" u="sng" dirty="0">
                <a:solidFill>
                  <a:srgbClr val="C00000"/>
                </a:solidFill>
              </a:rPr>
              <a:t>complex problems</a:t>
            </a:r>
            <a:r>
              <a:rPr lang="en-US" sz="1600" b="1" dirty="0"/>
              <a:t>: Use research-based knowledge and research methods including design of experiments, analysis and interpretation of data, and synthesis of the information to provide valid conclusions</a:t>
            </a:r>
          </a:p>
          <a:p>
            <a:pPr marL="0" indent="0">
              <a:lnSpc>
                <a:spcPct val="107000"/>
              </a:lnSpc>
              <a:spcAft>
                <a:spcPts val="800"/>
              </a:spcAft>
              <a:buNone/>
            </a:pPr>
            <a:r>
              <a:rPr lang="en-IN" sz="1600" b="1" dirty="0">
                <a:effectLst/>
                <a:latin typeface="Calibri Light" panose="020F0302020204030204" pitchFamily="34" charset="0"/>
                <a:ea typeface="Calibri" panose="020F0502020204030204" pitchFamily="34" charset="0"/>
                <a:cs typeface="Calibri Light" panose="020F0302020204030204" pitchFamily="34" charset="0"/>
              </a:rPr>
              <a:t>1 Solve  practical engineering problems using basic concepts of heat and mass transfer.   	CO-PO { 2	 2    - -	-- }</a:t>
            </a:r>
          </a:p>
          <a:p>
            <a:pPr marL="0" indent="0">
              <a:lnSpc>
                <a:spcPct val="107000"/>
              </a:lnSpc>
              <a:spcAft>
                <a:spcPts val="800"/>
              </a:spcAft>
              <a:buNone/>
            </a:pPr>
            <a:r>
              <a:rPr lang="en-IN" sz="1600" b="1" dirty="0">
                <a:effectLst/>
                <a:latin typeface="Calibri Light" panose="020F0302020204030204" pitchFamily="34" charset="0"/>
                <a:ea typeface="Calibri" panose="020F0502020204030204" pitchFamily="34" charset="0"/>
                <a:cs typeface="Calibri Light" panose="020F0302020204030204" pitchFamily="34" charset="0"/>
              </a:rPr>
              <a:t>2 Evaluate steady and unsteady performance for insulation, fin and thermocouple. </a:t>
            </a:r>
            <a:r>
              <a:rPr lang="en-IN" sz="1600" b="1" dirty="0">
                <a:latin typeface="Calibri Light" panose="020F0302020204030204" pitchFamily="34" charset="0"/>
                <a:ea typeface="Calibri" panose="020F0502020204030204" pitchFamily="34" charset="0"/>
                <a:cs typeface="Calibri Light" panose="020F0302020204030204" pitchFamily="34" charset="0"/>
              </a:rPr>
              <a:t>		CO-PO { -- 	 3     - - 	- - }</a:t>
            </a:r>
            <a:endParaRPr lang="en-IN" sz="1600" b="1"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7000"/>
              </a:lnSpc>
              <a:spcAft>
                <a:spcPts val="800"/>
              </a:spcAft>
              <a:buNone/>
            </a:pPr>
            <a:r>
              <a:rPr lang="en-IN" sz="1600" b="1" dirty="0">
                <a:effectLst/>
                <a:latin typeface="Calibri Light" panose="020F0302020204030204" pitchFamily="34" charset="0"/>
                <a:ea typeface="Calibri" panose="020F0502020204030204" pitchFamily="34" charset="0"/>
                <a:cs typeface="Calibri Light" panose="020F0302020204030204" pitchFamily="34" charset="0"/>
              </a:rPr>
              <a:t>3 Analyze laminar and turbulent boundary layer flow on internal and external regions. 	CO-PO { --	 2       2 	-- }</a:t>
            </a:r>
          </a:p>
          <a:p>
            <a:pPr marL="0" indent="0">
              <a:lnSpc>
                <a:spcPct val="107000"/>
              </a:lnSpc>
              <a:spcAft>
                <a:spcPts val="800"/>
              </a:spcAft>
              <a:buNone/>
            </a:pPr>
            <a:r>
              <a:rPr lang="en-IN" sz="1600" b="1" dirty="0">
                <a:effectLst/>
                <a:latin typeface="Calibri Light" panose="020F0302020204030204" pitchFamily="34" charset="0"/>
                <a:ea typeface="Calibri" panose="020F0502020204030204" pitchFamily="34" charset="0"/>
                <a:cs typeface="Calibri Light" panose="020F0302020204030204" pitchFamily="34" charset="0"/>
              </a:rPr>
              <a:t>4. Design shell and tube type heat exchangers for convective heat transfer applications.	CO-PO { - -	2        3	 -- }</a:t>
            </a:r>
          </a:p>
          <a:p>
            <a:pPr marL="0" indent="0">
              <a:lnSpc>
                <a:spcPct val="107000"/>
              </a:lnSpc>
              <a:spcAft>
                <a:spcPts val="800"/>
              </a:spcAft>
              <a:buNone/>
            </a:pPr>
            <a:r>
              <a:rPr lang="en-IN" sz="1600" b="1" dirty="0">
                <a:effectLst/>
                <a:latin typeface="Calibri Light" panose="020F0302020204030204" pitchFamily="34" charset="0"/>
                <a:ea typeface="Calibri" panose="020F0502020204030204" pitchFamily="34" charset="0"/>
                <a:cs typeface="Calibri Light" panose="020F0302020204030204" pitchFamily="34" charset="0"/>
              </a:rPr>
              <a:t>5 Analyze phase change heat transfer processes applied to process-heat applications		CO-PO { - -	3        - - 	-- }</a:t>
            </a:r>
          </a:p>
          <a:p>
            <a:pPr marL="0" indent="0">
              <a:lnSpc>
                <a:spcPct val="107000"/>
              </a:lnSpc>
              <a:spcAft>
                <a:spcPts val="800"/>
              </a:spcAft>
              <a:buNone/>
            </a:pPr>
            <a:r>
              <a:rPr lang="en-IN" sz="1600" b="1" dirty="0">
                <a:effectLst/>
                <a:latin typeface="Calibri Light" panose="020F0302020204030204" pitchFamily="34" charset="0"/>
                <a:ea typeface="Calibri" panose="020F0502020204030204" pitchFamily="34" charset="0"/>
                <a:cs typeface="Calibri Light" panose="020F0302020204030204" pitchFamily="34" charset="0"/>
              </a:rPr>
              <a:t>6 Determine radiation heat transfer rates in engineering problems.			CO-PO { - 	2        - - 	-- }</a:t>
            </a:r>
          </a:p>
          <a:p>
            <a:pPr marL="0" indent="0">
              <a:lnSpc>
                <a:spcPct val="107000"/>
              </a:lnSpc>
              <a:spcAft>
                <a:spcPts val="800"/>
              </a:spcAft>
              <a:buNone/>
            </a:pPr>
            <a:r>
              <a:rPr lang="en-IN" sz="1600" b="1" dirty="0">
                <a:effectLst/>
                <a:latin typeface="Calibri Light" panose="020F0302020204030204" pitchFamily="34" charset="0"/>
                <a:ea typeface="Calibri" panose="020F0502020204030204" pitchFamily="34" charset="0"/>
                <a:cs typeface="Calibri Light" panose="020F0302020204030204" pitchFamily="34" charset="0"/>
              </a:rPr>
              <a:t>7 Perform design calculations of thermal equipment and prepare technical report		CO-PO { --	--          3	 3 }</a:t>
            </a:r>
          </a:p>
          <a:p>
            <a:pPr marL="342900" lvl="0" indent="-342900">
              <a:buFont typeface="+mj-lt"/>
              <a:buAutoNum type="arabicPeriod"/>
            </a:pPr>
            <a:endParaRPr lang="en-IN" sz="1600" dirty="0"/>
          </a:p>
        </p:txBody>
      </p:sp>
      <p:sp>
        <p:nvSpPr>
          <p:cNvPr id="4" name="Rectangle 3">
            <a:extLst>
              <a:ext uri="{FF2B5EF4-FFF2-40B4-BE49-F238E27FC236}">
                <a16:creationId xmlns:a16="http://schemas.microsoft.com/office/drawing/2014/main" id="{E4ECD14C-AD09-4A81-973C-794DE36484B1}"/>
              </a:ext>
            </a:extLst>
          </p:cNvPr>
          <p:cNvSpPr/>
          <p:nvPr/>
        </p:nvSpPr>
        <p:spPr>
          <a:xfrm>
            <a:off x="702365" y="251791"/>
            <a:ext cx="10515600" cy="6241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2160545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497F-2592-43D9-89F0-7409581A70DC}"/>
              </a:ext>
            </a:extLst>
          </p:cNvPr>
          <p:cNvSpPr>
            <a:spLocks noGrp="1"/>
          </p:cNvSpPr>
          <p:nvPr>
            <p:ph type="ctrTitle"/>
          </p:nvPr>
        </p:nvSpPr>
        <p:spPr>
          <a:xfrm>
            <a:off x="1524000" y="237067"/>
            <a:ext cx="9144000" cy="820208"/>
          </a:xfrm>
        </p:spPr>
        <p:txBody>
          <a:bodyPr>
            <a:noAutofit/>
          </a:bodyPr>
          <a:lstStyle/>
          <a:p>
            <a:r>
              <a:rPr lang="en-US" sz="3600" dirty="0"/>
              <a:t>CO attainment calculation - Rubrics</a:t>
            </a:r>
            <a:endParaRPr lang="en-IN" sz="3600" dirty="0"/>
          </a:p>
        </p:txBody>
      </p:sp>
      <p:sp>
        <p:nvSpPr>
          <p:cNvPr id="3" name="Subtitle 2">
            <a:extLst>
              <a:ext uri="{FF2B5EF4-FFF2-40B4-BE49-F238E27FC236}">
                <a16:creationId xmlns:a16="http://schemas.microsoft.com/office/drawing/2014/main" id="{7B80FA5D-0AAB-4ABA-A725-721F03588B5E}"/>
              </a:ext>
            </a:extLst>
          </p:cNvPr>
          <p:cNvSpPr>
            <a:spLocks noGrp="1"/>
          </p:cNvSpPr>
          <p:nvPr>
            <p:ph type="subTitle" idx="1"/>
          </p:nvPr>
        </p:nvSpPr>
        <p:spPr>
          <a:xfrm>
            <a:off x="1524000" y="1243013"/>
            <a:ext cx="9144000" cy="5143500"/>
          </a:xfrm>
        </p:spPr>
        <p:txBody>
          <a:bodyPr/>
          <a:lstStyle/>
          <a:p>
            <a:pPr marL="12065" marR="389890">
              <a:lnSpc>
                <a:spcPct val="102099"/>
              </a:lnSpc>
              <a:spcBef>
                <a:spcPts val="1100"/>
              </a:spcBef>
              <a:buClr>
                <a:srgbClr val="A52F0F"/>
              </a:buClr>
              <a:tabLst>
                <a:tab pos="390525" algn="l"/>
                <a:tab pos="391160" algn="l"/>
              </a:tabLst>
            </a:pPr>
            <a:endParaRPr lang="en-US" sz="2400" spc="15" dirty="0">
              <a:solidFill>
                <a:srgbClr val="3F3F3F"/>
              </a:solidFill>
              <a:latin typeface="TeXGyreAdventor"/>
              <a:cs typeface="TeXGyreAdventor"/>
            </a:endParaRPr>
          </a:p>
          <a:p>
            <a:pPr marL="12065" marR="389890">
              <a:lnSpc>
                <a:spcPct val="102099"/>
              </a:lnSpc>
              <a:spcBef>
                <a:spcPts val="1100"/>
              </a:spcBef>
              <a:buClr>
                <a:srgbClr val="A52F0F"/>
              </a:buClr>
              <a:tabLst>
                <a:tab pos="390525" algn="l"/>
                <a:tab pos="391160" algn="l"/>
              </a:tabLst>
            </a:pPr>
            <a:endParaRPr lang="en-US" spc="15" dirty="0">
              <a:solidFill>
                <a:srgbClr val="3F3F3F"/>
              </a:solidFill>
              <a:latin typeface="TeXGyreAdventor"/>
              <a:cs typeface="TeXGyreAdventor"/>
            </a:endParaRPr>
          </a:p>
          <a:p>
            <a:pPr marL="12065" marR="389890" algn="l">
              <a:lnSpc>
                <a:spcPct val="102099"/>
              </a:lnSpc>
              <a:spcBef>
                <a:spcPts val="1100"/>
              </a:spcBef>
              <a:buClr>
                <a:srgbClr val="A52F0F"/>
              </a:buClr>
              <a:tabLst>
                <a:tab pos="390525" algn="l"/>
                <a:tab pos="391160" algn="l"/>
              </a:tabLst>
            </a:pPr>
            <a:r>
              <a:rPr lang="en-US" sz="2400" b="1" spc="15" dirty="0">
                <a:solidFill>
                  <a:srgbClr val="3F3F3F"/>
                </a:solidFill>
                <a:latin typeface="TeXGyreAdventor"/>
                <a:cs typeface="TeXGyreAdventor"/>
              </a:rPr>
              <a:t>	</a:t>
            </a:r>
            <a:r>
              <a:rPr lang="en-US" sz="2400" b="1" spc="15" dirty="0">
                <a:solidFill>
                  <a:srgbClr val="3F3F3F"/>
                </a:solidFill>
                <a:latin typeface="Calibri Light" panose="020F0302020204030204" pitchFamily="34" charset="0"/>
                <a:cs typeface="Calibri Light" panose="020F0302020204030204" pitchFamily="34" charset="0"/>
              </a:rPr>
              <a:t>3 </a:t>
            </a:r>
            <a:r>
              <a:rPr lang="en-US" sz="2400" b="1" spc="10" dirty="0">
                <a:solidFill>
                  <a:srgbClr val="3F3F3F"/>
                </a:solidFill>
                <a:latin typeface="Calibri Light" panose="020F0302020204030204" pitchFamily="34" charset="0"/>
                <a:cs typeface="Calibri Light" panose="020F0302020204030204" pitchFamily="34" charset="0"/>
              </a:rPr>
              <a:t>levels of </a:t>
            </a:r>
            <a:r>
              <a:rPr lang="en-US" sz="2400" b="1" spc="15" dirty="0">
                <a:solidFill>
                  <a:srgbClr val="3F3F3F"/>
                </a:solidFill>
                <a:latin typeface="Calibri Light" panose="020F0302020204030204" pitchFamily="34" charset="0"/>
                <a:cs typeface="Calibri Light" panose="020F0302020204030204" pitchFamily="34" charset="0"/>
              </a:rPr>
              <a:t>attainment  </a:t>
            </a:r>
            <a:r>
              <a:rPr lang="en-US" sz="2400" b="1" spc="25" dirty="0">
                <a:solidFill>
                  <a:srgbClr val="3F3F3F"/>
                </a:solidFill>
                <a:latin typeface="Calibri Light" panose="020F0302020204030204" pitchFamily="34" charset="0"/>
                <a:cs typeface="Calibri Light" panose="020F0302020204030204" pitchFamily="34" charset="0"/>
              </a:rPr>
              <a:t>1-Low; </a:t>
            </a:r>
            <a:r>
              <a:rPr lang="en-US" sz="2400" b="1" spc="15" dirty="0">
                <a:solidFill>
                  <a:srgbClr val="3F3F3F"/>
                </a:solidFill>
                <a:latin typeface="Calibri Light" panose="020F0302020204030204" pitchFamily="34" charset="0"/>
                <a:cs typeface="Calibri Light" panose="020F0302020204030204" pitchFamily="34" charset="0"/>
              </a:rPr>
              <a:t>2-medium; </a:t>
            </a:r>
            <a:r>
              <a:rPr lang="en-US" sz="2400" b="1" spc="10" dirty="0">
                <a:solidFill>
                  <a:srgbClr val="3F3F3F"/>
                </a:solidFill>
                <a:latin typeface="Calibri Light" panose="020F0302020204030204" pitchFamily="34" charset="0"/>
                <a:cs typeface="Calibri Light" panose="020F0302020204030204" pitchFamily="34" charset="0"/>
              </a:rPr>
              <a:t>3- High</a:t>
            </a:r>
            <a:endParaRPr lang="en-US" b="1" dirty="0">
              <a:latin typeface="Calibri Light" panose="020F0302020204030204" pitchFamily="34" charset="0"/>
              <a:cs typeface="Calibri Light" panose="020F0302020204030204" pitchFamily="34" charset="0"/>
            </a:endParaRPr>
          </a:p>
          <a:p>
            <a:pPr marL="12065" marR="389890" algn="l">
              <a:lnSpc>
                <a:spcPct val="102099"/>
              </a:lnSpc>
              <a:spcBef>
                <a:spcPts val="1100"/>
              </a:spcBef>
              <a:buClr>
                <a:srgbClr val="A52F0F"/>
              </a:buClr>
              <a:tabLst>
                <a:tab pos="390525" algn="l"/>
                <a:tab pos="391160" algn="l"/>
              </a:tabLst>
            </a:pPr>
            <a:r>
              <a:rPr lang="en-US" sz="2400" b="1" spc="15" dirty="0">
                <a:solidFill>
                  <a:srgbClr val="3F3F3F"/>
                </a:solidFill>
                <a:latin typeface="Calibri Light" panose="020F0302020204030204" pitchFamily="34" charset="0"/>
                <a:cs typeface="Calibri Light" panose="020F0302020204030204" pitchFamily="34" charset="0"/>
              </a:rPr>
              <a:t>	For Example, </a:t>
            </a:r>
            <a:r>
              <a:rPr lang="en-US" b="1" spc="15" dirty="0">
                <a:solidFill>
                  <a:srgbClr val="3F3F3F"/>
                </a:solidFill>
                <a:latin typeface="Calibri Light" panose="020F0302020204030204" pitchFamily="34" charset="0"/>
                <a:cs typeface="Calibri Light" panose="020F0302020204030204" pitchFamily="34" charset="0"/>
              </a:rPr>
              <a:t>th</a:t>
            </a:r>
            <a:r>
              <a:rPr lang="en-US" sz="2400" b="1" spc="15" dirty="0">
                <a:solidFill>
                  <a:srgbClr val="3F3F3F"/>
                </a:solidFill>
                <a:latin typeface="Calibri Light" panose="020F0302020204030204" pitchFamily="34" charset="0"/>
                <a:cs typeface="Calibri Light" panose="020F0302020204030204" pitchFamily="34" charset="0"/>
              </a:rPr>
              <a:t>e three </a:t>
            </a:r>
            <a:r>
              <a:rPr lang="en-US" sz="2400" b="1" spc="10" dirty="0">
                <a:solidFill>
                  <a:srgbClr val="3F3F3F"/>
                </a:solidFill>
                <a:latin typeface="Calibri Light" panose="020F0302020204030204" pitchFamily="34" charset="0"/>
                <a:cs typeface="Calibri Light" panose="020F0302020204030204" pitchFamily="34" charset="0"/>
              </a:rPr>
              <a:t>levels of </a:t>
            </a:r>
            <a:r>
              <a:rPr lang="en-US" sz="2400" b="1" spc="15" dirty="0">
                <a:solidFill>
                  <a:srgbClr val="3F3F3F"/>
                </a:solidFill>
                <a:latin typeface="Calibri Light" panose="020F0302020204030204" pitchFamily="34" charset="0"/>
                <a:cs typeface="Calibri Light" panose="020F0302020204030204" pitchFamily="34" charset="0"/>
              </a:rPr>
              <a:t>attainment can </a:t>
            </a:r>
            <a:r>
              <a:rPr lang="en-US" sz="2400" b="1" spc="20" dirty="0">
                <a:solidFill>
                  <a:srgbClr val="3F3F3F"/>
                </a:solidFill>
                <a:latin typeface="Calibri Light" panose="020F0302020204030204" pitchFamily="34" charset="0"/>
                <a:cs typeface="Calibri Light" panose="020F0302020204030204" pitchFamily="34" charset="0"/>
              </a:rPr>
              <a:t>be </a:t>
            </a:r>
            <a:r>
              <a:rPr lang="en-US" sz="2400" b="1" spc="10" dirty="0">
                <a:solidFill>
                  <a:srgbClr val="3F3F3F"/>
                </a:solidFill>
                <a:latin typeface="Calibri Light" panose="020F0302020204030204" pitchFamily="34" charset="0"/>
                <a:cs typeface="Calibri Light" panose="020F0302020204030204" pitchFamily="34" charset="0"/>
              </a:rPr>
              <a:t>defined</a:t>
            </a:r>
            <a:r>
              <a:rPr lang="en-US" sz="2400" b="1" spc="20" dirty="0">
                <a:solidFill>
                  <a:srgbClr val="3F3F3F"/>
                </a:solidFill>
                <a:latin typeface="Calibri Light" panose="020F0302020204030204" pitchFamily="34" charset="0"/>
                <a:cs typeface="Calibri Light" panose="020F0302020204030204" pitchFamily="34" charset="0"/>
              </a:rPr>
              <a:t> </a:t>
            </a:r>
            <a:r>
              <a:rPr lang="en-US" sz="2400" b="1" spc="15" dirty="0">
                <a:solidFill>
                  <a:srgbClr val="3F3F3F"/>
                </a:solidFill>
                <a:latin typeface="Calibri Light" panose="020F0302020204030204" pitchFamily="34" charset="0"/>
                <a:cs typeface="Calibri Light" panose="020F0302020204030204" pitchFamily="34" charset="0"/>
              </a:rPr>
              <a:t>as</a:t>
            </a:r>
            <a:endParaRPr lang="en-US" sz="2400" b="1" dirty="0">
              <a:latin typeface="Calibri Light" panose="020F0302020204030204" pitchFamily="34" charset="0"/>
              <a:cs typeface="Calibri Light" panose="020F0302020204030204" pitchFamily="34" charset="0"/>
            </a:endParaRPr>
          </a:p>
          <a:p>
            <a:pPr marL="12065" marR="55880" algn="l">
              <a:lnSpc>
                <a:spcPct val="102099"/>
              </a:lnSpc>
              <a:spcBef>
                <a:spcPts val="1105"/>
              </a:spcBef>
              <a:buClr>
                <a:srgbClr val="A52F0F"/>
              </a:buClr>
              <a:tabLst>
                <a:tab pos="390525" algn="l"/>
                <a:tab pos="391160" algn="l"/>
              </a:tabLst>
            </a:pPr>
            <a:r>
              <a:rPr lang="en-US" sz="2400" b="1" spc="10" dirty="0">
                <a:solidFill>
                  <a:srgbClr val="3F3F3F"/>
                </a:solidFill>
                <a:latin typeface="TeXGyreAdventor"/>
                <a:cs typeface="TeXGyreAdventor"/>
              </a:rPr>
              <a:t>	</a:t>
            </a:r>
            <a:r>
              <a:rPr lang="en-US" sz="2400" b="1" spc="10" dirty="0">
                <a:solidFill>
                  <a:srgbClr val="3F3F3F"/>
                </a:solidFill>
                <a:latin typeface="+mj-lt"/>
                <a:cs typeface="TeXGyreAdventor"/>
              </a:rPr>
              <a:t>level 3</a:t>
            </a:r>
            <a:r>
              <a:rPr lang="en-US" sz="2400" b="1" spc="-25" dirty="0">
                <a:solidFill>
                  <a:srgbClr val="3F3F3F"/>
                </a:solidFill>
                <a:latin typeface="+mj-lt"/>
                <a:cs typeface="TeXGyreAdventor"/>
              </a:rPr>
              <a:t> -&gt;	</a:t>
            </a:r>
            <a:r>
              <a:rPr lang="en-US" sz="2000" b="1" spc="15" dirty="0">
                <a:latin typeface="+mj-lt"/>
                <a:cs typeface="Gothic Uralic"/>
              </a:rPr>
              <a:t>70% </a:t>
            </a:r>
            <a:r>
              <a:rPr lang="en-US" sz="2000" b="1" spc="10" dirty="0">
                <a:latin typeface="+mj-lt"/>
                <a:cs typeface="Gothic Uralic"/>
              </a:rPr>
              <a:t>students scoring </a:t>
            </a:r>
            <a:r>
              <a:rPr lang="en-US" sz="2000" b="1" spc="15" dirty="0">
                <a:latin typeface="+mj-lt"/>
                <a:cs typeface="Gothic Uralic"/>
              </a:rPr>
              <a:t>more </a:t>
            </a:r>
            <a:r>
              <a:rPr lang="en-US" sz="2000" b="1" spc="10" dirty="0">
                <a:latin typeface="+mj-lt"/>
                <a:cs typeface="Gothic Uralic"/>
              </a:rPr>
              <a:t>than set  target </a:t>
            </a:r>
            <a:r>
              <a:rPr lang="en-US" sz="2000" b="1" spc="15" dirty="0">
                <a:latin typeface="+mj-lt"/>
                <a:cs typeface="Gothic Uralic"/>
              </a:rPr>
              <a:t>marks </a:t>
            </a:r>
            <a:r>
              <a:rPr lang="en-US" sz="2000" b="1" spc="5" dirty="0">
                <a:latin typeface="+mj-lt"/>
                <a:cs typeface="Gothic Uralic"/>
              </a:rPr>
              <a:t> </a:t>
            </a:r>
            <a:endParaRPr lang="en-US" sz="2000" b="1" spc="5" dirty="0">
              <a:latin typeface="+mj-lt"/>
              <a:cs typeface="TeXGyreAdventor"/>
            </a:endParaRPr>
          </a:p>
          <a:p>
            <a:pPr marL="12065" marR="55880" algn="l">
              <a:lnSpc>
                <a:spcPct val="102099"/>
              </a:lnSpc>
              <a:spcBef>
                <a:spcPts val="1105"/>
              </a:spcBef>
              <a:buClr>
                <a:srgbClr val="A52F0F"/>
              </a:buClr>
              <a:tabLst>
                <a:tab pos="390525" algn="l"/>
                <a:tab pos="391160" algn="l"/>
              </a:tabLst>
            </a:pPr>
            <a:r>
              <a:rPr lang="en-US" b="1" spc="5" dirty="0">
                <a:latin typeface="+mj-lt"/>
                <a:cs typeface="TeXGyreAdventor"/>
              </a:rPr>
              <a:t>	level 2-&gt;	</a:t>
            </a:r>
            <a:r>
              <a:rPr lang="en-US" sz="2000" b="1" spc="15" dirty="0">
                <a:latin typeface="+mj-lt"/>
                <a:cs typeface="Gothic Uralic"/>
              </a:rPr>
              <a:t>60% </a:t>
            </a:r>
            <a:r>
              <a:rPr lang="en-US" sz="2000" b="1" spc="10" dirty="0">
                <a:latin typeface="+mj-lt"/>
                <a:cs typeface="Gothic Uralic"/>
              </a:rPr>
              <a:t>students scoring </a:t>
            </a:r>
            <a:r>
              <a:rPr lang="en-US" sz="2000" b="1" spc="15" dirty="0">
                <a:latin typeface="+mj-lt"/>
                <a:cs typeface="Gothic Uralic"/>
              </a:rPr>
              <a:t>more </a:t>
            </a:r>
            <a:r>
              <a:rPr lang="en-US" sz="2000" b="1" spc="10" dirty="0">
                <a:latin typeface="+mj-lt"/>
                <a:cs typeface="Gothic Uralic"/>
              </a:rPr>
              <a:t>than set  target </a:t>
            </a:r>
            <a:r>
              <a:rPr lang="en-US" sz="2000" b="1" spc="15" dirty="0">
                <a:latin typeface="+mj-lt"/>
                <a:cs typeface="Gothic Uralic"/>
              </a:rPr>
              <a:t>marks </a:t>
            </a:r>
            <a:endParaRPr lang="en-US" sz="2000" b="1" dirty="0">
              <a:latin typeface="+mj-lt"/>
              <a:cs typeface="Gothic Uralic"/>
            </a:endParaRPr>
          </a:p>
          <a:p>
            <a:pPr marL="12065" marR="93980" algn="l">
              <a:lnSpc>
                <a:spcPct val="102099"/>
              </a:lnSpc>
              <a:spcBef>
                <a:spcPts val="1090"/>
              </a:spcBef>
              <a:buClr>
                <a:srgbClr val="A52F0F"/>
              </a:buClr>
              <a:tabLst>
                <a:tab pos="390525" algn="l"/>
                <a:tab pos="391160" algn="l"/>
              </a:tabLst>
            </a:pPr>
            <a:r>
              <a:rPr lang="en-US" b="1" spc="10" dirty="0">
                <a:latin typeface="+mj-lt"/>
                <a:cs typeface="TeXGyreAdventor"/>
              </a:rPr>
              <a:t>	level 1-&gt;</a:t>
            </a:r>
            <a:r>
              <a:rPr lang="en-US" sz="2400" b="1" spc="-25" dirty="0">
                <a:latin typeface="+mj-lt"/>
                <a:cs typeface="TeXGyreAdventor"/>
              </a:rPr>
              <a:t> 	</a:t>
            </a:r>
            <a:r>
              <a:rPr lang="en-US" sz="2000" b="1" spc="15" dirty="0">
                <a:latin typeface="+mj-lt"/>
                <a:cs typeface="Gothic Uralic"/>
              </a:rPr>
              <a:t>50% </a:t>
            </a:r>
            <a:r>
              <a:rPr lang="en-US" sz="2000" b="1" spc="10" dirty="0">
                <a:latin typeface="+mj-lt"/>
                <a:cs typeface="Gothic Uralic"/>
              </a:rPr>
              <a:t>students scoring </a:t>
            </a:r>
            <a:r>
              <a:rPr lang="en-US" sz="2000" b="1" spc="15" dirty="0">
                <a:latin typeface="+mj-lt"/>
                <a:cs typeface="Gothic Uralic"/>
              </a:rPr>
              <a:t>more </a:t>
            </a:r>
            <a:r>
              <a:rPr lang="en-US" sz="2000" b="1" spc="10" dirty="0">
                <a:latin typeface="+mj-lt"/>
                <a:cs typeface="Gothic Uralic"/>
              </a:rPr>
              <a:t>than set  target </a:t>
            </a:r>
            <a:r>
              <a:rPr lang="en-US" sz="2000" b="1" spc="15" dirty="0">
                <a:latin typeface="+mj-lt"/>
                <a:cs typeface="Gothic Uralic"/>
              </a:rPr>
              <a:t>marks </a:t>
            </a:r>
            <a:r>
              <a:rPr lang="en-US" b="1" spc="15" dirty="0">
                <a:latin typeface="+mj-lt"/>
                <a:cs typeface="Gothic Uralic"/>
              </a:rPr>
              <a:t>		       </a:t>
            </a:r>
          </a:p>
          <a:p>
            <a:pPr marL="12065" marR="93980" algn="l">
              <a:lnSpc>
                <a:spcPct val="102099"/>
              </a:lnSpc>
              <a:spcBef>
                <a:spcPts val="1090"/>
              </a:spcBef>
              <a:buClr>
                <a:srgbClr val="A52F0F"/>
              </a:buClr>
              <a:tabLst>
                <a:tab pos="390525" algn="l"/>
                <a:tab pos="391160" algn="l"/>
              </a:tabLst>
            </a:pPr>
            <a:r>
              <a:rPr lang="en-US" sz="2400" b="1" spc="10" dirty="0">
                <a:latin typeface="+mj-lt"/>
                <a:cs typeface="Gothic Uralic"/>
              </a:rPr>
              <a:t>	level 0-&gt; 	</a:t>
            </a:r>
            <a:r>
              <a:rPr lang="en-US" sz="2000" b="1" spc="10" dirty="0">
                <a:latin typeface="+mj-lt"/>
                <a:cs typeface="Gothic Uralic"/>
              </a:rPr>
              <a:t>Less than </a:t>
            </a:r>
            <a:r>
              <a:rPr lang="en-US" sz="2000" b="1" spc="15" dirty="0">
                <a:latin typeface="+mj-lt"/>
                <a:cs typeface="Gothic Uralic"/>
              </a:rPr>
              <a:t>50% </a:t>
            </a:r>
            <a:r>
              <a:rPr lang="en-US" sz="2000" b="1" spc="10" dirty="0">
                <a:latin typeface="+mj-lt"/>
                <a:cs typeface="Gothic Uralic"/>
              </a:rPr>
              <a:t>students scoring </a:t>
            </a:r>
            <a:r>
              <a:rPr lang="en-US" sz="2000" b="1" spc="15" dirty="0">
                <a:latin typeface="+mj-lt"/>
                <a:cs typeface="Gothic Uralic"/>
              </a:rPr>
              <a:t>more than set target marks</a:t>
            </a:r>
          </a:p>
          <a:p>
            <a:pPr marL="12065" marR="93980" algn="l">
              <a:lnSpc>
                <a:spcPct val="102099"/>
              </a:lnSpc>
              <a:spcBef>
                <a:spcPts val="1090"/>
              </a:spcBef>
              <a:buClr>
                <a:srgbClr val="A52F0F"/>
              </a:buClr>
              <a:tabLst>
                <a:tab pos="390525" algn="l"/>
                <a:tab pos="391160" algn="l"/>
              </a:tabLst>
            </a:pPr>
            <a:r>
              <a:rPr lang="en-US" sz="2000" b="1" spc="15" dirty="0">
                <a:latin typeface="+mj-lt"/>
              </a:rPr>
              <a:t> 	target can be average, pass level, median etc</a:t>
            </a:r>
            <a:r>
              <a:rPr lang="en-US" sz="2000" b="1" spc="15" dirty="0">
                <a:latin typeface="Gothic Uralic"/>
              </a:rPr>
              <a:t>.</a:t>
            </a:r>
            <a:endParaRPr lang="en-IN" b="1" dirty="0"/>
          </a:p>
        </p:txBody>
      </p:sp>
      <p:sp>
        <p:nvSpPr>
          <p:cNvPr id="4" name="Rectangle 3">
            <a:extLst>
              <a:ext uri="{FF2B5EF4-FFF2-40B4-BE49-F238E27FC236}">
                <a16:creationId xmlns:a16="http://schemas.microsoft.com/office/drawing/2014/main" id="{8212FA31-44DD-4524-A677-E7A13501D9E7}"/>
              </a:ext>
            </a:extLst>
          </p:cNvPr>
          <p:cNvSpPr/>
          <p:nvPr/>
        </p:nvSpPr>
        <p:spPr>
          <a:xfrm>
            <a:off x="1166191" y="237067"/>
            <a:ext cx="9713844" cy="5911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80583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0196-B4FC-4E0E-B36D-F1E3D2F92775}"/>
              </a:ext>
            </a:extLst>
          </p:cNvPr>
          <p:cNvSpPr>
            <a:spLocks noGrp="1"/>
          </p:cNvSpPr>
          <p:nvPr>
            <p:ph type="title"/>
          </p:nvPr>
        </p:nvSpPr>
        <p:spPr>
          <a:xfrm>
            <a:off x="838200" y="365125"/>
            <a:ext cx="10515600" cy="478937"/>
          </a:xfrm>
        </p:spPr>
        <p:txBody>
          <a:bodyPr>
            <a:normAutofit fontScale="90000"/>
          </a:bodyPr>
          <a:lstStyle/>
          <a:p>
            <a:r>
              <a:rPr lang="en-US" dirty="0"/>
              <a:t>	PEO-Mission Map (Example contd..)</a:t>
            </a:r>
            <a:endParaRPr lang="en-IN" dirty="0"/>
          </a:p>
        </p:txBody>
      </p:sp>
      <p:sp>
        <p:nvSpPr>
          <p:cNvPr id="3" name="Content Placeholder 2">
            <a:extLst>
              <a:ext uri="{FF2B5EF4-FFF2-40B4-BE49-F238E27FC236}">
                <a16:creationId xmlns:a16="http://schemas.microsoft.com/office/drawing/2014/main" id="{101D9A8B-7736-4197-A44F-0E306BE6C71D}"/>
              </a:ext>
            </a:extLst>
          </p:cNvPr>
          <p:cNvSpPr>
            <a:spLocks noGrp="1"/>
          </p:cNvSpPr>
          <p:nvPr>
            <p:ph idx="1"/>
          </p:nvPr>
        </p:nvSpPr>
        <p:spPr>
          <a:xfrm>
            <a:off x="838199" y="844062"/>
            <a:ext cx="10641037" cy="5908430"/>
          </a:xfrm>
        </p:spPr>
        <p:txBody>
          <a:bodyPr>
            <a:normAutofit fontScale="92500" lnSpcReduction="20000"/>
          </a:bodyPr>
          <a:lstStyle/>
          <a:p>
            <a:pPr marL="0" indent="0">
              <a:lnSpc>
                <a:spcPct val="100000"/>
              </a:lnSpc>
              <a:buNone/>
            </a:pPr>
            <a:r>
              <a:rPr lang="en-US" sz="2400" dirty="0"/>
              <a:t>								M1	M2	M3</a:t>
            </a:r>
          </a:p>
          <a:p>
            <a:pPr marL="0" indent="0">
              <a:lnSpc>
                <a:spcPct val="100000"/>
              </a:lnSpc>
              <a:buNone/>
            </a:pPr>
            <a:r>
              <a:rPr lang="en-US" sz="1600" dirty="0"/>
              <a:t>Graduates will demonstrate peer-recognized technical</a:t>
            </a:r>
          </a:p>
          <a:p>
            <a:pPr marL="0" indent="0">
              <a:lnSpc>
                <a:spcPct val="100000"/>
              </a:lnSpc>
              <a:buNone/>
            </a:pPr>
            <a:r>
              <a:rPr lang="en-US" sz="1600" dirty="0"/>
              <a:t> competency in the analysis, design and construction of 	                                       </a:t>
            </a:r>
            <a:r>
              <a:rPr lang="en-US" sz="1600" dirty="0">
                <a:sym typeface="Wingdings" panose="05000000000000000000" pitchFamily="2" charset="2"/>
              </a:rPr>
              <a:t></a:t>
            </a:r>
            <a:r>
              <a:rPr lang="en-US" sz="1600" dirty="0"/>
              <a:t> 	   </a:t>
            </a:r>
            <a:r>
              <a:rPr lang="en-US" sz="2200" b="1" dirty="0"/>
              <a:t>3	 --	 --</a:t>
            </a:r>
          </a:p>
          <a:p>
            <a:pPr marL="0" indent="0">
              <a:lnSpc>
                <a:spcPct val="100000"/>
              </a:lnSpc>
              <a:buNone/>
            </a:pPr>
            <a:r>
              <a:rPr lang="en-US" sz="1600" dirty="0"/>
              <a:t>Civil Engineering structures</a:t>
            </a:r>
          </a:p>
          <a:p>
            <a:pPr marL="0" indent="0">
              <a:lnSpc>
                <a:spcPct val="100000"/>
              </a:lnSpc>
              <a:buNone/>
            </a:pPr>
            <a:r>
              <a:rPr lang="en-US" sz="1800" dirty="0"/>
              <a:t>--------------------------------------------------------------------------------------</a:t>
            </a:r>
            <a:endParaRPr lang="en-US" sz="2000" dirty="0"/>
          </a:p>
          <a:p>
            <a:pPr marL="0" indent="0">
              <a:lnSpc>
                <a:spcPct val="100000"/>
              </a:lnSpc>
              <a:buNone/>
            </a:pPr>
            <a:r>
              <a:rPr lang="en-US" sz="1800" dirty="0"/>
              <a:t>Graduates will demonstrate leadership and initiative</a:t>
            </a:r>
          </a:p>
          <a:p>
            <a:pPr marL="0" indent="0">
              <a:lnSpc>
                <a:spcPct val="100000"/>
              </a:lnSpc>
              <a:buNone/>
            </a:pPr>
            <a:r>
              <a:rPr lang="en-US" sz="1800" dirty="0"/>
              <a:t> to advance professional and organizational goals with 	                </a:t>
            </a:r>
            <a:r>
              <a:rPr lang="en-US" sz="1800" dirty="0">
                <a:sym typeface="Wingdings" panose="05000000000000000000" pitchFamily="2" charset="2"/>
              </a:rPr>
              <a:t></a:t>
            </a:r>
            <a:r>
              <a:rPr lang="en-US" sz="1800" dirty="0"/>
              <a:t>	</a:t>
            </a:r>
            <a:r>
              <a:rPr lang="en-US" sz="2000" b="1" dirty="0"/>
              <a:t> 2	 2	  1</a:t>
            </a:r>
            <a:endParaRPr lang="en-US" sz="1800" b="1" dirty="0"/>
          </a:p>
          <a:p>
            <a:pPr marL="0" indent="0">
              <a:lnSpc>
                <a:spcPct val="100000"/>
              </a:lnSpc>
              <a:buNone/>
            </a:pPr>
            <a:r>
              <a:rPr lang="en-US" sz="1800" dirty="0"/>
              <a:t>commitment to ethical standards of  profession, team-work </a:t>
            </a:r>
          </a:p>
          <a:p>
            <a:pPr marL="0" indent="0">
              <a:lnSpc>
                <a:spcPct val="100000"/>
              </a:lnSpc>
              <a:buNone/>
            </a:pPr>
            <a:r>
              <a:rPr lang="en-US" sz="1800" dirty="0"/>
              <a:t>and respect for diverse cultural background</a:t>
            </a:r>
          </a:p>
          <a:p>
            <a:pPr marL="0" indent="0">
              <a:lnSpc>
                <a:spcPct val="100000"/>
              </a:lnSpc>
              <a:buNone/>
            </a:pPr>
            <a:r>
              <a:rPr lang="en-US" sz="1800" dirty="0"/>
              <a:t>--------------------------------------------------------------------------------------</a:t>
            </a:r>
          </a:p>
          <a:p>
            <a:pPr marL="0" indent="0">
              <a:lnSpc>
                <a:spcPct val="100000"/>
              </a:lnSpc>
              <a:buNone/>
            </a:pPr>
            <a:r>
              <a:rPr lang="en-US" sz="1800" dirty="0"/>
              <a:t>Graduates will be engaged in ongoing learning and professional</a:t>
            </a:r>
          </a:p>
          <a:p>
            <a:pPr marL="0" indent="0">
              <a:lnSpc>
                <a:spcPct val="100000"/>
              </a:lnSpc>
              <a:buNone/>
            </a:pPr>
            <a:r>
              <a:rPr lang="en-US" sz="1800" dirty="0"/>
              <a:t>Development through pursuance of higher education and self study	</a:t>
            </a:r>
            <a:r>
              <a:rPr lang="en-US" sz="1800" dirty="0">
                <a:sym typeface="Wingdings" panose="05000000000000000000" pitchFamily="2" charset="2"/>
              </a:rPr>
              <a:t>	</a:t>
            </a:r>
            <a:r>
              <a:rPr lang="en-US" sz="2000" b="1" dirty="0">
                <a:sym typeface="Wingdings" panose="05000000000000000000" pitchFamily="2" charset="2"/>
              </a:rPr>
              <a:t>2	1	 --</a:t>
            </a:r>
          </a:p>
          <a:p>
            <a:pPr marL="0" indent="0">
              <a:lnSpc>
                <a:spcPct val="100000"/>
              </a:lnSpc>
              <a:buNone/>
            </a:pPr>
            <a:r>
              <a:rPr lang="en-US" sz="2000" dirty="0">
                <a:sym typeface="Wingdings" panose="05000000000000000000" pitchFamily="2" charset="2"/>
              </a:rPr>
              <a:t>------------------------------------------------------------------------------</a:t>
            </a:r>
          </a:p>
          <a:p>
            <a:pPr marL="0" indent="0">
              <a:lnSpc>
                <a:spcPct val="100000"/>
              </a:lnSpc>
              <a:buNone/>
            </a:pPr>
            <a:r>
              <a:rPr lang="en-US" sz="1900" dirty="0">
                <a:sym typeface="Wingdings" panose="05000000000000000000" pitchFamily="2" charset="2"/>
              </a:rPr>
              <a:t>Graduates will be committed to creative practice of Engineering and </a:t>
            </a:r>
          </a:p>
          <a:p>
            <a:pPr marL="0" indent="0">
              <a:lnSpc>
                <a:spcPct val="100000"/>
              </a:lnSpc>
              <a:buNone/>
            </a:pPr>
            <a:r>
              <a:rPr lang="en-IN" sz="1900" dirty="0"/>
              <a:t>other professions in a responsible manner contributing to the             </a:t>
            </a:r>
            <a:r>
              <a:rPr lang="en-IN" sz="1900" dirty="0">
                <a:sym typeface="Wingdings" panose="05000000000000000000" pitchFamily="2" charset="2"/>
              </a:rPr>
              <a:t>	</a:t>
            </a:r>
            <a:r>
              <a:rPr lang="en-IN" sz="2200" b="1" dirty="0">
                <a:sym typeface="Wingdings" panose="05000000000000000000" pitchFamily="2" charset="2"/>
              </a:rPr>
              <a:t>1	--	 3</a:t>
            </a:r>
            <a:endParaRPr lang="en-IN" sz="1900" b="1" dirty="0"/>
          </a:p>
          <a:p>
            <a:pPr marL="0" indent="0">
              <a:lnSpc>
                <a:spcPct val="100000"/>
              </a:lnSpc>
              <a:buNone/>
            </a:pPr>
            <a:r>
              <a:rPr lang="en-IN" sz="1900" dirty="0"/>
              <a:t>socio-economic development of the society</a:t>
            </a:r>
          </a:p>
        </p:txBody>
      </p:sp>
      <p:sp>
        <p:nvSpPr>
          <p:cNvPr id="4" name="Rectangle 3">
            <a:extLst>
              <a:ext uri="{FF2B5EF4-FFF2-40B4-BE49-F238E27FC236}">
                <a16:creationId xmlns:a16="http://schemas.microsoft.com/office/drawing/2014/main" id="{ECBCD413-1627-47DC-A67D-2FE28CDCDE79}"/>
              </a:ext>
            </a:extLst>
          </p:cNvPr>
          <p:cNvSpPr/>
          <p:nvPr/>
        </p:nvSpPr>
        <p:spPr>
          <a:xfrm>
            <a:off x="477078" y="185530"/>
            <a:ext cx="11002158" cy="6467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5062661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B5B8BC3-E407-4057-9AD6-058FDB39C489}"/>
              </a:ext>
            </a:extLst>
          </p:cNvPr>
          <p:cNvGraphicFramePr>
            <a:graphicFrameLocks noGrp="1"/>
          </p:cNvGraphicFramePr>
          <p:nvPr>
            <p:extLst>
              <p:ext uri="{D42A27DB-BD31-4B8C-83A1-F6EECF244321}">
                <p14:modId xmlns:p14="http://schemas.microsoft.com/office/powerpoint/2010/main" val="1943177810"/>
              </p:ext>
            </p:extLst>
          </p:nvPr>
        </p:nvGraphicFramePr>
        <p:xfrm>
          <a:off x="1241778" y="383822"/>
          <a:ext cx="10272888" cy="5708610"/>
        </p:xfrm>
        <a:graphic>
          <a:graphicData uri="http://schemas.openxmlformats.org/drawingml/2006/table">
            <a:tbl>
              <a:tblPr firstRow="1" bandRow="1">
                <a:tableStyleId>{5C22544A-7EE6-4342-B048-85BDC9FD1C3A}</a:tableStyleId>
              </a:tblPr>
              <a:tblGrid>
                <a:gridCol w="661412">
                  <a:extLst>
                    <a:ext uri="{9D8B030D-6E8A-4147-A177-3AD203B41FA5}">
                      <a16:colId xmlns:a16="http://schemas.microsoft.com/office/drawing/2014/main" val="2816010010"/>
                    </a:ext>
                  </a:extLst>
                </a:gridCol>
                <a:gridCol w="707512">
                  <a:extLst>
                    <a:ext uri="{9D8B030D-6E8A-4147-A177-3AD203B41FA5}">
                      <a16:colId xmlns:a16="http://schemas.microsoft.com/office/drawing/2014/main" val="756551202"/>
                    </a:ext>
                  </a:extLst>
                </a:gridCol>
                <a:gridCol w="534836">
                  <a:extLst>
                    <a:ext uri="{9D8B030D-6E8A-4147-A177-3AD203B41FA5}">
                      <a16:colId xmlns:a16="http://schemas.microsoft.com/office/drawing/2014/main" val="2657179350"/>
                    </a:ext>
                  </a:extLst>
                </a:gridCol>
                <a:gridCol w="728808">
                  <a:extLst>
                    <a:ext uri="{9D8B030D-6E8A-4147-A177-3AD203B41FA5}">
                      <a16:colId xmlns:a16="http://schemas.microsoft.com/office/drawing/2014/main" val="914688898"/>
                    </a:ext>
                  </a:extLst>
                </a:gridCol>
                <a:gridCol w="510165">
                  <a:extLst>
                    <a:ext uri="{9D8B030D-6E8A-4147-A177-3AD203B41FA5}">
                      <a16:colId xmlns:a16="http://schemas.microsoft.com/office/drawing/2014/main" val="3402717883"/>
                    </a:ext>
                  </a:extLst>
                </a:gridCol>
                <a:gridCol w="680220">
                  <a:extLst>
                    <a:ext uri="{9D8B030D-6E8A-4147-A177-3AD203B41FA5}">
                      <a16:colId xmlns:a16="http://schemas.microsoft.com/office/drawing/2014/main" val="3801185657"/>
                    </a:ext>
                  </a:extLst>
                </a:gridCol>
                <a:gridCol w="668073">
                  <a:extLst>
                    <a:ext uri="{9D8B030D-6E8A-4147-A177-3AD203B41FA5}">
                      <a16:colId xmlns:a16="http://schemas.microsoft.com/office/drawing/2014/main" val="2549252949"/>
                    </a:ext>
                  </a:extLst>
                </a:gridCol>
                <a:gridCol w="628432">
                  <a:extLst>
                    <a:ext uri="{9D8B030D-6E8A-4147-A177-3AD203B41FA5}">
                      <a16:colId xmlns:a16="http://schemas.microsoft.com/office/drawing/2014/main" val="4060018738"/>
                    </a:ext>
                  </a:extLst>
                </a:gridCol>
                <a:gridCol w="566311">
                  <a:extLst>
                    <a:ext uri="{9D8B030D-6E8A-4147-A177-3AD203B41FA5}">
                      <a16:colId xmlns:a16="http://schemas.microsoft.com/office/drawing/2014/main" val="2224506351"/>
                    </a:ext>
                  </a:extLst>
                </a:gridCol>
                <a:gridCol w="651248">
                  <a:extLst>
                    <a:ext uri="{9D8B030D-6E8A-4147-A177-3AD203B41FA5}">
                      <a16:colId xmlns:a16="http://schemas.microsoft.com/office/drawing/2014/main" val="1722211447"/>
                    </a:ext>
                  </a:extLst>
                </a:gridCol>
                <a:gridCol w="616107">
                  <a:extLst>
                    <a:ext uri="{9D8B030D-6E8A-4147-A177-3AD203B41FA5}">
                      <a16:colId xmlns:a16="http://schemas.microsoft.com/office/drawing/2014/main" val="4066728754"/>
                    </a:ext>
                  </a:extLst>
                </a:gridCol>
                <a:gridCol w="616107">
                  <a:extLst>
                    <a:ext uri="{9D8B030D-6E8A-4147-A177-3AD203B41FA5}">
                      <a16:colId xmlns:a16="http://schemas.microsoft.com/office/drawing/2014/main" val="2059256638"/>
                    </a:ext>
                  </a:extLst>
                </a:gridCol>
                <a:gridCol w="616107">
                  <a:extLst>
                    <a:ext uri="{9D8B030D-6E8A-4147-A177-3AD203B41FA5}">
                      <a16:colId xmlns:a16="http://schemas.microsoft.com/office/drawing/2014/main" val="2744772552"/>
                    </a:ext>
                  </a:extLst>
                </a:gridCol>
                <a:gridCol w="616107">
                  <a:extLst>
                    <a:ext uri="{9D8B030D-6E8A-4147-A177-3AD203B41FA5}">
                      <a16:colId xmlns:a16="http://schemas.microsoft.com/office/drawing/2014/main" val="2112240676"/>
                    </a:ext>
                  </a:extLst>
                </a:gridCol>
                <a:gridCol w="616107">
                  <a:extLst>
                    <a:ext uri="{9D8B030D-6E8A-4147-A177-3AD203B41FA5}">
                      <a16:colId xmlns:a16="http://schemas.microsoft.com/office/drawing/2014/main" val="1933849336"/>
                    </a:ext>
                  </a:extLst>
                </a:gridCol>
                <a:gridCol w="855336">
                  <a:extLst>
                    <a:ext uri="{9D8B030D-6E8A-4147-A177-3AD203B41FA5}">
                      <a16:colId xmlns:a16="http://schemas.microsoft.com/office/drawing/2014/main" val="1200008401"/>
                    </a:ext>
                  </a:extLst>
                </a:gridCol>
              </a:tblGrid>
              <a:tr h="683548">
                <a:tc>
                  <a:txBody>
                    <a:bodyPr/>
                    <a:lstStyle/>
                    <a:p>
                      <a:endParaRPr lang="en-IN" dirty="0"/>
                    </a:p>
                  </a:txBody>
                  <a:tcPr>
                    <a:noFill/>
                  </a:tcPr>
                </a:tc>
                <a:tc>
                  <a:txBody>
                    <a:bodyPr/>
                    <a:lstStyle/>
                    <a:p>
                      <a:r>
                        <a:rPr lang="en-US" sz="1400" dirty="0">
                          <a:solidFill>
                            <a:schemeClr val="tx1"/>
                          </a:solidFill>
                        </a:rPr>
                        <a:t>T1/</a:t>
                      </a:r>
                    </a:p>
                    <a:p>
                      <a:r>
                        <a:rPr lang="en-US" sz="1400" dirty="0">
                          <a:solidFill>
                            <a:schemeClr val="tx1"/>
                          </a:solidFill>
                        </a:rPr>
                        <a:t>CO1</a:t>
                      </a:r>
                      <a:endParaRPr lang="en-IN" sz="1400" dirty="0">
                        <a:solidFill>
                          <a:schemeClr val="tx1"/>
                        </a:solidFill>
                      </a:endParaRPr>
                    </a:p>
                  </a:txBody>
                  <a:tcPr>
                    <a:noFill/>
                  </a:tcPr>
                </a:tc>
                <a:tc>
                  <a:txBody>
                    <a:bodyPr/>
                    <a:lstStyle/>
                    <a:p>
                      <a:r>
                        <a:rPr lang="en-US" sz="1400" dirty="0">
                          <a:solidFill>
                            <a:schemeClr val="tx1"/>
                          </a:solidFill>
                        </a:rPr>
                        <a:t>T1/</a:t>
                      </a:r>
                    </a:p>
                    <a:p>
                      <a:r>
                        <a:rPr lang="en-US" sz="1400" dirty="0">
                          <a:solidFill>
                            <a:schemeClr val="tx1"/>
                          </a:solidFill>
                        </a:rPr>
                        <a:t>CO2</a:t>
                      </a:r>
                      <a:endParaRPr lang="en-IN" sz="1400" dirty="0">
                        <a:solidFill>
                          <a:schemeClr val="tx1"/>
                        </a:solidFill>
                      </a:endParaRPr>
                    </a:p>
                  </a:txBody>
                  <a:tcPr>
                    <a:noFill/>
                  </a:tcPr>
                </a:tc>
                <a:tc>
                  <a:txBody>
                    <a:bodyPr/>
                    <a:lstStyle/>
                    <a:p>
                      <a:r>
                        <a:rPr lang="en-US" sz="1600" dirty="0">
                          <a:solidFill>
                            <a:schemeClr val="tx1"/>
                          </a:solidFill>
                        </a:rPr>
                        <a:t>T2/</a:t>
                      </a:r>
                    </a:p>
                    <a:p>
                      <a:r>
                        <a:rPr lang="en-US" sz="1600" dirty="0">
                          <a:solidFill>
                            <a:schemeClr val="tx1"/>
                          </a:solidFill>
                        </a:rPr>
                        <a:t>CO3</a:t>
                      </a:r>
                      <a:endParaRPr lang="en-IN" sz="1600" dirty="0">
                        <a:solidFill>
                          <a:schemeClr val="tx1"/>
                        </a:solidFill>
                      </a:endParaRPr>
                    </a:p>
                  </a:txBody>
                  <a:tcPr>
                    <a:noFill/>
                  </a:tcPr>
                </a:tc>
                <a:tc>
                  <a:txBody>
                    <a:bodyPr/>
                    <a:lstStyle/>
                    <a:p>
                      <a:r>
                        <a:rPr lang="en-US" sz="1400" dirty="0">
                          <a:solidFill>
                            <a:schemeClr val="tx1"/>
                          </a:solidFill>
                        </a:rPr>
                        <a:t>T2/</a:t>
                      </a:r>
                    </a:p>
                    <a:p>
                      <a:r>
                        <a:rPr lang="en-US" sz="1400" dirty="0">
                          <a:solidFill>
                            <a:schemeClr val="tx1"/>
                          </a:solidFill>
                        </a:rPr>
                        <a:t>CO4</a:t>
                      </a:r>
                      <a:endParaRPr lang="en-IN" sz="1400" dirty="0">
                        <a:solidFill>
                          <a:schemeClr val="tx1"/>
                        </a:solidFill>
                      </a:endParaRPr>
                    </a:p>
                  </a:txBody>
                  <a:tcPr>
                    <a:noFill/>
                  </a:tcPr>
                </a:tc>
                <a:tc>
                  <a:txBody>
                    <a:bodyPr/>
                    <a:lstStyle/>
                    <a:p>
                      <a:r>
                        <a:rPr lang="en-US" sz="1400" dirty="0">
                          <a:solidFill>
                            <a:schemeClr val="tx1"/>
                          </a:solidFill>
                        </a:rPr>
                        <a:t>T2/</a:t>
                      </a:r>
                    </a:p>
                    <a:p>
                      <a:r>
                        <a:rPr lang="en-US" sz="1400" dirty="0">
                          <a:solidFill>
                            <a:schemeClr val="tx1"/>
                          </a:solidFill>
                        </a:rPr>
                        <a:t>CO5</a:t>
                      </a:r>
                      <a:endParaRPr lang="en-IN" sz="1400" dirty="0">
                        <a:solidFill>
                          <a:schemeClr val="tx1"/>
                        </a:solidFill>
                      </a:endParaRPr>
                    </a:p>
                  </a:txBody>
                  <a:tcPr>
                    <a:noFill/>
                  </a:tcPr>
                </a:tc>
                <a:tc>
                  <a:txBody>
                    <a:bodyPr/>
                    <a:lstStyle/>
                    <a:p>
                      <a:r>
                        <a:rPr lang="en-US" sz="1200" dirty="0">
                          <a:solidFill>
                            <a:schemeClr val="tx1"/>
                          </a:solidFill>
                        </a:rPr>
                        <a:t>M/</a:t>
                      </a:r>
                    </a:p>
                    <a:p>
                      <a:r>
                        <a:rPr lang="en-US" sz="1200" dirty="0">
                          <a:solidFill>
                            <a:schemeClr val="tx1"/>
                          </a:solidFill>
                        </a:rPr>
                        <a:t>CO1</a:t>
                      </a:r>
                      <a:endParaRPr lang="en-IN" sz="1200" dirty="0">
                        <a:solidFill>
                          <a:schemeClr val="tx1"/>
                        </a:solidFill>
                      </a:endParaRPr>
                    </a:p>
                  </a:txBody>
                  <a:tcPr>
                    <a:noFill/>
                  </a:tcPr>
                </a:tc>
                <a:tc>
                  <a:txBody>
                    <a:bodyPr/>
                    <a:lstStyle/>
                    <a:p>
                      <a:r>
                        <a:rPr lang="en-US" sz="1200" dirty="0">
                          <a:solidFill>
                            <a:schemeClr val="tx1"/>
                          </a:solidFill>
                        </a:rPr>
                        <a:t>M/</a:t>
                      </a:r>
                    </a:p>
                    <a:p>
                      <a:r>
                        <a:rPr lang="en-US" sz="1200" dirty="0">
                          <a:solidFill>
                            <a:schemeClr val="tx1"/>
                          </a:solidFill>
                        </a:rPr>
                        <a:t>CO2</a:t>
                      </a:r>
                      <a:endParaRPr lang="en-IN" sz="1200" dirty="0">
                        <a:solidFill>
                          <a:schemeClr val="tx1"/>
                        </a:solidFill>
                      </a:endParaRPr>
                    </a:p>
                  </a:txBody>
                  <a:tcPr>
                    <a:noFill/>
                  </a:tcPr>
                </a:tc>
                <a:tc>
                  <a:txBody>
                    <a:bodyPr/>
                    <a:lstStyle/>
                    <a:p>
                      <a:r>
                        <a:rPr lang="en-US" sz="1200" dirty="0">
                          <a:solidFill>
                            <a:schemeClr val="tx1"/>
                          </a:solidFill>
                        </a:rPr>
                        <a:t>M/</a:t>
                      </a:r>
                    </a:p>
                    <a:p>
                      <a:r>
                        <a:rPr lang="en-US" sz="1200" dirty="0">
                          <a:solidFill>
                            <a:schemeClr val="tx1"/>
                          </a:solidFill>
                        </a:rPr>
                        <a:t>CO3</a:t>
                      </a:r>
                      <a:endParaRPr lang="en-IN" sz="1200" dirty="0">
                        <a:solidFill>
                          <a:schemeClr val="tx1"/>
                        </a:solidFill>
                      </a:endParaRPr>
                    </a:p>
                  </a:txBody>
                  <a:tcPr>
                    <a:noFill/>
                  </a:tcPr>
                </a:tc>
                <a:tc>
                  <a:txBody>
                    <a:bodyPr/>
                    <a:lstStyle/>
                    <a:p>
                      <a:r>
                        <a:rPr lang="en-US" sz="1200" dirty="0">
                          <a:solidFill>
                            <a:schemeClr val="tx1"/>
                          </a:solidFill>
                        </a:rPr>
                        <a:t>M/</a:t>
                      </a:r>
                    </a:p>
                    <a:p>
                      <a:r>
                        <a:rPr lang="en-US" sz="1200" dirty="0">
                          <a:solidFill>
                            <a:schemeClr val="tx1"/>
                          </a:solidFill>
                        </a:rPr>
                        <a:t>CO4</a:t>
                      </a:r>
                      <a:endParaRPr lang="en-IN" sz="1200" dirty="0">
                        <a:solidFill>
                          <a:schemeClr val="tx1"/>
                        </a:solidFill>
                      </a:endParaRPr>
                    </a:p>
                  </a:txBody>
                  <a:tcPr>
                    <a:noFill/>
                  </a:tcPr>
                </a:tc>
                <a:tc>
                  <a:txBody>
                    <a:bodyPr/>
                    <a:lstStyle/>
                    <a:p>
                      <a:r>
                        <a:rPr lang="en-US" sz="1200" dirty="0">
                          <a:solidFill>
                            <a:schemeClr val="tx1"/>
                          </a:solidFill>
                        </a:rPr>
                        <a:t>M/</a:t>
                      </a:r>
                    </a:p>
                    <a:p>
                      <a:r>
                        <a:rPr lang="en-US" sz="1200" dirty="0">
                          <a:solidFill>
                            <a:schemeClr val="tx1"/>
                          </a:solidFill>
                        </a:rPr>
                        <a:t>CO5</a:t>
                      </a:r>
                      <a:endParaRPr lang="en-IN" sz="1200" dirty="0">
                        <a:solidFill>
                          <a:schemeClr val="tx1"/>
                        </a:solidFill>
                      </a:endParaRPr>
                    </a:p>
                  </a:txBody>
                  <a:tcPr>
                    <a:noFill/>
                  </a:tcPr>
                </a:tc>
                <a:tc>
                  <a:txBody>
                    <a:bodyPr/>
                    <a:lstStyle/>
                    <a:p>
                      <a:r>
                        <a:rPr lang="en-US" sz="1200" dirty="0">
                          <a:solidFill>
                            <a:schemeClr val="tx1"/>
                          </a:solidFill>
                        </a:rPr>
                        <a:t>SEE/</a:t>
                      </a:r>
                    </a:p>
                    <a:p>
                      <a:r>
                        <a:rPr lang="en-US" sz="1200" dirty="0">
                          <a:solidFill>
                            <a:schemeClr val="tx1"/>
                          </a:solidFill>
                        </a:rPr>
                        <a:t>CO1</a:t>
                      </a:r>
                      <a:endParaRPr lang="en-IN" sz="1200" dirty="0">
                        <a:solidFill>
                          <a:schemeClr val="tx1"/>
                        </a:solidFill>
                      </a:endParaRPr>
                    </a:p>
                  </a:txBody>
                  <a:tcPr>
                    <a:noFill/>
                  </a:tcPr>
                </a:tc>
                <a:tc>
                  <a:txBody>
                    <a:bodyPr/>
                    <a:lstStyle/>
                    <a:p>
                      <a:r>
                        <a:rPr lang="en-US" sz="1200" dirty="0">
                          <a:solidFill>
                            <a:schemeClr val="tx1"/>
                          </a:solidFill>
                        </a:rPr>
                        <a:t>SEE/</a:t>
                      </a:r>
                    </a:p>
                    <a:p>
                      <a:r>
                        <a:rPr lang="en-US" sz="1200" dirty="0">
                          <a:solidFill>
                            <a:schemeClr val="tx1"/>
                          </a:solidFill>
                        </a:rPr>
                        <a:t>CO2</a:t>
                      </a:r>
                      <a:endParaRPr lang="en-IN" sz="1200" dirty="0">
                        <a:solidFill>
                          <a:schemeClr val="tx1"/>
                        </a:solidFill>
                      </a:endParaRPr>
                    </a:p>
                  </a:txBody>
                  <a:tcPr>
                    <a:noFill/>
                  </a:tcPr>
                </a:tc>
                <a:tc>
                  <a:txBody>
                    <a:bodyPr/>
                    <a:lstStyle/>
                    <a:p>
                      <a:r>
                        <a:rPr lang="en-US" sz="1200" dirty="0">
                          <a:solidFill>
                            <a:schemeClr val="tx1"/>
                          </a:solidFill>
                        </a:rPr>
                        <a:t>SEE/</a:t>
                      </a:r>
                    </a:p>
                    <a:p>
                      <a:r>
                        <a:rPr lang="en-US" sz="1200" dirty="0">
                          <a:solidFill>
                            <a:schemeClr val="tx1"/>
                          </a:solidFill>
                        </a:rPr>
                        <a:t>CO3</a:t>
                      </a:r>
                      <a:endParaRPr lang="en-IN" sz="1200" dirty="0">
                        <a:solidFill>
                          <a:schemeClr val="tx1"/>
                        </a:solidFill>
                      </a:endParaRPr>
                    </a:p>
                  </a:txBody>
                  <a:tcPr>
                    <a:noFill/>
                  </a:tcPr>
                </a:tc>
                <a:tc>
                  <a:txBody>
                    <a:bodyPr/>
                    <a:lstStyle/>
                    <a:p>
                      <a:r>
                        <a:rPr lang="en-US" sz="1200" dirty="0">
                          <a:solidFill>
                            <a:schemeClr val="tx1"/>
                          </a:solidFill>
                        </a:rPr>
                        <a:t>SEE/</a:t>
                      </a:r>
                    </a:p>
                    <a:p>
                      <a:r>
                        <a:rPr lang="en-US" sz="1200" dirty="0">
                          <a:solidFill>
                            <a:schemeClr val="tx1"/>
                          </a:solidFill>
                        </a:rPr>
                        <a:t>CO4</a:t>
                      </a:r>
                      <a:endParaRPr lang="en-IN" sz="1200" dirty="0">
                        <a:solidFill>
                          <a:schemeClr val="tx1"/>
                        </a:solidFill>
                      </a:endParaRPr>
                    </a:p>
                  </a:txBody>
                  <a:tcPr>
                    <a:noFill/>
                  </a:tcPr>
                </a:tc>
                <a:tc>
                  <a:txBody>
                    <a:bodyPr/>
                    <a:lstStyle/>
                    <a:p>
                      <a:r>
                        <a:rPr lang="en-US" sz="1200" dirty="0">
                          <a:solidFill>
                            <a:schemeClr val="tx1"/>
                          </a:solidFill>
                        </a:rPr>
                        <a:t>SEE/</a:t>
                      </a:r>
                    </a:p>
                    <a:p>
                      <a:r>
                        <a:rPr lang="en-US" sz="1200" dirty="0">
                          <a:solidFill>
                            <a:schemeClr val="tx1"/>
                          </a:solidFill>
                        </a:rPr>
                        <a:t>CO5</a:t>
                      </a:r>
                      <a:endParaRPr lang="en-IN" sz="1200" dirty="0">
                        <a:solidFill>
                          <a:schemeClr val="tx1"/>
                        </a:solidFill>
                      </a:endParaRPr>
                    </a:p>
                  </a:txBody>
                  <a:tcPr>
                    <a:noFill/>
                  </a:tcPr>
                </a:tc>
                <a:extLst>
                  <a:ext uri="{0D108BD9-81ED-4DB2-BD59-A6C34878D82A}">
                    <a16:rowId xmlns:a16="http://schemas.microsoft.com/office/drawing/2014/main" val="587122741"/>
                  </a:ext>
                </a:extLst>
              </a:tr>
              <a:tr h="512642">
                <a:tc>
                  <a:txBody>
                    <a:bodyPr/>
                    <a:lstStyle/>
                    <a:p>
                      <a:r>
                        <a:rPr lang="en-US" dirty="0"/>
                        <a:t>  S1</a:t>
                      </a:r>
                      <a:endParaRPr lang="en-IN" dirty="0"/>
                    </a:p>
                  </a:txBody>
                  <a:tcPr/>
                </a:tc>
                <a:tc>
                  <a:txBody>
                    <a:bodyPr/>
                    <a:lstStyle/>
                    <a:p>
                      <a:r>
                        <a:rPr lang="en-US" b="1" dirty="0">
                          <a:solidFill>
                            <a:srgbClr val="C00000"/>
                          </a:solidFill>
                        </a:rPr>
                        <a:t> 30</a:t>
                      </a:r>
                      <a:endParaRPr lang="en-IN" b="1" dirty="0">
                        <a:solidFill>
                          <a:srgbClr val="C00000"/>
                        </a:solidFill>
                      </a:endParaRPr>
                    </a:p>
                  </a:txBody>
                  <a:tcPr/>
                </a:tc>
                <a:tc>
                  <a:txBody>
                    <a:bodyPr/>
                    <a:lstStyle/>
                    <a:p>
                      <a:r>
                        <a:rPr lang="en-US" b="1" dirty="0">
                          <a:solidFill>
                            <a:srgbClr val="C00000"/>
                          </a:solidFill>
                        </a:rPr>
                        <a:t> 40</a:t>
                      </a:r>
                      <a:endParaRPr lang="en-IN" b="1" dirty="0">
                        <a:solidFill>
                          <a:srgbClr val="C0000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b="1" dirty="0">
                          <a:solidFill>
                            <a:srgbClr val="C00000"/>
                          </a:solidFill>
                        </a:rPr>
                        <a:t> 30</a:t>
                      </a:r>
                      <a:endParaRPr lang="en-IN" b="1" dirty="0">
                        <a:solidFill>
                          <a:srgbClr val="C00000"/>
                        </a:solidFill>
                      </a:endParaRPr>
                    </a:p>
                  </a:txBody>
                  <a:tcPr/>
                </a:tc>
                <a:tc>
                  <a:txBody>
                    <a:bodyPr/>
                    <a:lstStyle/>
                    <a:p>
                      <a:r>
                        <a:rPr lang="en-US" b="1" dirty="0">
                          <a:solidFill>
                            <a:srgbClr val="C00000"/>
                          </a:solidFill>
                        </a:rPr>
                        <a:t>25</a:t>
                      </a:r>
                      <a:endParaRPr lang="en-IN" b="1" dirty="0">
                        <a:solidFill>
                          <a:srgbClr val="C00000"/>
                        </a:solidFill>
                      </a:endParaRPr>
                    </a:p>
                  </a:txBody>
                  <a:tcPr/>
                </a:tc>
                <a:tc>
                  <a:txBody>
                    <a:bodyPr/>
                    <a:lstStyle/>
                    <a:p>
                      <a:r>
                        <a:rPr lang="en-US" b="1" dirty="0">
                          <a:solidFill>
                            <a:srgbClr val="C00000"/>
                          </a:solidFill>
                        </a:rPr>
                        <a:t> 17</a:t>
                      </a:r>
                      <a:endParaRPr lang="en-IN" b="1" dirty="0">
                        <a:solidFill>
                          <a:srgbClr val="C00000"/>
                        </a:solidFill>
                      </a:endParaRPr>
                    </a:p>
                  </a:txBody>
                  <a:tcPr/>
                </a:tc>
                <a:tc>
                  <a:txBody>
                    <a:bodyPr/>
                    <a:lstStyle/>
                    <a:p>
                      <a:r>
                        <a:rPr lang="en-US" b="1" dirty="0">
                          <a:solidFill>
                            <a:srgbClr val="C00000"/>
                          </a:solidFill>
                        </a:rPr>
                        <a:t>18</a:t>
                      </a:r>
                      <a:endParaRPr lang="en-IN" b="1" dirty="0">
                        <a:solidFill>
                          <a:srgbClr val="C00000"/>
                        </a:solidFill>
                      </a:endParaRPr>
                    </a:p>
                  </a:txBody>
                  <a:tcPr/>
                </a:tc>
                <a:tc>
                  <a:txBody>
                    <a:bodyPr/>
                    <a:lstStyle/>
                    <a:p>
                      <a:r>
                        <a:rPr lang="en-US" b="1" dirty="0">
                          <a:solidFill>
                            <a:srgbClr val="C00000"/>
                          </a:solidFill>
                        </a:rPr>
                        <a:t>15</a:t>
                      </a:r>
                      <a:endParaRPr lang="en-IN" b="1" dirty="0">
                        <a:solidFill>
                          <a:srgbClr val="C00000"/>
                        </a:solidFill>
                      </a:endParaRPr>
                    </a:p>
                  </a:txBody>
                  <a:tcPr/>
                </a:tc>
                <a:tc>
                  <a:txBody>
                    <a:bodyPr/>
                    <a:lstStyle/>
                    <a:p>
                      <a:r>
                        <a:rPr lang="en-US" dirty="0"/>
                        <a:t> </a:t>
                      </a:r>
                      <a:r>
                        <a:rPr lang="en-US" b="1" dirty="0">
                          <a:solidFill>
                            <a:srgbClr val="00B0F0"/>
                          </a:solidFill>
                        </a:rPr>
                        <a:t>07</a:t>
                      </a:r>
                      <a:endParaRPr lang="en-IN" b="1" dirty="0">
                        <a:solidFill>
                          <a:srgbClr val="00B0F0"/>
                        </a:solidFill>
                      </a:endParaRPr>
                    </a:p>
                  </a:txBody>
                  <a:tcPr/>
                </a:tc>
                <a:tc>
                  <a:txBody>
                    <a:bodyPr/>
                    <a:lstStyle/>
                    <a:p>
                      <a:r>
                        <a:rPr lang="en-US" b="1" dirty="0">
                          <a:solidFill>
                            <a:srgbClr val="C00000"/>
                          </a:solidFill>
                        </a:rPr>
                        <a:t>15</a:t>
                      </a:r>
                      <a:endParaRPr lang="en-IN" b="1" dirty="0">
                        <a:solidFill>
                          <a:srgbClr val="C00000"/>
                        </a:solidFill>
                      </a:endParaRPr>
                    </a:p>
                  </a:txBody>
                  <a:tcPr/>
                </a:tc>
                <a:tc>
                  <a:txBody>
                    <a:bodyPr/>
                    <a:lstStyle/>
                    <a:p>
                      <a:r>
                        <a:rPr lang="en-US" b="1" dirty="0">
                          <a:solidFill>
                            <a:srgbClr val="C00000"/>
                          </a:solidFill>
                        </a:rPr>
                        <a:t> 09</a:t>
                      </a:r>
                      <a:endParaRPr lang="en-IN" b="1" dirty="0">
                        <a:solidFill>
                          <a:srgbClr val="C00000"/>
                        </a:solidFill>
                      </a:endParaRPr>
                    </a:p>
                  </a:txBody>
                  <a:tcPr/>
                </a:tc>
                <a:tc>
                  <a:txBody>
                    <a:bodyPr/>
                    <a:lstStyle/>
                    <a:p>
                      <a:r>
                        <a:rPr lang="en-US" b="1" dirty="0">
                          <a:solidFill>
                            <a:srgbClr val="C00000"/>
                          </a:solidFill>
                        </a:rPr>
                        <a:t> 08</a:t>
                      </a:r>
                      <a:endParaRPr lang="en-IN" b="1" dirty="0">
                        <a:solidFill>
                          <a:srgbClr val="C0000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b="1" dirty="0">
                          <a:solidFill>
                            <a:srgbClr val="C00000"/>
                          </a:solidFill>
                        </a:rPr>
                        <a:t> 13</a:t>
                      </a:r>
                      <a:endParaRPr lang="en-IN" b="1" dirty="0">
                        <a:solidFill>
                          <a:srgbClr val="C00000"/>
                        </a:solidFill>
                      </a:endParaRPr>
                    </a:p>
                  </a:txBody>
                  <a:tcPr/>
                </a:tc>
                <a:tc>
                  <a:txBody>
                    <a:bodyPr/>
                    <a:lstStyle/>
                    <a:p>
                      <a:r>
                        <a:rPr lang="en-US" b="1" dirty="0">
                          <a:solidFill>
                            <a:srgbClr val="C00000"/>
                          </a:solidFill>
                        </a:rPr>
                        <a:t> 20</a:t>
                      </a:r>
                      <a:endParaRPr lang="en-IN" b="1" dirty="0">
                        <a:solidFill>
                          <a:srgbClr val="C00000"/>
                        </a:solidFill>
                      </a:endParaRPr>
                    </a:p>
                  </a:txBody>
                  <a:tcPr/>
                </a:tc>
                <a:extLst>
                  <a:ext uri="{0D108BD9-81ED-4DB2-BD59-A6C34878D82A}">
                    <a16:rowId xmlns:a16="http://schemas.microsoft.com/office/drawing/2014/main" val="1426602574"/>
                  </a:ext>
                </a:extLst>
              </a:tr>
              <a:tr h="512642">
                <a:tc>
                  <a:txBody>
                    <a:bodyPr/>
                    <a:lstStyle/>
                    <a:p>
                      <a:r>
                        <a:rPr lang="en-US" dirty="0"/>
                        <a:t>  S2</a:t>
                      </a:r>
                      <a:endParaRPr lang="en-IN" dirty="0"/>
                    </a:p>
                  </a:txBody>
                  <a:tcPr/>
                </a:tc>
                <a:tc>
                  <a:txBody>
                    <a:bodyPr/>
                    <a:lstStyle/>
                    <a:p>
                      <a:r>
                        <a:rPr lang="en-US" b="1" dirty="0">
                          <a:solidFill>
                            <a:srgbClr val="C00000"/>
                          </a:solidFill>
                        </a:rPr>
                        <a:t> 25</a:t>
                      </a:r>
                      <a:endParaRPr lang="en-IN" b="1" dirty="0">
                        <a:solidFill>
                          <a:srgbClr val="C00000"/>
                        </a:solidFill>
                      </a:endParaRPr>
                    </a:p>
                  </a:txBody>
                  <a:tcPr/>
                </a:tc>
                <a:tc>
                  <a:txBody>
                    <a:bodyPr/>
                    <a:lstStyle/>
                    <a:p>
                      <a:r>
                        <a:rPr lang="en-US" b="1" dirty="0">
                          <a:solidFill>
                            <a:srgbClr val="C00000"/>
                          </a:solidFill>
                        </a:rPr>
                        <a:t> 37</a:t>
                      </a:r>
                      <a:endParaRPr lang="en-IN" b="1" dirty="0">
                        <a:solidFill>
                          <a:srgbClr val="C00000"/>
                        </a:solidFill>
                      </a:endParaRPr>
                    </a:p>
                  </a:txBody>
                  <a:tcPr/>
                </a:tc>
                <a:tc>
                  <a:txBody>
                    <a:bodyPr/>
                    <a:lstStyle/>
                    <a:p>
                      <a:r>
                        <a:rPr lang="en-US" b="1" dirty="0">
                          <a:solidFill>
                            <a:srgbClr val="C00000"/>
                          </a:solidFill>
                        </a:rPr>
                        <a:t> 25</a:t>
                      </a:r>
                      <a:endParaRPr lang="en-IN" b="1" dirty="0">
                        <a:solidFill>
                          <a:srgbClr val="C00000"/>
                        </a:solidFill>
                      </a:endParaRPr>
                    </a:p>
                  </a:txBody>
                  <a:tcPr/>
                </a:tc>
                <a:tc>
                  <a:txBody>
                    <a:bodyPr/>
                    <a:lstStyle/>
                    <a:p>
                      <a:r>
                        <a:rPr lang="en-US" b="1" dirty="0">
                          <a:solidFill>
                            <a:srgbClr val="C00000"/>
                          </a:solidFill>
                        </a:rPr>
                        <a:t> 25</a:t>
                      </a:r>
                      <a:endParaRPr lang="en-IN" b="1" dirty="0">
                        <a:solidFill>
                          <a:srgbClr val="C00000"/>
                        </a:solidFill>
                      </a:endParaRPr>
                    </a:p>
                  </a:txBody>
                  <a:tcPr/>
                </a:tc>
                <a:tc>
                  <a:txBody>
                    <a:bodyPr/>
                    <a:lstStyle/>
                    <a:p>
                      <a:r>
                        <a:rPr lang="en-US" b="1" dirty="0">
                          <a:solidFill>
                            <a:srgbClr val="C00000"/>
                          </a:solidFill>
                        </a:rPr>
                        <a:t>25</a:t>
                      </a:r>
                      <a:endParaRPr lang="en-IN" b="1" dirty="0">
                        <a:solidFill>
                          <a:srgbClr val="C00000"/>
                        </a:solidFill>
                      </a:endParaRPr>
                    </a:p>
                  </a:txBody>
                  <a:tcPr/>
                </a:tc>
                <a:tc>
                  <a:txBody>
                    <a:bodyPr/>
                    <a:lstStyle/>
                    <a:p>
                      <a:r>
                        <a:rPr lang="en-US" b="1" dirty="0">
                          <a:solidFill>
                            <a:srgbClr val="C00000"/>
                          </a:solidFill>
                        </a:rPr>
                        <a:t> 18 </a:t>
                      </a:r>
                      <a:endParaRPr lang="en-IN" b="1" dirty="0">
                        <a:solidFill>
                          <a:srgbClr val="C00000"/>
                        </a:solidFill>
                      </a:endParaRPr>
                    </a:p>
                  </a:txBody>
                  <a:tcPr/>
                </a:tc>
                <a:tc>
                  <a:txBody>
                    <a:bodyPr/>
                    <a:lstStyle/>
                    <a:p>
                      <a:r>
                        <a:rPr lang="en-US" b="1" dirty="0">
                          <a:solidFill>
                            <a:srgbClr val="C00000"/>
                          </a:solidFill>
                        </a:rPr>
                        <a:t> 14</a:t>
                      </a:r>
                      <a:endParaRPr lang="en-IN" b="1" dirty="0">
                        <a:solidFill>
                          <a:srgbClr val="C00000"/>
                        </a:solidFill>
                      </a:endParaRPr>
                    </a:p>
                  </a:txBody>
                  <a:tcPr/>
                </a:tc>
                <a:tc>
                  <a:txBody>
                    <a:bodyPr/>
                    <a:lstStyle/>
                    <a:p>
                      <a:r>
                        <a:rPr lang="en-US" b="1" dirty="0">
                          <a:solidFill>
                            <a:srgbClr val="C00000"/>
                          </a:solidFill>
                        </a:rPr>
                        <a:t> 08</a:t>
                      </a:r>
                      <a:endParaRPr lang="en-IN" b="1" dirty="0">
                        <a:solidFill>
                          <a:srgbClr val="C00000"/>
                        </a:solidFill>
                      </a:endParaRPr>
                    </a:p>
                  </a:txBody>
                  <a:tcPr/>
                </a:tc>
                <a:tc>
                  <a:txBody>
                    <a:bodyPr/>
                    <a:lstStyle/>
                    <a:p>
                      <a:r>
                        <a:rPr lang="en-US" b="1" dirty="0">
                          <a:solidFill>
                            <a:srgbClr val="C00000"/>
                          </a:solidFill>
                        </a:rPr>
                        <a:t> 11</a:t>
                      </a:r>
                      <a:endParaRPr lang="en-IN" b="1" dirty="0">
                        <a:solidFill>
                          <a:srgbClr val="C00000"/>
                        </a:solidFill>
                      </a:endParaRPr>
                    </a:p>
                  </a:txBody>
                  <a:tcPr/>
                </a:tc>
                <a:tc>
                  <a:txBody>
                    <a:bodyPr/>
                    <a:lstStyle/>
                    <a:p>
                      <a:r>
                        <a:rPr lang="en-US" b="1" dirty="0">
                          <a:solidFill>
                            <a:srgbClr val="00B050"/>
                          </a:solidFill>
                        </a:rPr>
                        <a:t>09*</a:t>
                      </a:r>
                      <a:endParaRPr lang="en-IN" b="1" dirty="0">
                        <a:solidFill>
                          <a:srgbClr val="00B050"/>
                        </a:solidFill>
                      </a:endParaRPr>
                    </a:p>
                  </a:txBody>
                  <a:tcPr/>
                </a:tc>
                <a:tc>
                  <a:txBody>
                    <a:bodyPr/>
                    <a:lstStyle/>
                    <a:p>
                      <a:r>
                        <a:rPr lang="en-US" b="1" dirty="0">
                          <a:solidFill>
                            <a:srgbClr val="C00000"/>
                          </a:solidFill>
                        </a:rPr>
                        <a:t> 08</a:t>
                      </a:r>
                      <a:endParaRPr lang="en-IN" b="1" dirty="0">
                        <a:solidFill>
                          <a:srgbClr val="C00000"/>
                        </a:solidFill>
                      </a:endParaRPr>
                    </a:p>
                  </a:txBody>
                  <a:tcPr/>
                </a:tc>
                <a:tc>
                  <a:txBody>
                    <a:bodyPr/>
                    <a:lstStyle/>
                    <a:p>
                      <a:r>
                        <a:rPr lang="en-US" b="1" dirty="0">
                          <a:solidFill>
                            <a:srgbClr val="C00000"/>
                          </a:solidFill>
                        </a:rPr>
                        <a:t> 09</a:t>
                      </a:r>
                      <a:endParaRPr lang="en-IN" b="1" dirty="0">
                        <a:solidFill>
                          <a:srgbClr val="C00000"/>
                        </a:solidFill>
                      </a:endParaRPr>
                    </a:p>
                  </a:txBody>
                  <a:tcPr/>
                </a:tc>
                <a:tc>
                  <a:txBody>
                    <a:bodyPr/>
                    <a:lstStyle/>
                    <a:p>
                      <a:r>
                        <a:rPr lang="en-US" b="1" dirty="0">
                          <a:solidFill>
                            <a:srgbClr val="C00000"/>
                          </a:solidFill>
                        </a:rPr>
                        <a:t> 15</a:t>
                      </a:r>
                      <a:endParaRPr lang="en-IN" b="1" dirty="0">
                        <a:solidFill>
                          <a:srgbClr val="C00000"/>
                        </a:solidFill>
                      </a:endParaRPr>
                    </a:p>
                  </a:txBody>
                  <a:tcPr/>
                </a:tc>
                <a:tc>
                  <a:txBody>
                    <a:bodyPr/>
                    <a:lstStyle/>
                    <a:p>
                      <a:r>
                        <a:rPr lang="en-US" b="1" dirty="0">
                          <a:solidFill>
                            <a:srgbClr val="C00000"/>
                          </a:solidFill>
                        </a:rPr>
                        <a:t> 14</a:t>
                      </a:r>
                      <a:endParaRPr lang="en-IN" b="1" dirty="0">
                        <a:solidFill>
                          <a:srgbClr val="C00000"/>
                        </a:solidFill>
                      </a:endParaRPr>
                    </a:p>
                  </a:txBody>
                  <a:tcPr/>
                </a:tc>
                <a:tc>
                  <a:txBody>
                    <a:bodyPr/>
                    <a:lstStyle/>
                    <a:p>
                      <a:r>
                        <a:rPr lang="en-US" b="1" dirty="0">
                          <a:solidFill>
                            <a:srgbClr val="C00000"/>
                          </a:solidFill>
                        </a:rPr>
                        <a:t> 19</a:t>
                      </a:r>
                      <a:endParaRPr lang="en-IN" b="1" dirty="0">
                        <a:solidFill>
                          <a:srgbClr val="C00000"/>
                        </a:solidFill>
                      </a:endParaRPr>
                    </a:p>
                  </a:txBody>
                  <a:tcPr/>
                </a:tc>
                <a:extLst>
                  <a:ext uri="{0D108BD9-81ED-4DB2-BD59-A6C34878D82A}">
                    <a16:rowId xmlns:a16="http://schemas.microsoft.com/office/drawing/2014/main" val="3858690804"/>
                  </a:ext>
                </a:extLst>
              </a:tr>
              <a:tr h="699530">
                <a:tc>
                  <a:txBody>
                    <a:bodyPr/>
                    <a:lstStyle/>
                    <a:p>
                      <a:r>
                        <a:rPr lang="en-US" dirty="0"/>
                        <a:t>  S3</a:t>
                      </a:r>
                      <a:endParaRPr lang="en-IN" dirty="0"/>
                    </a:p>
                  </a:txBody>
                  <a:tcPr/>
                </a:tc>
                <a:tc>
                  <a:txBody>
                    <a:bodyPr/>
                    <a:lstStyle/>
                    <a:p>
                      <a:r>
                        <a:rPr lang="en-US" b="1" dirty="0">
                          <a:solidFill>
                            <a:srgbClr val="00B0F0"/>
                          </a:solidFill>
                        </a:rPr>
                        <a:t> 10</a:t>
                      </a:r>
                      <a:endParaRPr lang="en-IN" b="1" dirty="0">
                        <a:solidFill>
                          <a:srgbClr val="00B0F0"/>
                        </a:solidFill>
                      </a:endParaRPr>
                    </a:p>
                  </a:txBody>
                  <a:tcPr/>
                </a:tc>
                <a:tc>
                  <a:txBody>
                    <a:bodyPr/>
                    <a:lstStyle/>
                    <a:p>
                      <a:r>
                        <a:rPr lang="en-US" b="1" dirty="0">
                          <a:solidFill>
                            <a:srgbClr val="C00000"/>
                          </a:solidFill>
                        </a:rPr>
                        <a:t> 30</a:t>
                      </a:r>
                      <a:endParaRPr lang="en-IN" b="1" dirty="0">
                        <a:solidFill>
                          <a:srgbClr val="C00000"/>
                        </a:solidFill>
                      </a:endParaRPr>
                    </a:p>
                  </a:txBody>
                  <a:tcPr/>
                </a:tc>
                <a:tc>
                  <a:txBody>
                    <a:bodyPr/>
                    <a:lstStyle/>
                    <a:p>
                      <a:r>
                        <a:rPr lang="en-US" b="1" dirty="0">
                          <a:solidFill>
                            <a:srgbClr val="0070C0"/>
                          </a:solidFill>
                        </a:rPr>
                        <a:t> </a:t>
                      </a:r>
                      <a:r>
                        <a:rPr lang="en-US" b="1" dirty="0">
                          <a:solidFill>
                            <a:srgbClr val="00B050"/>
                          </a:solidFill>
                        </a:rPr>
                        <a:t>14*</a:t>
                      </a:r>
                      <a:endParaRPr lang="en-IN" b="1" dirty="0">
                        <a:solidFill>
                          <a:srgbClr val="00B05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b="1" dirty="0">
                          <a:solidFill>
                            <a:srgbClr val="C00000"/>
                          </a:solidFill>
                        </a:rPr>
                        <a:t>25</a:t>
                      </a:r>
                      <a:endParaRPr lang="en-IN" b="1" dirty="0">
                        <a:solidFill>
                          <a:srgbClr val="C00000"/>
                        </a:solidFill>
                      </a:endParaRPr>
                    </a:p>
                  </a:txBody>
                  <a:tcPr/>
                </a:tc>
                <a:tc>
                  <a:txBody>
                    <a:bodyPr/>
                    <a:lstStyle/>
                    <a:p>
                      <a:r>
                        <a:rPr lang="en-US" b="1" dirty="0">
                          <a:solidFill>
                            <a:srgbClr val="C00000"/>
                          </a:solidFill>
                        </a:rPr>
                        <a:t> 19</a:t>
                      </a:r>
                      <a:endParaRPr lang="en-IN" b="1" dirty="0">
                        <a:solidFill>
                          <a:srgbClr val="C00000"/>
                        </a:solidFill>
                      </a:endParaRPr>
                    </a:p>
                  </a:txBody>
                  <a:tcPr/>
                </a:tc>
                <a:tc>
                  <a:txBody>
                    <a:bodyPr/>
                    <a:lstStyle/>
                    <a:p>
                      <a:r>
                        <a:rPr lang="en-US" dirty="0"/>
                        <a:t> </a:t>
                      </a:r>
                      <a:r>
                        <a:rPr lang="en-US" sz="1600" b="1" dirty="0">
                          <a:solidFill>
                            <a:srgbClr val="00B050"/>
                          </a:solidFill>
                        </a:rPr>
                        <a:t>09*</a:t>
                      </a:r>
                      <a:endParaRPr lang="en-IN" b="1" dirty="0">
                        <a:solidFill>
                          <a:srgbClr val="00B050"/>
                        </a:solidFill>
                      </a:endParaRPr>
                    </a:p>
                  </a:txBody>
                  <a:tcPr/>
                </a:tc>
                <a:tc>
                  <a:txBody>
                    <a:bodyPr/>
                    <a:lstStyle/>
                    <a:p>
                      <a:r>
                        <a:rPr lang="en-US" b="1" dirty="0">
                          <a:solidFill>
                            <a:srgbClr val="C00000"/>
                          </a:solidFill>
                        </a:rPr>
                        <a:t> 11</a:t>
                      </a:r>
                      <a:endParaRPr lang="en-IN" b="1" dirty="0">
                        <a:solidFill>
                          <a:srgbClr val="C00000"/>
                        </a:solidFill>
                      </a:endParaRPr>
                    </a:p>
                  </a:txBody>
                  <a:tcPr/>
                </a:tc>
                <a:tc>
                  <a:txBody>
                    <a:bodyPr/>
                    <a:lstStyle/>
                    <a:p>
                      <a:r>
                        <a:rPr lang="en-US" b="1" dirty="0">
                          <a:solidFill>
                            <a:srgbClr val="C00000"/>
                          </a:solidFill>
                        </a:rPr>
                        <a:t> 15</a:t>
                      </a:r>
                      <a:endParaRPr lang="en-IN" b="1" dirty="0">
                        <a:solidFill>
                          <a:srgbClr val="C00000"/>
                        </a:solidFill>
                      </a:endParaRPr>
                    </a:p>
                  </a:txBody>
                  <a:tcPr/>
                </a:tc>
                <a:tc>
                  <a:txBody>
                    <a:bodyPr/>
                    <a:lstStyle/>
                    <a:p>
                      <a:r>
                        <a:rPr lang="en-US" b="1" dirty="0">
                          <a:solidFill>
                            <a:srgbClr val="00B0F0"/>
                          </a:solidFill>
                        </a:rPr>
                        <a:t>06</a:t>
                      </a:r>
                      <a:endParaRPr lang="en-IN" b="1" dirty="0">
                        <a:solidFill>
                          <a:srgbClr val="00B0F0"/>
                        </a:solidFill>
                      </a:endParaRPr>
                    </a:p>
                  </a:txBody>
                  <a:tcPr/>
                </a:tc>
                <a:tc>
                  <a:txBody>
                    <a:bodyPr/>
                    <a:lstStyle/>
                    <a:p>
                      <a:r>
                        <a:rPr lang="en-US" dirty="0"/>
                        <a:t> </a:t>
                      </a:r>
                      <a:r>
                        <a:rPr lang="en-US" b="1" dirty="0">
                          <a:solidFill>
                            <a:srgbClr val="00B050"/>
                          </a:solidFill>
                        </a:rPr>
                        <a:t>07*</a:t>
                      </a:r>
                      <a:endParaRPr lang="en-IN" b="1" dirty="0">
                        <a:solidFill>
                          <a:srgbClr val="00B050"/>
                        </a:solidFill>
                      </a:endParaRPr>
                    </a:p>
                  </a:txBody>
                  <a:tcPr/>
                </a:tc>
                <a:tc>
                  <a:txBody>
                    <a:bodyPr/>
                    <a:lstStyle/>
                    <a:p>
                      <a:r>
                        <a:rPr lang="en-US" b="1" dirty="0">
                          <a:solidFill>
                            <a:srgbClr val="C00000"/>
                          </a:solidFill>
                        </a:rPr>
                        <a:t> 08</a:t>
                      </a:r>
                      <a:endParaRPr lang="en-IN" b="1" dirty="0">
                        <a:solidFill>
                          <a:srgbClr val="C0000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dirty="0"/>
                        <a:t> </a:t>
                      </a:r>
                      <a:r>
                        <a:rPr lang="en-US" b="1" dirty="0">
                          <a:solidFill>
                            <a:srgbClr val="00B050"/>
                          </a:solidFill>
                        </a:rPr>
                        <a:t>09*</a:t>
                      </a:r>
                      <a:endParaRPr lang="en-IN" b="1" dirty="0">
                        <a:solidFill>
                          <a:srgbClr val="00B050"/>
                        </a:solidFill>
                      </a:endParaRPr>
                    </a:p>
                  </a:txBody>
                  <a:tcPr/>
                </a:tc>
                <a:tc>
                  <a:txBody>
                    <a:bodyPr/>
                    <a:lstStyle/>
                    <a:p>
                      <a:r>
                        <a:rPr lang="en-US" b="1" dirty="0">
                          <a:solidFill>
                            <a:srgbClr val="C00000"/>
                          </a:solidFill>
                        </a:rPr>
                        <a:t> 18</a:t>
                      </a:r>
                      <a:endParaRPr lang="en-IN" b="1" dirty="0">
                        <a:solidFill>
                          <a:srgbClr val="C00000"/>
                        </a:solidFill>
                      </a:endParaRPr>
                    </a:p>
                  </a:txBody>
                  <a:tcPr/>
                </a:tc>
                <a:extLst>
                  <a:ext uri="{0D108BD9-81ED-4DB2-BD59-A6C34878D82A}">
                    <a16:rowId xmlns:a16="http://schemas.microsoft.com/office/drawing/2014/main" val="3624569706"/>
                  </a:ext>
                </a:extLst>
              </a:tr>
              <a:tr h="512642">
                <a:tc>
                  <a:txBody>
                    <a:bodyPr/>
                    <a:lstStyle/>
                    <a:p>
                      <a:r>
                        <a:rPr lang="en-US" dirty="0"/>
                        <a:t>  S4</a:t>
                      </a:r>
                      <a:endParaRPr lang="en-IN" dirty="0"/>
                    </a:p>
                  </a:txBody>
                  <a:tcPr/>
                </a:tc>
                <a:tc>
                  <a:txBody>
                    <a:bodyPr/>
                    <a:lstStyle/>
                    <a:p>
                      <a:r>
                        <a:rPr lang="en-US" b="1" dirty="0">
                          <a:solidFill>
                            <a:srgbClr val="00B0F0"/>
                          </a:solidFill>
                        </a:rPr>
                        <a:t> 14</a:t>
                      </a:r>
                      <a:endParaRPr lang="en-IN" b="1" dirty="0">
                        <a:solidFill>
                          <a:srgbClr val="00B0F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dirty="0"/>
                        <a:t> </a:t>
                      </a:r>
                      <a:r>
                        <a:rPr lang="en-US" b="1" dirty="0">
                          <a:solidFill>
                            <a:srgbClr val="00B0F0"/>
                          </a:solidFill>
                        </a:rPr>
                        <a:t>10</a:t>
                      </a:r>
                      <a:endParaRPr lang="en-IN" b="1" dirty="0">
                        <a:solidFill>
                          <a:srgbClr val="00B0F0"/>
                        </a:solidFill>
                      </a:endParaRPr>
                    </a:p>
                  </a:txBody>
                  <a:tcPr/>
                </a:tc>
                <a:tc>
                  <a:txBody>
                    <a:bodyPr/>
                    <a:lstStyle/>
                    <a:p>
                      <a:r>
                        <a:rPr lang="en-US" b="1" dirty="0">
                          <a:solidFill>
                            <a:srgbClr val="C00000"/>
                          </a:solidFill>
                        </a:rPr>
                        <a:t> 17</a:t>
                      </a:r>
                      <a:endParaRPr lang="en-IN" b="1" dirty="0">
                        <a:solidFill>
                          <a:srgbClr val="C00000"/>
                        </a:solidFill>
                      </a:endParaRPr>
                    </a:p>
                  </a:txBody>
                  <a:tcPr/>
                </a:tc>
                <a:tc>
                  <a:txBody>
                    <a:bodyPr/>
                    <a:lstStyle/>
                    <a:p>
                      <a:r>
                        <a:rPr lang="en-US" b="1" dirty="0">
                          <a:solidFill>
                            <a:srgbClr val="C00000"/>
                          </a:solidFill>
                        </a:rPr>
                        <a:t>24</a:t>
                      </a:r>
                      <a:endParaRPr lang="en-IN" b="1" dirty="0">
                        <a:solidFill>
                          <a:srgbClr val="C0000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dirty="0"/>
                        <a:t> </a:t>
                      </a:r>
                      <a:r>
                        <a:rPr lang="en-US" b="1" dirty="0">
                          <a:solidFill>
                            <a:srgbClr val="00B0F0"/>
                          </a:solidFill>
                        </a:rPr>
                        <a:t>06</a:t>
                      </a:r>
                      <a:endParaRPr lang="en-IN" b="1" dirty="0">
                        <a:solidFill>
                          <a:srgbClr val="00B0F0"/>
                        </a:solidFill>
                      </a:endParaRPr>
                    </a:p>
                  </a:txBody>
                  <a:tcPr/>
                </a:tc>
                <a:tc>
                  <a:txBody>
                    <a:bodyPr/>
                    <a:lstStyle/>
                    <a:p>
                      <a:r>
                        <a:rPr lang="en-US" b="1" dirty="0">
                          <a:solidFill>
                            <a:srgbClr val="C00000"/>
                          </a:solidFill>
                        </a:rPr>
                        <a:t> 17</a:t>
                      </a:r>
                      <a:endParaRPr lang="en-IN" b="1" dirty="0">
                        <a:solidFill>
                          <a:srgbClr val="C00000"/>
                        </a:solidFill>
                      </a:endParaRPr>
                    </a:p>
                  </a:txBody>
                  <a:tcPr/>
                </a:tc>
                <a:tc>
                  <a:txBody>
                    <a:bodyPr/>
                    <a:lstStyle/>
                    <a:p>
                      <a:r>
                        <a:rPr lang="en-US" b="1" dirty="0">
                          <a:solidFill>
                            <a:srgbClr val="C00000"/>
                          </a:solidFill>
                        </a:rPr>
                        <a:t> 14</a:t>
                      </a:r>
                      <a:endParaRPr lang="en-IN" b="1" dirty="0">
                        <a:solidFill>
                          <a:srgbClr val="C00000"/>
                        </a:solidFill>
                      </a:endParaRPr>
                    </a:p>
                  </a:txBody>
                  <a:tcPr/>
                </a:tc>
                <a:tc>
                  <a:txBody>
                    <a:bodyPr/>
                    <a:lstStyle/>
                    <a:p>
                      <a:r>
                        <a:rPr lang="en-US" b="1" dirty="0">
                          <a:solidFill>
                            <a:srgbClr val="C00000"/>
                          </a:solidFill>
                        </a:rPr>
                        <a:t>15</a:t>
                      </a:r>
                      <a:endParaRPr lang="en-IN" b="1" dirty="0">
                        <a:solidFill>
                          <a:srgbClr val="C00000"/>
                        </a:solidFill>
                      </a:endParaRPr>
                    </a:p>
                  </a:txBody>
                  <a:tcPr/>
                </a:tc>
                <a:tc>
                  <a:txBody>
                    <a:bodyPr/>
                    <a:lstStyle/>
                    <a:p>
                      <a:r>
                        <a:rPr lang="en-US" b="1" dirty="0">
                          <a:solidFill>
                            <a:srgbClr val="00B0F0"/>
                          </a:solidFill>
                        </a:rPr>
                        <a:t> 05</a:t>
                      </a:r>
                      <a:endParaRPr lang="en-IN" b="1" dirty="0">
                        <a:solidFill>
                          <a:srgbClr val="00B0F0"/>
                        </a:solidFill>
                      </a:endParaRPr>
                    </a:p>
                  </a:txBody>
                  <a:tcPr/>
                </a:tc>
                <a:tc>
                  <a:txBody>
                    <a:bodyPr/>
                    <a:lstStyle/>
                    <a:p>
                      <a:r>
                        <a:rPr lang="en-US" b="1" dirty="0">
                          <a:solidFill>
                            <a:srgbClr val="00B0F0"/>
                          </a:solidFill>
                        </a:rPr>
                        <a:t> 04</a:t>
                      </a:r>
                      <a:endParaRPr lang="en-IN" b="1" dirty="0">
                        <a:solidFill>
                          <a:srgbClr val="00B0F0"/>
                        </a:solidFill>
                      </a:endParaRPr>
                    </a:p>
                  </a:txBody>
                  <a:tcPr/>
                </a:tc>
                <a:tc>
                  <a:txBody>
                    <a:bodyPr/>
                    <a:lstStyle/>
                    <a:p>
                      <a:r>
                        <a:rPr lang="en-US" b="1" dirty="0">
                          <a:solidFill>
                            <a:srgbClr val="C00000"/>
                          </a:solidFill>
                        </a:rPr>
                        <a:t> 11</a:t>
                      </a:r>
                      <a:endParaRPr lang="en-IN" b="1" dirty="0">
                        <a:solidFill>
                          <a:srgbClr val="C00000"/>
                        </a:solidFill>
                      </a:endParaRPr>
                    </a:p>
                  </a:txBody>
                  <a:tcPr/>
                </a:tc>
                <a:tc>
                  <a:txBody>
                    <a:bodyPr/>
                    <a:lstStyle/>
                    <a:p>
                      <a:r>
                        <a:rPr lang="en-US" b="1" dirty="0">
                          <a:solidFill>
                            <a:srgbClr val="00B0F0"/>
                          </a:solidFill>
                        </a:rPr>
                        <a:t> 05</a:t>
                      </a:r>
                      <a:endParaRPr lang="en-IN" b="1" dirty="0">
                        <a:solidFill>
                          <a:srgbClr val="00B0F0"/>
                        </a:solidFill>
                      </a:endParaRPr>
                    </a:p>
                  </a:txBody>
                  <a:tcPr/>
                </a:tc>
                <a:tc>
                  <a:txBody>
                    <a:bodyPr/>
                    <a:lstStyle/>
                    <a:p>
                      <a:r>
                        <a:rPr lang="en-US" b="1" dirty="0">
                          <a:solidFill>
                            <a:srgbClr val="C00000"/>
                          </a:solidFill>
                        </a:rPr>
                        <a:t> 15</a:t>
                      </a:r>
                      <a:endParaRPr lang="en-IN" b="1" dirty="0">
                        <a:solidFill>
                          <a:srgbClr val="C00000"/>
                        </a:solidFill>
                      </a:endParaRPr>
                    </a:p>
                  </a:txBody>
                  <a:tcPr/>
                </a:tc>
                <a:extLst>
                  <a:ext uri="{0D108BD9-81ED-4DB2-BD59-A6C34878D82A}">
                    <a16:rowId xmlns:a16="http://schemas.microsoft.com/office/drawing/2014/main" val="674713507"/>
                  </a:ext>
                </a:extLst>
              </a:tr>
              <a:tr h="512642">
                <a:tc>
                  <a:txBody>
                    <a:bodyPr/>
                    <a:lstStyle/>
                    <a:p>
                      <a:r>
                        <a:rPr lang="en-US" sz="1400" b="1" dirty="0">
                          <a:solidFill>
                            <a:schemeClr val="accent2">
                              <a:lumMod val="75000"/>
                            </a:schemeClr>
                          </a:solidFill>
                        </a:rPr>
                        <a:t>MAX</a:t>
                      </a:r>
                      <a:endParaRPr lang="en-IN" sz="1400" b="1" dirty="0">
                        <a:solidFill>
                          <a:schemeClr val="accent2">
                            <a:lumMod val="75000"/>
                          </a:schemeClr>
                        </a:solidFill>
                      </a:endParaRPr>
                    </a:p>
                  </a:txBody>
                  <a:tcPr/>
                </a:tc>
                <a:tc>
                  <a:txBody>
                    <a:bodyPr/>
                    <a:lstStyle/>
                    <a:p>
                      <a:r>
                        <a:rPr lang="en-US" b="1" dirty="0">
                          <a:solidFill>
                            <a:schemeClr val="accent2">
                              <a:lumMod val="75000"/>
                            </a:schemeClr>
                          </a:solidFill>
                        </a:rPr>
                        <a:t> 50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50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30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30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40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15</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15</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30</a:t>
                      </a:r>
                      <a:endParaRPr lang="en-IN" b="1" dirty="0">
                        <a:solidFill>
                          <a:schemeClr val="accent2">
                            <a:lumMod val="75000"/>
                          </a:schemeClr>
                        </a:solidFill>
                      </a:endParaRPr>
                    </a:p>
                  </a:txBody>
                  <a:tcPr/>
                </a:tc>
                <a:extLst>
                  <a:ext uri="{0D108BD9-81ED-4DB2-BD59-A6C34878D82A}">
                    <a16:rowId xmlns:a16="http://schemas.microsoft.com/office/drawing/2014/main" val="3750780439"/>
                  </a:ext>
                </a:extLst>
              </a:tr>
              <a:tr h="566634">
                <a:tc>
                  <a:txBody>
                    <a:bodyPr/>
                    <a:lstStyle/>
                    <a:p>
                      <a:r>
                        <a:rPr lang="en-US" b="1" dirty="0">
                          <a:solidFill>
                            <a:srgbClr val="00B050"/>
                          </a:solidFill>
                        </a:rPr>
                        <a:t> </a:t>
                      </a:r>
                      <a:r>
                        <a:rPr lang="en-US" sz="1600" b="1" dirty="0">
                          <a:solidFill>
                            <a:srgbClr val="00B050"/>
                          </a:solidFill>
                        </a:rPr>
                        <a:t>CUT</a:t>
                      </a:r>
                    </a:p>
                    <a:p>
                      <a:r>
                        <a:rPr lang="en-US" sz="1600" b="1" dirty="0">
                          <a:solidFill>
                            <a:srgbClr val="00B050"/>
                          </a:solidFill>
                        </a:rPr>
                        <a:t> OFF</a:t>
                      </a:r>
                      <a:endParaRPr lang="en-IN" b="1" dirty="0">
                        <a:solidFill>
                          <a:srgbClr val="00B050"/>
                        </a:solidFill>
                      </a:endParaRPr>
                    </a:p>
                  </a:txBody>
                  <a:tcPr/>
                </a:tc>
                <a:tc>
                  <a:txBody>
                    <a:bodyPr/>
                    <a:lstStyle/>
                    <a:p>
                      <a:r>
                        <a:rPr lang="en-US" b="1" dirty="0">
                          <a:solidFill>
                            <a:srgbClr val="00B050"/>
                          </a:solidFill>
                        </a:rPr>
                        <a:t> 25</a:t>
                      </a:r>
                      <a:endParaRPr lang="en-IN" b="1" dirty="0">
                        <a:solidFill>
                          <a:srgbClr val="00B050"/>
                        </a:solidFill>
                      </a:endParaRPr>
                    </a:p>
                  </a:txBody>
                  <a:tcPr/>
                </a:tc>
                <a:tc>
                  <a:txBody>
                    <a:bodyPr/>
                    <a:lstStyle/>
                    <a:p>
                      <a:r>
                        <a:rPr lang="en-US" b="1" dirty="0">
                          <a:solidFill>
                            <a:srgbClr val="00B050"/>
                          </a:solidFill>
                        </a:rPr>
                        <a:t> 25</a:t>
                      </a:r>
                      <a:endParaRPr lang="en-IN" b="1" dirty="0">
                        <a:solidFill>
                          <a:srgbClr val="00B050"/>
                        </a:solidFill>
                      </a:endParaRPr>
                    </a:p>
                  </a:txBody>
                  <a:tcPr/>
                </a:tc>
                <a:tc>
                  <a:txBody>
                    <a:bodyPr/>
                    <a:lstStyle/>
                    <a:p>
                      <a:r>
                        <a:rPr lang="en-US" b="1" dirty="0">
                          <a:solidFill>
                            <a:srgbClr val="00B050"/>
                          </a:solidFill>
                        </a:rPr>
                        <a:t> 15</a:t>
                      </a:r>
                      <a:endParaRPr lang="en-IN" b="1" dirty="0">
                        <a:solidFill>
                          <a:srgbClr val="00B050"/>
                        </a:solidFill>
                      </a:endParaRPr>
                    </a:p>
                  </a:txBody>
                  <a:tcPr/>
                </a:tc>
                <a:tc>
                  <a:txBody>
                    <a:bodyPr/>
                    <a:lstStyle/>
                    <a:p>
                      <a:r>
                        <a:rPr lang="en-US" b="1" dirty="0">
                          <a:solidFill>
                            <a:srgbClr val="00B050"/>
                          </a:solidFill>
                        </a:rPr>
                        <a:t> 15</a:t>
                      </a:r>
                      <a:endParaRPr lang="en-IN" b="1" dirty="0">
                        <a:solidFill>
                          <a:srgbClr val="00B050"/>
                        </a:solidFill>
                      </a:endParaRPr>
                    </a:p>
                  </a:txBody>
                  <a:tcPr/>
                </a:tc>
                <a:tc>
                  <a:txBody>
                    <a:bodyPr/>
                    <a:lstStyle/>
                    <a:p>
                      <a:r>
                        <a:rPr lang="en-US" b="1" dirty="0">
                          <a:solidFill>
                            <a:srgbClr val="00B050"/>
                          </a:solidFill>
                        </a:rPr>
                        <a:t> 20 </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 7.5</a:t>
                      </a:r>
                      <a:endParaRPr lang="en-IN" b="1" dirty="0">
                        <a:solidFill>
                          <a:srgbClr val="00B050"/>
                        </a:solidFill>
                      </a:endParaRPr>
                    </a:p>
                  </a:txBody>
                  <a:tcPr/>
                </a:tc>
                <a:tc>
                  <a:txBody>
                    <a:bodyPr/>
                    <a:lstStyle/>
                    <a:p>
                      <a:r>
                        <a:rPr lang="en-US" b="1" dirty="0">
                          <a:solidFill>
                            <a:srgbClr val="00B050"/>
                          </a:solidFill>
                        </a:rPr>
                        <a:t>7.5</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10</a:t>
                      </a:r>
                      <a:endParaRPr lang="en-IN" b="1" dirty="0">
                        <a:solidFill>
                          <a:srgbClr val="00B050"/>
                        </a:solidFill>
                      </a:endParaRPr>
                    </a:p>
                  </a:txBody>
                  <a:tcPr/>
                </a:tc>
                <a:tc>
                  <a:txBody>
                    <a:bodyPr/>
                    <a:lstStyle/>
                    <a:p>
                      <a:r>
                        <a:rPr lang="en-US" b="1" dirty="0">
                          <a:solidFill>
                            <a:srgbClr val="00B050"/>
                          </a:solidFill>
                        </a:rPr>
                        <a:t> 15</a:t>
                      </a:r>
                      <a:endParaRPr lang="en-IN" b="1" dirty="0">
                        <a:solidFill>
                          <a:srgbClr val="00B050"/>
                        </a:solidFill>
                      </a:endParaRPr>
                    </a:p>
                  </a:txBody>
                  <a:tcPr/>
                </a:tc>
                <a:extLst>
                  <a:ext uri="{0D108BD9-81ED-4DB2-BD59-A6C34878D82A}">
                    <a16:rowId xmlns:a16="http://schemas.microsoft.com/office/drawing/2014/main" val="3801014854"/>
                  </a:ext>
                </a:extLst>
              </a:tr>
              <a:tr h="512642">
                <a:tc>
                  <a:txBody>
                    <a:bodyPr/>
                    <a:lstStyle/>
                    <a:p>
                      <a:r>
                        <a:rPr lang="en-US" sz="1200" b="1" dirty="0"/>
                        <a:t>#above CUT-OFF</a:t>
                      </a:r>
                      <a:endParaRPr lang="en-IN" sz="1200" b="1" dirty="0"/>
                    </a:p>
                  </a:txBody>
                  <a:tcPr/>
                </a:tc>
                <a:tc>
                  <a:txBody>
                    <a:bodyPr/>
                    <a:lstStyle/>
                    <a:p>
                      <a:r>
                        <a:rPr lang="en-US" i="1" dirty="0">
                          <a:solidFill>
                            <a:srgbClr val="FF0000"/>
                          </a:solidFill>
                        </a:rPr>
                        <a:t> 2</a:t>
                      </a:r>
                      <a:endParaRPr lang="en-IN" i="1" dirty="0">
                        <a:solidFill>
                          <a:srgbClr val="FF0000"/>
                        </a:solidFill>
                      </a:endParaRPr>
                    </a:p>
                  </a:txBody>
                  <a:tcPr/>
                </a:tc>
                <a:tc>
                  <a:txBody>
                    <a:bodyPr/>
                    <a:lstStyle/>
                    <a:p>
                      <a:r>
                        <a:rPr lang="en-US" i="1" dirty="0">
                          <a:solidFill>
                            <a:srgbClr val="FF0000"/>
                          </a:solidFill>
                        </a:rPr>
                        <a:t> 3</a:t>
                      </a:r>
                      <a:endParaRPr lang="en-IN" i="1" dirty="0">
                        <a:solidFill>
                          <a:srgbClr val="FF0000"/>
                        </a:solidFill>
                      </a:endParaRPr>
                    </a:p>
                  </a:txBody>
                  <a:tcPr/>
                </a:tc>
                <a:tc>
                  <a:txBody>
                    <a:bodyPr/>
                    <a:lstStyle/>
                    <a:p>
                      <a:r>
                        <a:rPr lang="en-US" i="1" dirty="0">
                          <a:solidFill>
                            <a:srgbClr val="FF0000"/>
                          </a:solidFill>
                        </a:rPr>
                        <a:t>2+1</a:t>
                      </a:r>
                      <a:endParaRPr lang="en-IN" i="1" dirty="0">
                        <a:solidFill>
                          <a:srgbClr val="FF0000"/>
                        </a:solidFill>
                      </a:endParaRPr>
                    </a:p>
                  </a:txBody>
                  <a:tcPr/>
                </a:tc>
                <a:tc>
                  <a:txBody>
                    <a:bodyPr/>
                    <a:lstStyle/>
                    <a:p>
                      <a:r>
                        <a:rPr lang="en-US" i="1" dirty="0">
                          <a:solidFill>
                            <a:srgbClr val="FF0000"/>
                          </a:solidFill>
                        </a:rPr>
                        <a:t>4</a:t>
                      </a:r>
                      <a:endParaRPr lang="en-IN" i="1" dirty="0">
                        <a:solidFill>
                          <a:srgbClr val="FF0000"/>
                        </a:solidFill>
                      </a:endParaRPr>
                    </a:p>
                  </a:txBody>
                  <a:tcPr/>
                </a:tc>
                <a:tc>
                  <a:txBody>
                    <a:bodyPr/>
                    <a:lstStyle/>
                    <a:p>
                      <a:r>
                        <a:rPr lang="en-US" i="1" dirty="0">
                          <a:solidFill>
                            <a:srgbClr val="FF0000"/>
                          </a:solidFill>
                        </a:rPr>
                        <a:t> 4</a:t>
                      </a:r>
                      <a:endParaRPr lang="en-IN" i="1" dirty="0">
                        <a:solidFill>
                          <a:srgbClr val="FF0000"/>
                        </a:solidFill>
                      </a:endParaRPr>
                    </a:p>
                  </a:txBody>
                  <a:tcPr/>
                </a:tc>
                <a:tc>
                  <a:txBody>
                    <a:bodyPr/>
                    <a:lstStyle/>
                    <a:p>
                      <a:r>
                        <a:rPr lang="en-US" i="1" dirty="0">
                          <a:solidFill>
                            <a:srgbClr val="FF0000"/>
                          </a:solidFill>
                        </a:rPr>
                        <a:t> 4</a:t>
                      </a:r>
                      <a:endParaRPr lang="en-IN" i="1" dirty="0">
                        <a:solidFill>
                          <a:srgbClr val="FF0000"/>
                        </a:solidFill>
                      </a:endParaRPr>
                    </a:p>
                  </a:txBody>
                  <a:tcPr/>
                </a:tc>
                <a:tc>
                  <a:txBody>
                    <a:bodyPr/>
                    <a:lstStyle/>
                    <a:p>
                      <a:r>
                        <a:rPr lang="en-US" i="1" dirty="0">
                          <a:solidFill>
                            <a:srgbClr val="FF0000"/>
                          </a:solidFill>
                        </a:rPr>
                        <a:t>2+1</a:t>
                      </a:r>
                      <a:endParaRPr lang="en-IN" i="1" dirty="0">
                        <a:solidFill>
                          <a:srgbClr val="FF0000"/>
                        </a:solidFill>
                      </a:endParaRPr>
                    </a:p>
                  </a:txBody>
                  <a:tcPr/>
                </a:tc>
                <a:tc>
                  <a:txBody>
                    <a:bodyPr/>
                    <a:lstStyle/>
                    <a:p>
                      <a:r>
                        <a:rPr lang="en-US" i="1" dirty="0">
                          <a:solidFill>
                            <a:srgbClr val="FF0000"/>
                          </a:solidFill>
                        </a:rPr>
                        <a:t> 3</a:t>
                      </a:r>
                      <a:endParaRPr lang="en-IN" i="1" dirty="0">
                        <a:solidFill>
                          <a:srgbClr val="FF0000"/>
                        </a:solidFill>
                      </a:endParaRPr>
                    </a:p>
                  </a:txBody>
                  <a:tcPr/>
                </a:tc>
                <a:tc>
                  <a:txBody>
                    <a:bodyPr/>
                    <a:lstStyle/>
                    <a:p>
                      <a:r>
                        <a:rPr lang="en-US" i="1" dirty="0">
                          <a:solidFill>
                            <a:srgbClr val="FF0000"/>
                          </a:solidFill>
                        </a:rPr>
                        <a:t> 3</a:t>
                      </a:r>
                      <a:endParaRPr lang="en-IN" i="1" dirty="0">
                        <a:solidFill>
                          <a:srgbClr val="FF0000"/>
                        </a:solidFill>
                      </a:endParaRPr>
                    </a:p>
                  </a:txBody>
                  <a:tcPr/>
                </a:tc>
                <a:tc>
                  <a:txBody>
                    <a:bodyPr/>
                    <a:lstStyle/>
                    <a:p>
                      <a:r>
                        <a:rPr lang="en-US" i="1" dirty="0">
                          <a:solidFill>
                            <a:srgbClr val="FF0000"/>
                          </a:solidFill>
                        </a:rPr>
                        <a:t>2+1</a:t>
                      </a:r>
                      <a:endParaRPr lang="en-IN" i="1" dirty="0">
                        <a:solidFill>
                          <a:srgbClr val="FF0000"/>
                        </a:solidFill>
                      </a:endParaRPr>
                    </a:p>
                  </a:txBody>
                  <a:tcPr/>
                </a:tc>
                <a:tc>
                  <a:txBody>
                    <a:bodyPr/>
                    <a:lstStyle/>
                    <a:p>
                      <a:r>
                        <a:rPr lang="en-US" i="1" dirty="0">
                          <a:solidFill>
                            <a:srgbClr val="FF0000"/>
                          </a:solidFill>
                        </a:rPr>
                        <a:t>2+1</a:t>
                      </a:r>
                      <a:endParaRPr lang="en-IN" i="1" dirty="0">
                        <a:solidFill>
                          <a:srgbClr val="FF0000"/>
                        </a:solidFill>
                      </a:endParaRPr>
                    </a:p>
                  </a:txBody>
                  <a:tcPr/>
                </a:tc>
                <a:tc>
                  <a:txBody>
                    <a:bodyPr/>
                    <a:lstStyle/>
                    <a:p>
                      <a:r>
                        <a:rPr lang="en-US" i="1" dirty="0">
                          <a:solidFill>
                            <a:srgbClr val="FF0000"/>
                          </a:solidFill>
                        </a:rPr>
                        <a:t> 3</a:t>
                      </a:r>
                      <a:endParaRPr lang="en-IN" i="1" dirty="0">
                        <a:solidFill>
                          <a:srgbClr val="FF0000"/>
                        </a:solidFill>
                      </a:endParaRPr>
                    </a:p>
                  </a:txBody>
                  <a:tcPr/>
                </a:tc>
                <a:tc>
                  <a:txBody>
                    <a:bodyPr/>
                    <a:lstStyle/>
                    <a:p>
                      <a:r>
                        <a:rPr lang="en-US" i="1" dirty="0">
                          <a:solidFill>
                            <a:srgbClr val="FF0000"/>
                          </a:solidFill>
                        </a:rPr>
                        <a:t> 4</a:t>
                      </a:r>
                      <a:endParaRPr lang="en-IN" i="1" dirty="0">
                        <a:solidFill>
                          <a:srgbClr val="FF0000"/>
                        </a:solidFill>
                      </a:endParaRPr>
                    </a:p>
                  </a:txBody>
                  <a:tcPr/>
                </a:tc>
                <a:tc>
                  <a:txBody>
                    <a:bodyPr/>
                    <a:lstStyle/>
                    <a:p>
                      <a:r>
                        <a:rPr lang="en-US" i="1" dirty="0">
                          <a:solidFill>
                            <a:srgbClr val="FF0000"/>
                          </a:solidFill>
                        </a:rPr>
                        <a:t>2+1</a:t>
                      </a:r>
                      <a:endParaRPr lang="en-IN" i="1" dirty="0">
                        <a:solidFill>
                          <a:srgbClr val="FF0000"/>
                        </a:solidFill>
                      </a:endParaRPr>
                    </a:p>
                  </a:txBody>
                  <a:tcPr/>
                </a:tc>
                <a:tc>
                  <a:txBody>
                    <a:bodyPr/>
                    <a:lstStyle/>
                    <a:p>
                      <a:r>
                        <a:rPr lang="en-US" i="1" dirty="0">
                          <a:solidFill>
                            <a:srgbClr val="FF0000"/>
                          </a:solidFill>
                        </a:rPr>
                        <a:t> 4</a:t>
                      </a:r>
                      <a:endParaRPr lang="en-IN" i="1" dirty="0">
                        <a:solidFill>
                          <a:srgbClr val="FF0000"/>
                        </a:solidFill>
                      </a:endParaRPr>
                    </a:p>
                  </a:txBody>
                  <a:tcPr/>
                </a:tc>
                <a:extLst>
                  <a:ext uri="{0D108BD9-81ED-4DB2-BD59-A6C34878D82A}">
                    <a16:rowId xmlns:a16="http://schemas.microsoft.com/office/drawing/2014/main" val="1940043235"/>
                  </a:ext>
                </a:extLst>
              </a:tr>
              <a:tr h="512642">
                <a:tc>
                  <a:txBody>
                    <a:bodyPr/>
                    <a:lstStyle/>
                    <a:p>
                      <a:r>
                        <a:rPr lang="en-US" sz="1200" b="1" dirty="0"/>
                        <a:t>CO-VALUE</a:t>
                      </a:r>
                      <a:endParaRPr lang="en-IN" sz="1200" b="1" dirty="0"/>
                    </a:p>
                  </a:txBody>
                  <a:tcPr/>
                </a:tc>
                <a:tc>
                  <a:txBody>
                    <a:bodyPr/>
                    <a:lstStyle/>
                    <a:p>
                      <a:r>
                        <a:rPr lang="en-US" b="1" dirty="0"/>
                        <a:t> 1</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 2</a:t>
                      </a:r>
                      <a:endParaRPr lang="en-IN" b="1" dirty="0"/>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 3</a:t>
                      </a:r>
                      <a:endParaRPr lang="en-IN" b="1" dirty="0"/>
                    </a:p>
                  </a:txBody>
                  <a:tcPr/>
                </a:tc>
                <a:extLst>
                  <a:ext uri="{0D108BD9-81ED-4DB2-BD59-A6C34878D82A}">
                    <a16:rowId xmlns:a16="http://schemas.microsoft.com/office/drawing/2014/main" val="661048721"/>
                  </a:ext>
                </a:extLst>
              </a:tr>
              <a:tr h="512642">
                <a:tc>
                  <a:txBody>
                    <a:bodyPr/>
                    <a:lstStyle/>
                    <a:p>
                      <a:endParaRPr lang="en-IN"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extLst>
                  <a:ext uri="{0D108BD9-81ED-4DB2-BD59-A6C34878D82A}">
                    <a16:rowId xmlns:a16="http://schemas.microsoft.com/office/drawing/2014/main" val="463778175"/>
                  </a:ext>
                </a:extLst>
              </a:tr>
            </a:tbl>
          </a:graphicData>
        </a:graphic>
      </p:graphicFrame>
      <p:sp>
        <p:nvSpPr>
          <p:cNvPr id="4" name="Rectangle 3">
            <a:extLst>
              <a:ext uri="{FF2B5EF4-FFF2-40B4-BE49-F238E27FC236}">
                <a16:creationId xmlns:a16="http://schemas.microsoft.com/office/drawing/2014/main" id="{E398D889-19E0-4B94-A6DC-DB693DECA5E6}"/>
              </a:ext>
            </a:extLst>
          </p:cNvPr>
          <p:cNvSpPr/>
          <p:nvPr/>
        </p:nvSpPr>
        <p:spPr>
          <a:xfrm>
            <a:off x="490330" y="238539"/>
            <a:ext cx="11396870" cy="63809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2249580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17C8-73D9-4087-B1B7-6D8B36B5BFDD}"/>
              </a:ext>
            </a:extLst>
          </p:cNvPr>
          <p:cNvSpPr>
            <a:spLocks noGrp="1"/>
          </p:cNvSpPr>
          <p:nvPr>
            <p:ph type="title"/>
          </p:nvPr>
        </p:nvSpPr>
        <p:spPr>
          <a:xfrm>
            <a:off x="838200" y="365126"/>
            <a:ext cx="10515600" cy="515408"/>
          </a:xfrm>
        </p:spPr>
        <p:txBody>
          <a:bodyPr>
            <a:noAutofit/>
          </a:bodyPr>
          <a:lstStyle/>
          <a:p>
            <a:r>
              <a:rPr lang="en-US" sz="3200" dirty="0"/>
              <a:t>CO attainment Calculation – Example – Threshold (Rubrics)</a:t>
            </a:r>
            <a:endParaRPr lang="en-IN" sz="3200" dirty="0"/>
          </a:p>
        </p:txBody>
      </p:sp>
      <p:sp>
        <p:nvSpPr>
          <p:cNvPr id="3" name="Content Placeholder 2">
            <a:extLst>
              <a:ext uri="{FF2B5EF4-FFF2-40B4-BE49-F238E27FC236}">
                <a16:creationId xmlns:a16="http://schemas.microsoft.com/office/drawing/2014/main" id="{A1E881DE-8C52-436D-805E-A466865A6441}"/>
              </a:ext>
            </a:extLst>
          </p:cNvPr>
          <p:cNvSpPr>
            <a:spLocks noGrp="1"/>
          </p:cNvSpPr>
          <p:nvPr>
            <p:ph idx="1"/>
          </p:nvPr>
        </p:nvSpPr>
        <p:spPr>
          <a:xfrm>
            <a:off x="838200" y="880534"/>
            <a:ext cx="10515600" cy="5612340"/>
          </a:xfrm>
        </p:spPr>
        <p:txBody>
          <a:bodyPr/>
          <a:lstStyle/>
          <a:p>
            <a:pPr marL="0" indent="0">
              <a:buNone/>
            </a:pPr>
            <a:r>
              <a:rPr lang="en-US" dirty="0"/>
              <a:t> Target marks for  CO – 50%</a:t>
            </a:r>
          </a:p>
          <a:p>
            <a:pPr marL="0" indent="0">
              <a:buNone/>
            </a:pPr>
            <a:r>
              <a:rPr lang="en-US" dirty="0"/>
              <a:t> CO attainment Level 0-&gt; Number of students above target </a:t>
            </a:r>
            <a:r>
              <a:rPr lang="en-US" u="sng" dirty="0"/>
              <a:t>&lt; 50%</a:t>
            </a:r>
          </a:p>
          <a:p>
            <a:pPr marL="0" indent="0">
              <a:buNone/>
            </a:pPr>
            <a:r>
              <a:rPr lang="en-US" dirty="0"/>
              <a:t> CO attainment Level 1-&gt; Number of students above target 50% - 60%</a:t>
            </a:r>
          </a:p>
          <a:p>
            <a:pPr marL="0" indent="0">
              <a:buNone/>
            </a:pPr>
            <a:r>
              <a:rPr lang="en-US" dirty="0"/>
              <a:t> CO attainment Level 2-&gt; Number of students above target 60% -75%</a:t>
            </a:r>
          </a:p>
          <a:p>
            <a:pPr marL="0" indent="0">
              <a:buNone/>
            </a:pPr>
            <a:r>
              <a:rPr lang="en-US" dirty="0"/>
              <a:t> CO attainment Level 3-&gt; Number of students above target 75%</a:t>
            </a:r>
          </a:p>
          <a:p>
            <a:pPr marL="0" indent="0">
              <a:buNone/>
            </a:pPr>
            <a:endParaRPr lang="en-US" dirty="0"/>
          </a:p>
          <a:p>
            <a:pPr marL="0" indent="0">
              <a:buNone/>
            </a:pPr>
            <a:r>
              <a:rPr lang="en-US" dirty="0"/>
              <a:t>In our Example, there are 4 students</a:t>
            </a:r>
          </a:p>
          <a:p>
            <a:pPr marL="0" indent="0">
              <a:buNone/>
            </a:pPr>
            <a:r>
              <a:rPr lang="en-US" dirty="0"/>
              <a:t>For 1 -&gt; (</a:t>
            </a:r>
            <a:r>
              <a:rPr lang="en-US" u="sng" dirty="0"/>
              <a:t>only</a:t>
            </a:r>
            <a:r>
              <a:rPr lang="en-US" dirty="0"/>
              <a:t>)2 students scoring above target in that CO</a:t>
            </a:r>
          </a:p>
          <a:p>
            <a:pPr marL="0" indent="0">
              <a:buNone/>
            </a:pPr>
            <a:r>
              <a:rPr lang="en-US" dirty="0"/>
              <a:t>For 3-&gt; 3 or 4 students scoring above target in that CO</a:t>
            </a:r>
          </a:p>
          <a:p>
            <a:pPr marL="0" indent="0">
              <a:buNone/>
            </a:pPr>
            <a:r>
              <a:rPr lang="en-US" b="1" i="1" dirty="0">
                <a:solidFill>
                  <a:srgbClr val="00B050"/>
                </a:solidFill>
              </a:rPr>
              <a:t>For 2-&gt; </a:t>
            </a:r>
            <a:r>
              <a:rPr lang="en-US" sz="2400" b="1" i="1" dirty="0">
                <a:solidFill>
                  <a:srgbClr val="00B050"/>
                </a:solidFill>
              </a:rPr>
              <a:t>we  have taken  students with score close to target in that CO-level</a:t>
            </a:r>
            <a:endParaRPr lang="en-IN" b="1" i="1" dirty="0">
              <a:solidFill>
                <a:srgbClr val="00B050"/>
              </a:solidFill>
            </a:endParaRPr>
          </a:p>
        </p:txBody>
      </p:sp>
      <p:sp>
        <p:nvSpPr>
          <p:cNvPr id="4" name="Rectangle 3">
            <a:extLst>
              <a:ext uri="{FF2B5EF4-FFF2-40B4-BE49-F238E27FC236}">
                <a16:creationId xmlns:a16="http://schemas.microsoft.com/office/drawing/2014/main" id="{123CEBF4-237C-42EC-9345-011C6FA92DC5}"/>
              </a:ext>
            </a:extLst>
          </p:cNvPr>
          <p:cNvSpPr/>
          <p:nvPr/>
        </p:nvSpPr>
        <p:spPr>
          <a:xfrm>
            <a:off x="838200" y="251791"/>
            <a:ext cx="10611678" cy="6122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7822947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2509B-6061-421B-B8C0-7E158C22CA93}"/>
              </a:ext>
            </a:extLst>
          </p:cNvPr>
          <p:cNvSpPr>
            <a:spLocks noGrp="1"/>
          </p:cNvSpPr>
          <p:nvPr>
            <p:ph type="ctrTitle"/>
          </p:nvPr>
        </p:nvSpPr>
        <p:spPr>
          <a:xfrm>
            <a:off x="1524000" y="101600"/>
            <a:ext cx="9144000" cy="643467"/>
          </a:xfrm>
        </p:spPr>
        <p:txBody>
          <a:bodyPr>
            <a:noAutofit/>
          </a:bodyPr>
          <a:lstStyle/>
          <a:p>
            <a:r>
              <a:rPr lang="en-US" sz="2800" b="1" dirty="0"/>
              <a:t>CO attainment calculation – contd..</a:t>
            </a:r>
            <a:endParaRPr lang="en-IN" sz="2800" b="1" dirty="0"/>
          </a:p>
        </p:txBody>
      </p:sp>
      <p:sp>
        <p:nvSpPr>
          <p:cNvPr id="3" name="Subtitle 2">
            <a:extLst>
              <a:ext uri="{FF2B5EF4-FFF2-40B4-BE49-F238E27FC236}">
                <a16:creationId xmlns:a16="http://schemas.microsoft.com/office/drawing/2014/main" id="{CB536E6E-3517-45D1-A9DA-D96E139CF894}"/>
              </a:ext>
            </a:extLst>
          </p:cNvPr>
          <p:cNvSpPr>
            <a:spLocks noGrp="1"/>
          </p:cNvSpPr>
          <p:nvPr>
            <p:ph type="subTitle" idx="1"/>
          </p:nvPr>
        </p:nvSpPr>
        <p:spPr>
          <a:xfrm>
            <a:off x="1524000" y="758237"/>
            <a:ext cx="9144000" cy="5665141"/>
          </a:xfrm>
        </p:spPr>
        <p:txBody>
          <a:bodyPr/>
          <a:lstStyle/>
          <a:p>
            <a:endParaRPr lang="en-IN" dirty="0"/>
          </a:p>
        </p:txBody>
      </p:sp>
      <p:graphicFrame>
        <p:nvGraphicFramePr>
          <p:cNvPr id="7" name="Table 7">
            <a:extLst>
              <a:ext uri="{FF2B5EF4-FFF2-40B4-BE49-F238E27FC236}">
                <a16:creationId xmlns:a16="http://schemas.microsoft.com/office/drawing/2014/main" id="{09B049DB-6DED-4FA2-8EE9-C9239F214EFF}"/>
              </a:ext>
            </a:extLst>
          </p:cNvPr>
          <p:cNvGraphicFramePr>
            <a:graphicFrameLocks noGrp="1"/>
          </p:cNvGraphicFramePr>
          <p:nvPr>
            <p:extLst>
              <p:ext uri="{D42A27DB-BD31-4B8C-83A1-F6EECF244321}">
                <p14:modId xmlns:p14="http://schemas.microsoft.com/office/powerpoint/2010/main" val="2471743364"/>
              </p:ext>
            </p:extLst>
          </p:nvPr>
        </p:nvGraphicFramePr>
        <p:xfrm>
          <a:off x="1806222" y="1047047"/>
          <a:ext cx="8681155" cy="5052715"/>
        </p:xfrm>
        <a:graphic>
          <a:graphicData uri="http://schemas.openxmlformats.org/drawingml/2006/table">
            <a:tbl>
              <a:tblPr firstRow="1" bandRow="1">
                <a:tableStyleId>{5C22544A-7EE6-4342-B048-85BDC9FD1C3A}</a:tableStyleId>
              </a:tblPr>
              <a:tblGrid>
                <a:gridCol w="1446859">
                  <a:extLst>
                    <a:ext uri="{9D8B030D-6E8A-4147-A177-3AD203B41FA5}">
                      <a16:colId xmlns:a16="http://schemas.microsoft.com/office/drawing/2014/main" val="2084723922"/>
                    </a:ext>
                  </a:extLst>
                </a:gridCol>
                <a:gridCol w="1446859">
                  <a:extLst>
                    <a:ext uri="{9D8B030D-6E8A-4147-A177-3AD203B41FA5}">
                      <a16:colId xmlns:a16="http://schemas.microsoft.com/office/drawing/2014/main" val="3467265281"/>
                    </a:ext>
                  </a:extLst>
                </a:gridCol>
                <a:gridCol w="1929145">
                  <a:extLst>
                    <a:ext uri="{9D8B030D-6E8A-4147-A177-3AD203B41FA5}">
                      <a16:colId xmlns:a16="http://schemas.microsoft.com/office/drawing/2014/main" val="2842454174"/>
                    </a:ext>
                  </a:extLst>
                </a:gridCol>
                <a:gridCol w="964574">
                  <a:extLst>
                    <a:ext uri="{9D8B030D-6E8A-4147-A177-3AD203B41FA5}">
                      <a16:colId xmlns:a16="http://schemas.microsoft.com/office/drawing/2014/main" val="1952445278"/>
                    </a:ext>
                  </a:extLst>
                </a:gridCol>
                <a:gridCol w="1008474">
                  <a:extLst>
                    <a:ext uri="{9D8B030D-6E8A-4147-A177-3AD203B41FA5}">
                      <a16:colId xmlns:a16="http://schemas.microsoft.com/office/drawing/2014/main" val="2966073853"/>
                    </a:ext>
                  </a:extLst>
                </a:gridCol>
                <a:gridCol w="1885244">
                  <a:extLst>
                    <a:ext uri="{9D8B030D-6E8A-4147-A177-3AD203B41FA5}">
                      <a16:colId xmlns:a16="http://schemas.microsoft.com/office/drawing/2014/main" val="3704709361"/>
                    </a:ext>
                  </a:extLst>
                </a:gridCol>
              </a:tblGrid>
              <a:tr h="936035">
                <a:tc>
                  <a:txBody>
                    <a:bodyPr/>
                    <a:lstStyle/>
                    <a:p>
                      <a:endParaRPr lang="en-IN" dirty="0"/>
                    </a:p>
                  </a:txBody>
                  <a:tcPr>
                    <a:noFill/>
                  </a:tcPr>
                </a:tc>
                <a:tc>
                  <a:txBody>
                    <a:bodyPr/>
                    <a:lstStyle/>
                    <a:p>
                      <a:r>
                        <a:rPr lang="en-US" dirty="0">
                          <a:solidFill>
                            <a:schemeClr val="tx1"/>
                          </a:solidFill>
                        </a:rPr>
                        <a:t>TEST1 (10%)</a:t>
                      </a:r>
                      <a:endParaRPr lang="en-IN" dirty="0">
                        <a:solidFill>
                          <a:schemeClr val="tx1"/>
                        </a:solidFill>
                      </a:endParaRPr>
                    </a:p>
                  </a:txBody>
                  <a:tcPr>
                    <a:noFill/>
                  </a:tcPr>
                </a:tc>
                <a:tc>
                  <a:txBody>
                    <a:bodyPr/>
                    <a:lstStyle/>
                    <a:p>
                      <a:r>
                        <a:rPr lang="en-US" dirty="0">
                          <a:solidFill>
                            <a:schemeClr val="tx1"/>
                          </a:solidFill>
                        </a:rPr>
                        <a:t>TEST2(10%)</a:t>
                      </a:r>
                      <a:endParaRPr lang="en-IN" dirty="0">
                        <a:solidFill>
                          <a:schemeClr val="tx1"/>
                        </a:solidFill>
                      </a:endParaRPr>
                    </a:p>
                  </a:txBody>
                  <a:tcPr>
                    <a:noFill/>
                  </a:tcPr>
                </a:tc>
                <a:tc>
                  <a:txBody>
                    <a:bodyPr/>
                    <a:lstStyle/>
                    <a:p>
                      <a:r>
                        <a:rPr lang="en-US" dirty="0">
                          <a:solidFill>
                            <a:schemeClr val="tx1"/>
                          </a:solidFill>
                        </a:rPr>
                        <a:t>Model</a:t>
                      </a:r>
                    </a:p>
                    <a:p>
                      <a:r>
                        <a:rPr lang="en-US" dirty="0">
                          <a:solidFill>
                            <a:schemeClr val="tx1"/>
                          </a:solidFill>
                        </a:rPr>
                        <a:t>(30%)</a:t>
                      </a:r>
                      <a:endParaRPr lang="en-IN" dirty="0">
                        <a:solidFill>
                          <a:schemeClr val="tx1"/>
                        </a:solidFill>
                      </a:endParaRPr>
                    </a:p>
                  </a:txBody>
                  <a:tcPr>
                    <a:noFill/>
                  </a:tcPr>
                </a:tc>
                <a:tc>
                  <a:txBody>
                    <a:bodyPr/>
                    <a:lstStyle/>
                    <a:p>
                      <a:r>
                        <a:rPr lang="en-US" dirty="0">
                          <a:solidFill>
                            <a:schemeClr val="tx1"/>
                          </a:solidFill>
                        </a:rPr>
                        <a:t>Final</a:t>
                      </a:r>
                    </a:p>
                    <a:p>
                      <a:r>
                        <a:rPr lang="en-US" dirty="0">
                          <a:solidFill>
                            <a:schemeClr val="tx1"/>
                          </a:solidFill>
                        </a:rPr>
                        <a:t>(50%)</a:t>
                      </a:r>
                      <a:endParaRPr lang="en-IN" dirty="0">
                        <a:solidFill>
                          <a:schemeClr val="tx1"/>
                        </a:solidFill>
                      </a:endParaRPr>
                    </a:p>
                  </a:txBody>
                  <a:tcPr>
                    <a:noFill/>
                  </a:tcPr>
                </a:tc>
                <a:tc>
                  <a:txBody>
                    <a:bodyPr/>
                    <a:lstStyle/>
                    <a:p>
                      <a:r>
                        <a:rPr lang="en-US" dirty="0">
                          <a:solidFill>
                            <a:schemeClr val="tx1"/>
                          </a:solidFill>
                        </a:rPr>
                        <a:t>attainment</a:t>
                      </a:r>
                      <a:endParaRPr lang="en-IN" dirty="0">
                        <a:solidFill>
                          <a:schemeClr val="tx1"/>
                        </a:solidFill>
                      </a:endParaRPr>
                    </a:p>
                  </a:txBody>
                  <a:tcPr>
                    <a:noFill/>
                  </a:tcPr>
                </a:tc>
                <a:extLst>
                  <a:ext uri="{0D108BD9-81ED-4DB2-BD59-A6C34878D82A}">
                    <a16:rowId xmlns:a16="http://schemas.microsoft.com/office/drawing/2014/main" val="2467894643"/>
                  </a:ext>
                </a:extLst>
              </a:tr>
              <a:tr h="800570">
                <a:tc>
                  <a:txBody>
                    <a:bodyPr/>
                    <a:lstStyle/>
                    <a:p>
                      <a:r>
                        <a:rPr lang="en-US" dirty="0"/>
                        <a:t>CO1</a:t>
                      </a:r>
                      <a:endParaRPr lang="en-IN" dirty="0"/>
                    </a:p>
                  </a:txBody>
                  <a:tcPr/>
                </a:tc>
                <a:tc>
                  <a:txBody>
                    <a:bodyPr/>
                    <a:lstStyle/>
                    <a:p>
                      <a:r>
                        <a:rPr lang="en-US" dirty="0"/>
                        <a:t>      1</a:t>
                      </a:r>
                      <a:endParaRPr lang="en-IN" dirty="0"/>
                    </a:p>
                  </a:txBody>
                  <a:tcPr/>
                </a:tc>
                <a:tc>
                  <a:txBody>
                    <a:bodyPr/>
                    <a:lstStyle/>
                    <a:p>
                      <a:r>
                        <a:rPr lang="en-US" dirty="0"/>
                        <a:t>  -----</a:t>
                      </a:r>
                      <a:endParaRPr lang="en-IN" dirty="0"/>
                    </a:p>
                  </a:txBody>
                  <a:tcPr/>
                </a:tc>
                <a:tc>
                  <a:txBody>
                    <a:bodyPr/>
                    <a:lstStyle/>
                    <a:p>
                      <a:r>
                        <a:rPr lang="en-US" dirty="0"/>
                        <a:t>    3</a:t>
                      </a:r>
                      <a:endParaRPr lang="en-IN" dirty="0"/>
                    </a:p>
                  </a:txBody>
                  <a:tcPr/>
                </a:tc>
                <a:tc>
                  <a:txBody>
                    <a:bodyPr/>
                    <a:lstStyle/>
                    <a:p>
                      <a:r>
                        <a:rPr lang="en-US" dirty="0"/>
                        <a:t>    2</a:t>
                      </a:r>
                      <a:endParaRPr lang="en-IN" dirty="0"/>
                    </a:p>
                  </a:txBody>
                  <a:tcPr/>
                </a:tc>
                <a:tc>
                  <a:txBody>
                    <a:bodyPr/>
                    <a:lstStyle/>
                    <a:p>
                      <a:r>
                        <a:rPr lang="en-US" dirty="0"/>
                        <a:t>(0.1+0.9+1.0)/0.9</a:t>
                      </a:r>
                    </a:p>
                    <a:p>
                      <a:r>
                        <a:rPr lang="en-US" dirty="0"/>
                        <a:t>   2.0/0.9= 2.22</a:t>
                      </a:r>
                      <a:endParaRPr lang="en-IN" dirty="0"/>
                    </a:p>
                  </a:txBody>
                  <a:tcPr/>
                </a:tc>
                <a:extLst>
                  <a:ext uri="{0D108BD9-81ED-4DB2-BD59-A6C34878D82A}">
                    <a16:rowId xmlns:a16="http://schemas.microsoft.com/office/drawing/2014/main" val="4007210486"/>
                  </a:ext>
                </a:extLst>
              </a:tr>
              <a:tr h="800570">
                <a:tc>
                  <a:txBody>
                    <a:bodyPr/>
                    <a:lstStyle/>
                    <a:p>
                      <a:r>
                        <a:rPr lang="en-US" dirty="0"/>
                        <a:t>CO2</a:t>
                      </a:r>
                      <a:endParaRPr lang="en-IN" dirty="0"/>
                    </a:p>
                  </a:txBody>
                  <a:tcPr/>
                </a:tc>
                <a:tc>
                  <a:txBody>
                    <a:bodyPr/>
                    <a:lstStyle/>
                    <a:p>
                      <a:r>
                        <a:rPr lang="en-US" dirty="0"/>
                        <a:t>      3</a:t>
                      </a:r>
                      <a:endParaRPr lang="en-IN" dirty="0"/>
                    </a:p>
                  </a:txBody>
                  <a:tcPr/>
                </a:tc>
                <a:tc>
                  <a:txBody>
                    <a:bodyPr/>
                    <a:lstStyle/>
                    <a:p>
                      <a:r>
                        <a:rPr lang="en-US" dirty="0"/>
                        <a:t>  -----  </a:t>
                      </a:r>
                      <a:endParaRPr lang="en-IN" dirty="0"/>
                    </a:p>
                  </a:txBody>
                  <a:tcPr/>
                </a:tc>
                <a:tc>
                  <a:txBody>
                    <a:bodyPr/>
                    <a:lstStyle/>
                    <a:p>
                      <a:r>
                        <a:rPr lang="en-US" dirty="0"/>
                        <a:t>    2</a:t>
                      </a:r>
                      <a:endParaRPr lang="en-IN" dirty="0"/>
                    </a:p>
                  </a:txBody>
                  <a:tcPr/>
                </a:tc>
                <a:tc>
                  <a:txBody>
                    <a:bodyPr/>
                    <a:lstStyle/>
                    <a:p>
                      <a:r>
                        <a:rPr lang="en-US" dirty="0"/>
                        <a:t>    3   </a:t>
                      </a:r>
                      <a:endParaRPr lang="en-IN" dirty="0"/>
                    </a:p>
                  </a:txBody>
                  <a:tcPr/>
                </a:tc>
                <a:tc>
                  <a:txBody>
                    <a:bodyPr/>
                    <a:lstStyle/>
                    <a:p>
                      <a:r>
                        <a:rPr lang="en-US" dirty="0"/>
                        <a:t>(0.3+0.6+1.5)/0.9</a:t>
                      </a:r>
                    </a:p>
                    <a:p>
                      <a:r>
                        <a:rPr lang="en-IN" dirty="0"/>
                        <a:t>    2.4/0.9=2.66</a:t>
                      </a:r>
                    </a:p>
                  </a:txBody>
                  <a:tcPr/>
                </a:tc>
                <a:extLst>
                  <a:ext uri="{0D108BD9-81ED-4DB2-BD59-A6C34878D82A}">
                    <a16:rowId xmlns:a16="http://schemas.microsoft.com/office/drawing/2014/main" val="1992308513"/>
                  </a:ext>
                </a:extLst>
              </a:tr>
              <a:tr h="800570">
                <a:tc>
                  <a:txBody>
                    <a:bodyPr/>
                    <a:lstStyle/>
                    <a:p>
                      <a:r>
                        <a:rPr lang="en-US" dirty="0"/>
                        <a:t>CO3</a:t>
                      </a:r>
                      <a:endParaRPr lang="en-IN" dirty="0"/>
                    </a:p>
                  </a:txBody>
                  <a:tcPr/>
                </a:tc>
                <a:tc>
                  <a:txBody>
                    <a:bodyPr/>
                    <a:lstStyle/>
                    <a:p>
                      <a:r>
                        <a:rPr lang="en-US" dirty="0"/>
                        <a:t>    ----</a:t>
                      </a:r>
                      <a:endParaRPr lang="en-IN" dirty="0"/>
                    </a:p>
                  </a:txBody>
                  <a:tcPr/>
                </a:tc>
                <a:tc>
                  <a:txBody>
                    <a:bodyPr/>
                    <a:lstStyle/>
                    <a:p>
                      <a:r>
                        <a:rPr lang="en-US" dirty="0"/>
                        <a:t>       2</a:t>
                      </a:r>
                    </a:p>
                    <a:p>
                      <a:r>
                        <a:rPr lang="en-IN" dirty="0"/>
                        <a:t>       </a:t>
                      </a:r>
                    </a:p>
                  </a:txBody>
                  <a:tcPr/>
                </a:tc>
                <a:tc>
                  <a:txBody>
                    <a:bodyPr/>
                    <a:lstStyle/>
                    <a:p>
                      <a:r>
                        <a:rPr lang="en-US" dirty="0"/>
                        <a:t>    3</a:t>
                      </a:r>
                      <a:endParaRPr lang="en-IN" dirty="0"/>
                    </a:p>
                  </a:txBody>
                  <a:tcPr/>
                </a:tc>
                <a:tc>
                  <a:txBody>
                    <a:bodyPr/>
                    <a:lstStyle/>
                    <a:p>
                      <a:r>
                        <a:rPr lang="en-US" dirty="0"/>
                        <a:t>    3</a:t>
                      </a:r>
                      <a:endParaRPr lang="en-IN" dirty="0"/>
                    </a:p>
                  </a:txBody>
                  <a:tcPr/>
                </a:tc>
                <a:tc>
                  <a:txBody>
                    <a:bodyPr/>
                    <a:lstStyle/>
                    <a:p>
                      <a:r>
                        <a:rPr lang="en-US" dirty="0"/>
                        <a:t>    (0.2+0.9+1.5)/0.9</a:t>
                      </a:r>
                    </a:p>
                    <a:p>
                      <a:r>
                        <a:rPr lang="en-US" dirty="0"/>
                        <a:t>  2.6/0.9=2.88</a:t>
                      </a:r>
                      <a:endParaRPr lang="en-IN" dirty="0"/>
                    </a:p>
                  </a:txBody>
                  <a:tcPr/>
                </a:tc>
                <a:extLst>
                  <a:ext uri="{0D108BD9-81ED-4DB2-BD59-A6C34878D82A}">
                    <a16:rowId xmlns:a16="http://schemas.microsoft.com/office/drawing/2014/main" val="961920780"/>
                  </a:ext>
                </a:extLst>
              </a:tr>
              <a:tr h="800570">
                <a:tc>
                  <a:txBody>
                    <a:bodyPr/>
                    <a:lstStyle/>
                    <a:p>
                      <a:r>
                        <a:rPr lang="en-US" dirty="0"/>
                        <a:t>CO4</a:t>
                      </a:r>
                      <a:endParaRPr lang="en-IN" dirty="0"/>
                    </a:p>
                  </a:txBody>
                  <a:tcPr/>
                </a:tc>
                <a:tc>
                  <a:txBody>
                    <a:bodyPr/>
                    <a:lstStyle/>
                    <a:p>
                      <a:r>
                        <a:rPr lang="en-US" dirty="0"/>
                        <a:t>    ----</a:t>
                      </a:r>
                      <a:endParaRPr lang="en-IN" dirty="0"/>
                    </a:p>
                  </a:txBody>
                  <a:tcPr/>
                </a:tc>
                <a:tc>
                  <a:txBody>
                    <a:bodyPr/>
                    <a:lstStyle/>
                    <a:p>
                      <a:r>
                        <a:rPr lang="en-US" dirty="0"/>
                        <a:t>       3</a:t>
                      </a:r>
                      <a:endParaRPr lang="en-IN" dirty="0"/>
                    </a:p>
                  </a:txBody>
                  <a:tcPr/>
                </a:tc>
                <a:tc>
                  <a:txBody>
                    <a:bodyPr/>
                    <a:lstStyle/>
                    <a:p>
                      <a:r>
                        <a:rPr lang="en-US" dirty="0"/>
                        <a:t>    3</a:t>
                      </a:r>
                      <a:endParaRPr lang="en-IN" dirty="0"/>
                    </a:p>
                  </a:txBody>
                  <a:tcPr/>
                </a:tc>
                <a:tc>
                  <a:txBody>
                    <a:bodyPr/>
                    <a:lstStyle/>
                    <a:p>
                      <a:r>
                        <a:rPr lang="en-US" dirty="0"/>
                        <a:t>     2</a:t>
                      </a:r>
                      <a:endParaRPr lang="en-IN" dirty="0"/>
                    </a:p>
                  </a:txBody>
                  <a:tcPr/>
                </a:tc>
                <a:tc>
                  <a:txBody>
                    <a:bodyPr/>
                    <a:lstStyle/>
                    <a:p>
                      <a:r>
                        <a:rPr lang="en-US" dirty="0"/>
                        <a:t>(0.3+0.3+1.0)/0.9</a:t>
                      </a:r>
                    </a:p>
                    <a:p>
                      <a:r>
                        <a:rPr lang="en-US" dirty="0"/>
                        <a:t>    1.6/0.9=1.77</a:t>
                      </a:r>
                      <a:endParaRPr lang="en-IN" dirty="0"/>
                    </a:p>
                  </a:txBody>
                  <a:tcPr/>
                </a:tc>
                <a:extLst>
                  <a:ext uri="{0D108BD9-81ED-4DB2-BD59-A6C34878D82A}">
                    <a16:rowId xmlns:a16="http://schemas.microsoft.com/office/drawing/2014/main" val="1278645062"/>
                  </a:ext>
                </a:extLst>
              </a:tr>
              <a:tr h="800570">
                <a:tc>
                  <a:txBody>
                    <a:bodyPr/>
                    <a:lstStyle/>
                    <a:p>
                      <a:r>
                        <a:rPr lang="en-US" dirty="0"/>
                        <a:t>CO5</a:t>
                      </a:r>
                      <a:endParaRPr lang="en-IN" dirty="0"/>
                    </a:p>
                  </a:txBody>
                  <a:tcPr/>
                </a:tc>
                <a:tc>
                  <a:txBody>
                    <a:bodyPr/>
                    <a:lstStyle/>
                    <a:p>
                      <a:r>
                        <a:rPr lang="en-US" dirty="0"/>
                        <a:t>     ----</a:t>
                      </a:r>
                      <a:endParaRPr lang="en-IN" dirty="0"/>
                    </a:p>
                  </a:txBody>
                  <a:tcPr/>
                </a:tc>
                <a:tc>
                  <a:txBody>
                    <a:bodyPr/>
                    <a:lstStyle/>
                    <a:p>
                      <a:r>
                        <a:rPr lang="en-US" dirty="0"/>
                        <a:t>       3</a:t>
                      </a:r>
                      <a:endParaRPr lang="en-IN" dirty="0"/>
                    </a:p>
                  </a:txBody>
                  <a:tcPr/>
                </a:tc>
                <a:tc>
                  <a:txBody>
                    <a:bodyPr/>
                    <a:lstStyle/>
                    <a:p>
                      <a:r>
                        <a:rPr lang="en-US" dirty="0"/>
                        <a:t>    2</a:t>
                      </a:r>
                      <a:endParaRPr lang="en-IN" dirty="0"/>
                    </a:p>
                  </a:txBody>
                  <a:tcPr/>
                </a:tc>
                <a:tc>
                  <a:txBody>
                    <a:bodyPr/>
                    <a:lstStyle/>
                    <a:p>
                      <a:r>
                        <a:rPr lang="en-US" dirty="0"/>
                        <a:t>     3</a:t>
                      </a:r>
                      <a:endParaRPr lang="en-IN" dirty="0"/>
                    </a:p>
                  </a:txBody>
                  <a:tcPr/>
                </a:tc>
                <a:tc>
                  <a:txBody>
                    <a:bodyPr/>
                    <a:lstStyle/>
                    <a:p>
                      <a:r>
                        <a:rPr lang="en-US" dirty="0"/>
                        <a:t>(0.3+0.6+1.5)/0.9</a:t>
                      </a:r>
                    </a:p>
                    <a:p>
                      <a:r>
                        <a:rPr lang="en-US" dirty="0"/>
                        <a:t>2.4/09=2.66</a:t>
                      </a:r>
                      <a:endParaRPr lang="en-IN" dirty="0"/>
                    </a:p>
                  </a:txBody>
                  <a:tcPr/>
                </a:tc>
                <a:extLst>
                  <a:ext uri="{0D108BD9-81ED-4DB2-BD59-A6C34878D82A}">
                    <a16:rowId xmlns:a16="http://schemas.microsoft.com/office/drawing/2014/main" val="2790682378"/>
                  </a:ext>
                </a:extLst>
              </a:tr>
            </a:tbl>
          </a:graphicData>
        </a:graphic>
      </p:graphicFrame>
      <p:sp>
        <p:nvSpPr>
          <p:cNvPr id="4" name="Rectangle 3">
            <a:extLst>
              <a:ext uri="{FF2B5EF4-FFF2-40B4-BE49-F238E27FC236}">
                <a16:creationId xmlns:a16="http://schemas.microsoft.com/office/drawing/2014/main" id="{9342EB4B-BA13-48C9-882A-CB4E5C60D94A}"/>
              </a:ext>
            </a:extLst>
          </p:cNvPr>
          <p:cNvSpPr/>
          <p:nvPr/>
        </p:nvSpPr>
        <p:spPr>
          <a:xfrm>
            <a:off x="901148" y="101600"/>
            <a:ext cx="10323443" cy="665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0332889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4967" y="112172"/>
            <a:ext cx="7393158" cy="691063"/>
          </a:xfrm>
          <a:prstGeom prst="rect">
            <a:avLst/>
          </a:prstGeom>
        </p:spPr>
        <p:txBody>
          <a:bodyPr vert="horz" wrap="square" lIns="0" tIns="13820" rIns="0" bIns="0" rtlCol="0" anchor="ctr">
            <a:spAutoFit/>
          </a:bodyPr>
          <a:lstStyle/>
          <a:p>
            <a:pPr marL="11516">
              <a:lnSpc>
                <a:spcPct val="100000"/>
              </a:lnSpc>
              <a:spcBef>
                <a:spcPts val="109"/>
              </a:spcBef>
            </a:pPr>
            <a:r>
              <a:rPr lang="en-US" spc="5" dirty="0"/>
              <a:t>	</a:t>
            </a:r>
            <a:r>
              <a:rPr lang="en-US" sz="3600" spc="5" dirty="0"/>
              <a:t>Criteria for Attainment Levels</a:t>
            </a:r>
            <a:endParaRPr spc="5" dirty="0"/>
          </a:p>
        </p:txBody>
      </p:sp>
      <p:sp>
        <p:nvSpPr>
          <p:cNvPr id="3" name="object 3"/>
          <p:cNvSpPr txBox="1"/>
          <p:nvPr/>
        </p:nvSpPr>
        <p:spPr>
          <a:xfrm>
            <a:off x="3082182" y="931007"/>
            <a:ext cx="7181610" cy="4838523"/>
          </a:xfrm>
          <a:prstGeom prst="rect">
            <a:avLst/>
          </a:prstGeom>
        </p:spPr>
        <p:txBody>
          <a:bodyPr vert="horz" wrap="square" lIns="0" tIns="10941" rIns="0" bIns="0" rtlCol="0">
            <a:spAutoFit/>
          </a:bodyPr>
          <a:lstStyle/>
          <a:p>
            <a:pPr marL="296690" marR="428984" indent="-285750">
              <a:lnSpc>
                <a:spcPct val="101499"/>
              </a:lnSpc>
              <a:spcBef>
                <a:spcPts val="86"/>
              </a:spcBef>
              <a:buClr>
                <a:srgbClr val="A52F0F"/>
              </a:buClr>
              <a:buFont typeface="Arial" panose="020B0604020202020204" pitchFamily="34" charset="0"/>
              <a:buChar char="•"/>
              <a:tabLst>
                <a:tab pos="354128" algn="l"/>
                <a:tab pos="354704" algn="l"/>
              </a:tabLst>
            </a:pPr>
            <a:r>
              <a:rPr lang="en-US" sz="2000" b="1" spc="9" dirty="0">
                <a:latin typeface="Calibri Light" panose="020F0302020204030204" pitchFamily="34" charset="0"/>
                <a:cs typeface="Calibri Light" panose="020F0302020204030204" pitchFamily="34" charset="0"/>
              </a:rPr>
              <a:t>L</a:t>
            </a:r>
            <a:r>
              <a:rPr sz="2000" b="1" spc="9" dirty="0">
                <a:latin typeface="Calibri Light" panose="020F0302020204030204" pitchFamily="34" charset="0"/>
                <a:cs typeface="Calibri Light" panose="020F0302020204030204" pitchFamily="34" charset="0"/>
              </a:rPr>
              <a:t>evels </a:t>
            </a:r>
            <a:r>
              <a:rPr sz="2000" b="1" spc="14" dirty="0">
                <a:latin typeface="Calibri Light" panose="020F0302020204030204" pitchFamily="34" charset="0"/>
                <a:cs typeface="Calibri Light" panose="020F0302020204030204" pitchFamily="34" charset="0"/>
              </a:rPr>
              <a:t>c</a:t>
            </a:r>
            <a:r>
              <a:rPr lang="en-IN" sz="2000" b="1" spc="14" dirty="0">
                <a:latin typeface="Calibri Light" panose="020F0302020204030204" pitchFamily="34" charset="0"/>
                <a:cs typeface="Calibri Light" panose="020F0302020204030204" pitchFamily="34" charset="0"/>
              </a:rPr>
              <a:t>an </a:t>
            </a:r>
            <a:r>
              <a:rPr sz="2000" b="1" spc="18" dirty="0">
                <a:latin typeface="Calibri Light" panose="020F0302020204030204" pitchFamily="34" charset="0"/>
                <a:cs typeface="Calibri Light" panose="020F0302020204030204" pitchFamily="34" charset="0"/>
              </a:rPr>
              <a:t>be </a:t>
            </a:r>
            <a:r>
              <a:rPr sz="2000" b="1" spc="9" dirty="0">
                <a:latin typeface="Calibri Light" panose="020F0302020204030204" pitchFamily="34" charset="0"/>
                <a:cs typeface="Calibri Light" panose="020F0302020204030204" pitchFamily="34" charset="0"/>
              </a:rPr>
              <a:t>defined </a:t>
            </a:r>
            <a:r>
              <a:rPr sz="2000" b="1" spc="14" dirty="0">
                <a:latin typeface="Calibri Light" panose="020F0302020204030204" pitchFamily="34" charset="0"/>
                <a:cs typeface="Calibri Light" panose="020F0302020204030204" pitchFamily="34" charset="0"/>
              </a:rPr>
              <a:t>by program </a:t>
            </a:r>
            <a:r>
              <a:rPr sz="2000" b="1" spc="9" dirty="0">
                <a:latin typeface="Calibri Light" panose="020F0302020204030204" pitchFamily="34" charset="0"/>
                <a:cs typeface="Calibri Light" panose="020F0302020204030204" pitchFamily="34" charset="0"/>
              </a:rPr>
              <a:t>coordinator </a:t>
            </a:r>
            <a:r>
              <a:rPr sz="2000" b="1" spc="5" dirty="0">
                <a:latin typeface="Calibri Light" panose="020F0302020204030204" pitchFamily="34" charset="0"/>
                <a:cs typeface="Calibri Light" panose="020F0302020204030204" pitchFamily="34" charset="0"/>
              </a:rPr>
              <a:t>or  </a:t>
            </a:r>
            <a:r>
              <a:rPr sz="2000" b="1" spc="14" dirty="0">
                <a:latin typeface="Calibri Light" panose="020F0302020204030204" pitchFamily="34" charset="0"/>
                <a:cs typeface="Calibri Light" panose="020F0302020204030204" pitchFamily="34" charset="0"/>
              </a:rPr>
              <a:t>Head </a:t>
            </a:r>
            <a:r>
              <a:rPr sz="2000" b="1" spc="9" dirty="0">
                <a:latin typeface="Calibri Light" panose="020F0302020204030204" pitchFamily="34" charset="0"/>
                <a:cs typeface="Calibri Light" panose="020F0302020204030204" pitchFamily="34" charset="0"/>
              </a:rPr>
              <a:t>of</a:t>
            </a:r>
            <a:r>
              <a:rPr sz="2000" b="1" spc="5"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department</a:t>
            </a:r>
            <a:endParaRPr sz="2000" b="1" dirty="0">
              <a:latin typeface="Calibri Light" panose="020F0302020204030204" pitchFamily="34" charset="0"/>
              <a:cs typeface="Calibri Light" panose="020F0302020204030204" pitchFamily="34" charset="0"/>
            </a:endParaRPr>
          </a:p>
          <a:p>
            <a:pPr marL="296690" marR="353552" indent="-285750">
              <a:lnSpc>
                <a:spcPct val="102099"/>
              </a:lnSpc>
              <a:spcBef>
                <a:spcPts val="997"/>
              </a:spcBef>
              <a:buClr>
                <a:srgbClr val="A52F0F"/>
              </a:buClr>
              <a:buFont typeface="Arial" panose="020B0604020202020204" pitchFamily="34" charset="0"/>
              <a:buChar char="•"/>
              <a:tabLst>
                <a:tab pos="354128" algn="l"/>
                <a:tab pos="354704" algn="l"/>
              </a:tabLst>
            </a:pPr>
            <a:r>
              <a:rPr sz="2000" b="1" spc="14" dirty="0">
                <a:latin typeface="Calibri Light" panose="020F0302020204030204" pitchFamily="34" charset="0"/>
                <a:cs typeface="Calibri Light" panose="020F0302020204030204" pitchFamily="34" charset="0"/>
              </a:rPr>
              <a:t>Here 3 </a:t>
            </a:r>
            <a:r>
              <a:rPr sz="2000" b="1" spc="9" dirty="0">
                <a:latin typeface="Calibri Light" panose="020F0302020204030204" pitchFamily="34" charset="0"/>
                <a:cs typeface="Calibri Light" panose="020F0302020204030204" pitchFamily="34" charset="0"/>
              </a:rPr>
              <a:t>levels of </a:t>
            </a:r>
            <a:r>
              <a:rPr sz="2000" b="1" spc="14" dirty="0">
                <a:latin typeface="Calibri Light" panose="020F0302020204030204" pitchFamily="34" charset="0"/>
                <a:cs typeface="Calibri Light" panose="020F0302020204030204" pitchFamily="34" charset="0"/>
              </a:rPr>
              <a:t>attainment </a:t>
            </a:r>
            <a:r>
              <a:rPr sz="2000" b="1" spc="5" dirty="0">
                <a:latin typeface="Calibri Light" panose="020F0302020204030204" pitchFamily="34" charset="0"/>
                <a:cs typeface="Calibri Light" panose="020F0302020204030204" pitchFamily="34" charset="0"/>
              </a:rPr>
              <a:t>is </a:t>
            </a:r>
            <a:r>
              <a:rPr sz="2000" b="1" spc="14" dirty="0">
                <a:latin typeface="Calibri Light" panose="020F0302020204030204" pitchFamily="34" charset="0"/>
                <a:cs typeface="Calibri Light" panose="020F0302020204030204" pitchFamily="34" charset="0"/>
              </a:rPr>
              <a:t>taken as </a:t>
            </a:r>
            <a:r>
              <a:rPr sz="2000" b="1" spc="23" dirty="0">
                <a:latin typeface="Calibri Light" panose="020F0302020204030204" pitchFamily="34" charset="0"/>
                <a:cs typeface="Calibri Light" panose="020F0302020204030204" pitchFamily="34" charset="0"/>
              </a:rPr>
              <a:t>1-Low; </a:t>
            </a:r>
            <a:r>
              <a:rPr sz="2000" b="1" spc="14" dirty="0">
                <a:latin typeface="Calibri Light" panose="020F0302020204030204" pitchFamily="34" charset="0"/>
                <a:cs typeface="Calibri Light" panose="020F0302020204030204" pitchFamily="34" charset="0"/>
              </a:rPr>
              <a:t>2-medium; </a:t>
            </a:r>
            <a:r>
              <a:rPr sz="2000" b="1" spc="9" dirty="0">
                <a:latin typeface="Calibri Light" panose="020F0302020204030204" pitchFamily="34" charset="0"/>
                <a:cs typeface="Calibri Light" panose="020F0302020204030204" pitchFamily="34" charset="0"/>
              </a:rPr>
              <a:t>3-  High</a:t>
            </a:r>
            <a:endParaRPr sz="2000" b="1" dirty="0">
              <a:latin typeface="Calibri Light" panose="020F0302020204030204" pitchFamily="34" charset="0"/>
              <a:cs typeface="Calibri Light" panose="020F0302020204030204" pitchFamily="34" charset="0"/>
            </a:endParaRPr>
          </a:p>
          <a:p>
            <a:pPr marL="296690" indent="-285750">
              <a:spcBef>
                <a:spcPts val="1034"/>
              </a:spcBef>
              <a:buClr>
                <a:srgbClr val="A52F0F"/>
              </a:buClr>
              <a:buFont typeface="Arial" panose="020B0604020202020204" pitchFamily="34" charset="0"/>
              <a:buChar char="•"/>
              <a:tabLst>
                <a:tab pos="354128" algn="l"/>
                <a:tab pos="354704" algn="l"/>
              </a:tabLst>
            </a:pPr>
            <a:r>
              <a:rPr sz="2000" b="1" spc="14" dirty="0">
                <a:latin typeface="Calibri Light" panose="020F0302020204030204" pitchFamily="34" charset="0"/>
                <a:cs typeface="Calibri Light" panose="020F0302020204030204" pitchFamily="34" charset="0"/>
              </a:rPr>
              <a:t>3 </a:t>
            </a:r>
            <a:r>
              <a:rPr sz="2000" b="1" spc="9" dirty="0">
                <a:latin typeface="Calibri Light" panose="020F0302020204030204" pitchFamily="34" charset="0"/>
                <a:cs typeface="Calibri Light" panose="020F0302020204030204" pitchFamily="34" charset="0"/>
              </a:rPr>
              <a:t>levels of </a:t>
            </a:r>
            <a:r>
              <a:rPr sz="2000" b="1" spc="14" dirty="0">
                <a:latin typeface="Calibri Light" panose="020F0302020204030204" pitchFamily="34" charset="0"/>
                <a:cs typeface="Calibri Light" panose="020F0302020204030204" pitchFamily="34" charset="0"/>
              </a:rPr>
              <a:t>attainment can </a:t>
            </a:r>
            <a:r>
              <a:rPr sz="2000" b="1" spc="18" dirty="0">
                <a:latin typeface="Calibri Light" panose="020F0302020204030204" pitchFamily="34" charset="0"/>
                <a:cs typeface="Calibri Light" panose="020F0302020204030204" pitchFamily="34" charset="0"/>
              </a:rPr>
              <a:t>be </a:t>
            </a:r>
            <a:r>
              <a:rPr sz="2000" b="1" spc="9" dirty="0">
                <a:latin typeface="Calibri Light" panose="020F0302020204030204" pitchFamily="34" charset="0"/>
                <a:cs typeface="Calibri Light" panose="020F0302020204030204" pitchFamily="34" charset="0"/>
              </a:rPr>
              <a:t>defined</a:t>
            </a:r>
            <a:r>
              <a:rPr sz="2000" b="1" spc="18"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as</a:t>
            </a:r>
            <a:endParaRPr sz="2000" b="1" dirty="0">
              <a:latin typeface="Calibri Light" panose="020F0302020204030204" pitchFamily="34" charset="0"/>
              <a:cs typeface="Calibri Light" panose="020F0302020204030204" pitchFamily="34" charset="0"/>
            </a:endParaRPr>
          </a:p>
          <a:p>
            <a:pPr marL="296690" marR="50672" indent="-285750">
              <a:lnSpc>
                <a:spcPct val="102099"/>
              </a:lnSpc>
              <a:spcBef>
                <a:spcPts val="1002"/>
              </a:spcBef>
              <a:buClr>
                <a:srgbClr val="A52F0F"/>
              </a:buClr>
              <a:buFont typeface="Arial" panose="020B0604020202020204" pitchFamily="34" charset="0"/>
              <a:buChar char="•"/>
              <a:tabLst>
                <a:tab pos="354128" algn="l"/>
                <a:tab pos="354704" algn="l"/>
              </a:tabLst>
            </a:pPr>
            <a:r>
              <a:rPr sz="2000" b="1" spc="9" dirty="0">
                <a:latin typeface="Calibri Light" panose="020F0302020204030204" pitchFamily="34" charset="0"/>
                <a:cs typeface="Calibri Light" panose="020F0302020204030204" pitchFamily="34" charset="0"/>
              </a:rPr>
              <a:t>HH(3) </a:t>
            </a:r>
            <a:r>
              <a:rPr sz="2000" b="1" spc="-23"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70% </a:t>
            </a:r>
            <a:r>
              <a:rPr sz="2000" b="1" spc="9" dirty="0">
                <a:latin typeface="Calibri Light" panose="020F0302020204030204" pitchFamily="34" charset="0"/>
                <a:cs typeface="Calibri Light" panose="020F0302020204030204" pitchFamily="34" charset="0"/>
              </a:rPr>
              <a:t>students scoring </a:t>
            </a:r>
            <a:r>
              <a:rPr sz="2000" b="1" spc="14" dirty="0">
                <a:latin typeface="Calibri Light" panose="020F0302020204030204" pitchFamily="34" charset="0"/>
                <a:cs typeface="Calibri Light" panose="020F0302020204030204" pitchFamily="34" charset="0"/>
              </a:rPr>
              <a:t>more </a:t>
            </a:r>
            <a:r>
              <a:rPr sz="2000" b="1" spc="9" dirty="0">
                <a:latin typeface="Calibri Light" panose="020F0302020204030204" pitchFamily="34" charset="0"/>
                <a:cs typeface="Calibri Light" panose="020F0302020204030204" pitchFamily="34" charset="0"/>
              </a:rPr>
              <a:t>than average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or set  target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in </a:t>
            </a:r>
            <a:r>
              <a:rPr sz="2000" b="1" spc="14" dirty="0">
                <a:latin typeface="Calibri Light" panose="020F0302020204030204" pitchFamily="34" charset="0"/>
                <a:cs typeface="Calibri Light" panose="020F0302020204030204" pitchFamily="34" charset="0"/>
              </a:rPr>
              <a:t>an assessment</a:t>
            </a:r>
            <a:r>
              <a:rPr sz="2000" b="1" spc="-54"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method</a:t>
            </a:r>
            <a:endParaRPr sz="2000" b="1" dirty="0">
              <a:latin typeface="Calibri Light" panose="020F0302020204030204" pitchFamily="34" charset="0"/>
              <a:cs typeface="Calibri Light" panose="020F0302020204030204" pitchFamily="34" charset="0"/>
            </a:endParaRPr>
          </a:p>
          <a:p>
            <a:pPr marL="296690" marR="4607" indent="-285750">
              <a:lnSpc>
                <a:spcPct val="102099"/>
              </a:lnSpc>
              <a:spcBef>
                <a:spcPts val="988"/>
              </a:spcBef>
              <a:buClr>
                <a:srgbClr val="A52F0F"/>
              </a:buClr>
              <a:buFont typeface="Arial" panose="020B0604020202020204" pitchFamily="34" charset="0"/>
              <a:buChar char="•"/>
              <a:tabLst>
                <a:tab pos="354128" algn="l"/>
                <a:tab pos="354704" algn="l"/>
              </a:tabLst>
            </a:pPr>
            <a:r>
              <a:rPr sz="2000" b="1" spc="5" dirty="0">
                <a:latin typeface="Calibri Light" panose="020F0302020204030204" pitchFamily="34" charset="0"/>
                <a:cs typeface="Calibri Light" panose="020F0302020204030204" pitchFamily="34" charset="0"/>
              </a:rPr>
              <a:t>MM(3):- </a:t>
            </a:r>
            <a:r>
              <a:rPr sz="2000" b="1" spc="14" dirty="0">
                <a:latin typeface="Calibri Light" panose="020F0302020204030204" pitchFamily="34" charset="0"/>
                <a:cs typeface="Calibri Light" panose="020F0302020204030204" pitchFamily="34" charset="0"/>
              </a:rPr>
              <a:t>60% </a:t>
            </a:r>
            <a:r>
              <a:rPr sz="2000" b="1" spc="9" dirty="0">
                <a:latin typeface="Calibri Light" panose="020F0302020204030204" pitchFamily="34" charset="0"/>
                <a:cs typeface="Calibri Light" panose="020F0302020204030204" pitchFamily="34" charset="0"/>
              </a:rPr>
              <a:t>students scoring </a:t>
            </a:r>
            <a:r>
              <a:rPr sz="2000" b="1" spc="14" dirty="0">
                <a:latin typeface="Calibri Light" panose="020F0302020204030204" pitchFamily="34" charset="0"/>
                <a:cs typeface="Calibri Light" panose="020F0302020204030204" pitchFamily="34" charset="0"/>
              </a:rPr>
              <a:t>more </a:t>
            </a:r>
            <a:r>
              <a:rPr sz="2000" b="1" spc="9" dirty="0">
                <a:latin typeface="Calibri Light" panose="020F0302020204030204" pitchFamily="34" charset="0"/>
                <a:cs typeface="Calibri Light" panose="020F0302020204030204" pitchFamily="34" charset="0"/>
              </a:rPr>
              <a:t>than average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or set  target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in </a:t>
            </a:r>
            <a:r>
              <a:rPr sz="2000" b="1" spc="14" dirty="0">
                <a:latin typeface="Calibri Light" panose="020F0302020204030204" pitchFamily="34" charset="0"/>
                <a:cs typeface="Calibri Light" panose="020F0302020204030204" pitchFamily="34" charset="0"/>
              </a:rPr>
              <a:t>an assessment</a:t>
            </a:r>
            <a:r>
              <a:rPr sz="2000" b="1" spc="-54"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method</a:t>
            </a:r>
            <a:endParaRPr sz="2000" b="1" dirty="0">
              <a:latin typeface="Calibri Light" panose="020F0302020204030204" pitchFamily="34" charset="0"/>
              <a:cs typeface="Calibri Light" panose="020F0302020204030204" pitchFamily="34" charset="0"/>
            </a:endParaRPr>
          </a:p>
          <a:p>
            <a:pPr marL="296690" marR="85221" indent="-285750">
              <a:lnSpc>
                <a:spcPct val="102099"/>
              </a:lnSpc>
              <a:spcBef>
                <a:spcPts val="988"/>
              </a:spcBef>
              <a:buClr>
                <a:srgbClr val="A52F0F"/>
              </a:buClr>
              <a:buFont typeface="Arial" panose="020B0604020202020204" pitchFamily="34" charset="0"/>
              <a:buChar char="•"/>
              <a:tabLst>
                <a:tab pos="354128" algn="l"/>
                <a:tab pos="354704" algn="l"/>
              </a:tabLst>
            </a:pPr>
            <a:r>
              <a:rPr sz="2000" b="1" spc="9" dirty="0">
                <a:latin typeface="Calibri Light" panose="020F0302020204030204" pitchFamily="34" charset="0"/>
                <a:cs typeface="Calibri Light" panose="020F0302020204030204" pitchFamily="34" charset="0"/>
              </a:rPr>
              <a:t>LL (1) </a:t>
            </a:r>
            <a:r>
              <a:rPr sz="2000" b="1" spc="-23"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50% </a:t>
            </a:r>
            <a:r>
              <a:rPr sz="2000" b="1" spc="9" dirty="0">
                <a:latin typeface="Calibri Light" panose="020F0302020204030204" pitchFamily="34" charset="0"/>
                <a:cs typeface="Calibri Light" panose="020F0302020204030204" pitchFamily="34" charset="0"/>
              </a:rPr>
              <a:t>students scoring </a:t>
            </a:r>
            <a:r>
              <a:rPr sz="2000" b="1" spc="14" dirty="0">
                <a:latin typeface="Calibri Light" panose="020F0302020204030204" pitchFamily="34" charset="0"/>
                <a:cs typeface="Calibri Light" panose="020F0302020204030204" pitchFamily="34" charset="0"/>
              </a:rPr>
              <a:t>more </a:t>
            </a:r>
            <a:r>
              <a:rPr sz="2000" b="1" spc="9" dirty="0">
                <a:latin typeface="Calibri Light" panose="020F0302020204030204" pitchFamily="34" charset="0"/>
                <a:cs typeface="Calibri Light" panose="020F0302020204030204" pitchFamily="34" charset="0"/>
              </a:rPr>
              <a:t>than average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or set  target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in </a:t>
            </a:r>
            <a:r>
              <a:rPr sz="2000" b="1" spc="14" dirty="0">
                <a:latin typeface="Calibri Light" panose="020F0302020204030204" pitchFamily="34" charset="0"/>
                <a:cs typeface="Calibri Light" panose="020F0302020204030204" pitchFamily="34" charset="0"/>
              </a:rPr>
              <a:t>an assessment</a:t>
            </a:r>
            <a:r>
              <a:rPr sz="2000" b="1" spc="-54"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method</a:t>
            </a:r>
            <a:endParaRPr sz="2000" b="1" dirty="0">
              <a:latin typeface="Calibri Light" panose="020F0302020204030204" pitchFamily="34" charset="0"/>
              <a:cs typeface="Calibri Light" panose="020F0302020204030204" pitchFamily="34" charset="0"/>
            </a:endParaRPr>
          </a:p>
          <a:p>
            <a:pPr marL="296690" marR="416892" indent="-285750">
              <a:lnSpc>
                <a:spcPct val="102099"/>
              </a:lnSpc>
              <a:spcBef>
                <a:spcPts val="988"/>
              </a:spcBef>
              <a:buClr>
                <a:srgbClr val="A52F0F"/>
              </a:buClr>
              <a:buFont typeface="Arial" panose="020B0604020202020204" pitchFamily="34" charset="0"/>
              <a:buChar char="•"/>
              <a:tabLst>
                <a:tab pos="354128" algn="l"/>
                <a:tab pos="354704" algn="l"/>
              </a:tabLst>
            </a:pPr>
            <a:r>
              <a:rPr sz="2000" b="1" spc="5" dirty="0">
                <a:latin typeface="Calibri Light" panose="020F0302020204030204" pitchFamily="34" charset="0"/>
                <a:cs typeface="Calibri Light" panose="020F0302020204030204" pitchFamily="34" charset="0"/>
              </a:rPr>
              <a:t>NA(0):- </a:t>
            </a:r>
            <a:r>
              <a:rPr sz="2000" b="1" spc="9" dirty="0">
                <a:latin typeface="Calibri Light" panose="020F0302020204030204" pitchFamily="34" charset="0"/>
                <a:cs typeface="Calibri Light" panose="020F0302020204030204" pitchFamily="34" charset="0"/>
              </a:rPr>
              <a:t>Less than </a:t>
            </a:r>
            <a:r>
              <a:rPr sz="2000" b="1" spc="14" dirty="0">
                <a:latin typeface="Calibri Light" panose="020F0302020204030204" pitchFamily="34" charset="0"/>
                <a:cs typeface="Calibri Light" panose="020F0302020204030204" pitchFamily="34" charset="0"/>
              </a:rPr>
              <a:t>50% </a:t>
            </a:r>
            <a:r>
              <a:rPr sz="2000" b="1" spc="9" dirty="0">
                <a:latin typeface="Calibri Light" panose="020F0302020204030204" pitchFamily="34" charset="0"/>
                <a:cs typeface="Calibri Light" panose="020F0302020204030204" pitchFamily="34" charset="0"/>
              </a:rPr>
              <a:t>students scoring </a:t>
            </a:r>
            <a:r>
              <a:rPr sz="2000" b="1" spc="14" dirty="0">
                <a:latin typeface="Calibri Light" panose="020F0302020204030204" pitchFamily="34" charset="0"/>
                <a:cs typeface="Calibri Light" panose="020F0302020204030204" pitchFamily="34" charset="0"/>
              </a:rPr>
              <a:t>more </a:t>
            </a:r>
            <a:r>
              <a:rPr sz="2000" b="1" spc="9" dirty="0">
                <a:latin typeface="Calibri Light" panose="020F0302020204030204" pitchFamily="34" charset="0"/>
                <a:cs typeface="Calibri Light" panose="020F0302020204030204" pitchFamily="34" charset="0"/>
              </a:rPr>
              <a:t>than average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or set target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in </a:t>
            </a:r>
            <a:r>
              <a:rPr sz="2000" b="1" spc="14" dirty="0">
                <a:latin typeface="Calibri Light" panose="020F0302020204030204" pitchFamily="34" charset="0"/>
                <a:cs typeface="Calibri Light" panose="020F0302020204030204" pitchFamily="34" charset="0"/>
              </a:rPr>
              <a:t>an assessment</a:t>
            </a:r>
            <a:r>
              <a:rPr sz="2000" b="1" spc="-103"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method</a:t>
            </a:r>
            <a:endParaRPr sz="2000" b="1"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346ABC62-AAC8-4DAE-BC01-1C199895C3ED}"/>
              </a:ext>
            </a:extLst>
          </p:cNvPr>
          <p:cNvSpPr>
            <a:spLocks noGrp="1"/>
          </p:cNvSpPr>
          <p:nvPr>
            <p:ph type="sldNum" sz="quarter" idx="7"/>
          </p:nvPr>
        </p:nvSpPr>
        <p:spPr>
          <a:xfrm>
            <a:off x="7699248" y="7033450"/>
            <a:ext cx="2459482" cy="37814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IN" smtClean="0"/>
              <a:pPr/>
              <a:t>93</a:t>
            </a:fld>
            <a:endParaRPr lang="en-IN" dirty="0"/>
          </a:p>
        </p:txBody>
      </p:sp>
      <p:sp>
        <p:nvSpPr>
          <p:cNvPr id="5" name="Rectangle 4">
            <a:extLst>
              <a:ext uri="{FF2B5EF4-FFF2-40B4-BE49-F238E27FC236}">
                <a16:creationId xmlns:a16="http://schemas.microsoft.com/office/drawing/2014/main" id="{F1C269F1-314A-48EF-98D6-33190ACA9230}"/>
              </a:ext>
            </a:extLst>
          </p:cNvPr>
          <p:cNvSpPr/>
          <p:nvPr/>
        </p:nvSpPr>
        <p:spPr>
          <a:xfrm>
            <a:off x="2133600" y="192157"/>
            <a:ext cx="9528313" cy="66658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3485080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D749-DF61-49A5-B711-C5B60DC11E57}"/>
              </a:ext>
            </a:extLst>
          </p:cNvPr>
          <p:cNvSpPr>
            <a:spLocks noGrp="1"/>
          </p:cNvSpPr>
          <p:nvPr>
            <p:ph type="ctrTitle"/>
          </p:nvPr>
        </p:nvSpPr>
        <p:spPr>
          <a:xfrm>
            <a:off x="1524000" y="445910"/>
            <a:ext cx="9144000" cy="660401"/>
          </a:xfrm>
        </p:spPr>
        <p:txBody>
          <a:bodyPr>
            <a:noAutofit/>
          </a:bodyPr>
          <a:lstStyle/>
          <a:p>
            <a:r>
              <a:rPr lang="en-US" sz="3600" dirty="0"/>
              <a:t>CO attainment calculation –Rubrics – Contd..</a:t>
            </a:r>
            <a:endParaRPr lang="en-IN" sz="3600" dirty="0"/>
          </a:p>
        </p:txBody>
      </p:sp>
      <p:sp>
        <p:nvSpPr>
          <p:cNvPr id="3" name="Subtitle 2">
            <a:extLst>
              <a:ext uri="{FF2B5EF4-FFF2-40B4-BE49-F238E27FC236}">
                <a16:creationId xmlns:a16="http://schemas.microsoft.com/office/drawing/2014/main" id="{E8B08496-5089-40A8-B5BD-206B54B058F3}"/>
              </a:ext>
            </a:extLst>
          </p:cNvPr>
          <p:cNvSpPr>
            <a:spLocks noGrp="1"/>
          </p:cNvSpPr>
          <p:nvPr>
            <p:ph type="subTitle" idx="1"/>
          </p:nvPr>
        </p:nvSpPr>
        <p:spPr>
          <a:xfrm>
            <a:off x="1524000" y="1264355"/>
            <a:ext cx="9144000" cy="5147734"/>
          </a:xfrm>
        </p:spPr>
        <p:txBody>
          <a:bodyPr>
            <a:normAutofit/>
          </a:bodyPr>
          <a:lstStyle/>
          <a:p>
            <a:pPr marL="12065" marR="250190" algn="l">
              <a:lnSpc>
                <a:spcPct val="80800"/>
              </a:lnSpc>
              <a:spcBef>
                <a:spcPts val="545"/>
              </a:spcBef>
              <a:buClr>
                <a:srgbClr val="A52F0F"/>
              </a:buClr>
              <a:tabLst>
                <a:tab pos="390525" algn="l"/>
                <a:tab pos="391160" algn="l"/>
              </a:tabLst>
            </a:pPr>
            <a:r>
              <a:rPr lang="en-US" sz="2000" dirty="0">
                <a:solidFill>
                  <a:srgbClr val="3F3F3F"/>
                </a:solidFill>
                <a:latin typeface="TeXGyreAdventor"/>
                <a:cs typeface="TeXGyreAdventor"/>
              </a:rPr>
              <a:t>If </a:t>
            </a:r>
            <a:r>
              <a:rPr lang="en-US" sz="2000" spc="10" dirty="0">
                <a:solidFill>
                  <a:srgbClr val="3F3F3F"/>
                </a:solidFill>
                <a:latin typeface="TeXGyreAdventor"/>
                <a:cs typeface="TeXGyreAdventor"/>
              </a:rPr>
              <a:t>targets are </a:t>
            </a:r>
            <a:r>
              <a:rPr lang="en-US" sz="2000" b="1" i="1" spc="5" dirty="0">
                <a:solidFill>
                  <a:srgbClr val="6D7E38"/>
                </a:solidFill>
                <a:latin typeface="TeXGyreAdventor"/>
                <a:cs typeface="TeXGyreAdventor"/>
              </a:rPr>
              <a:t>achieved, </a:t>
            </a:r>
            <a:r>
              <a:rPr lang="en-US" sz="2000" b="1" i="1" spc="5" dirty="0">
                <a:solidFill>
                  <a:srgbClr val="3F3F3F"/>
                </a:solidFill>
                <a:latin typeface="TeXGyreAdventor"/>
                <a:cs typeface="TeXGyreAdventor"/>
              </a:rPr>
              <a:t> </a:t>
            </a:r>
            <a:r>
              <a:rPr lang="en-US" sz="2000" i="1" spc="5" dirty="0">
                <a:solidFill>
                  <a:srgbClr val="3F3F3F"/>
                </a:solidFill>
                <a:latin typeface="TeXGyreAdventor"/>
                <a:cs typeface="TeXGyreAdventor"/>
              </a:rPr>
              <a:t>we may </a:t>
            </a:r>
            <a:r>
              <a:rPr lang="en-US" sz="2000" spc="5" dirty="0">
                <a:solidFill>
                  <a:srgbClr val="3F3F3F"/>
                </a:solidFill>
                <a:latin typeface="TeXGyreAdventor"/>
                <a:cs typeface="TeXGyreAdventor"/>
              </a:rPr>
              <a:t> </a:t>
            </a:r>
            <a:r>
              <a:rPr lang="en-US" sz="2000" spc="15" dirty="0">
                <a:solidFill>
                  <a:srgbClr val="3F3F3F"/>
                </a:solidFill>
                <a:latin typeface="TeXGyreAdventor"/>
                <a:cs typeface="TeXGyreAdventor"/>
              </a:rPr>
              <a:t>s</a:t>
            </a:r>
            <a:r>
              <a:rPr lang="en-US" sz="2000" spc="5" dirty="0">
                <a:solidFill>
                  <a:srgbClr val="3F3F3F"/>
                </a:solidFill>
                <a:latin typeface="TeXGyreAdventor"/>
                <a:cs typeface="TeXGyreAdventor"/>
              </a:rPr>
              <a:t>et higher </a:t>
            </a:r>
            <a:r>
              <a:rPr lang="en-US" sz="2000" spc="10" dirty="0">
                <a:solidFill>
                  <a:srgbClr val="3F3F3F"/>
                </a:solidFill>
                <a:latin typeface="TeXGyreAdventor"/>
                <a:cs typeface="TeXGyreAdventor"/>
              </a:rPr>
              <a:t>targets </a:t>
            </a:r>
            <a:r>
              <a:rPr lang="en-US" sz="2000" spc="5" dirty="0">
                <a:solidFill>
                  <a:srgbClr val="3F3F3F"/>
                </a:solidFill>
                <a:latin typeface="TeXGyreAdventor"/>
                <a:cs typeface="TeXGyreAdventor"/>
              </a:rPr>
              <a:t>subsequently as part of continuous improvement. Further, </a:t>
            </a:r>
            <a:r>
              <a:rPr lang="en-US" sz="2000" spc="10" dirty="0">
                <a:solidFill>
                  <a:srgbClr val="3F3F3F"/>
                </a:solidFill>
                <a:latin typeface="TeXGyreAdventor"/>
                <a:cs typeface="TeXGyreAdventor"/>
              </a:rPr>
              <a:t>scale </a:t>
            </a:r>
            <a:r>
              <a:rPr lang="en-US" sz="2000" spc="5" dirty="0">
                <a:solidFill>
                  <a:srgbClr val="3F3F3F"/>
                </a:solidFill>
                <a:latin typeface="TeXGyreAdventor"/>
                <a:cs typeface="TeXGyreAdventor"/>
              </a:rPr>
              <a:t>of </a:t>
            </a:r>
            <a:r>
              <a:rPr lang="en-US" sz="2000" spc="10" dirty="0">
                <a:solidFill>
                  <a:srgbClr val="3F3F3F"/>
                </a:solidFill>
                <a:latin typeface="TeXGyreAdventor"/>
                <a:cs typeface="TeXGyreAdventor"/>
              </a:rPr>
              <a:t>3 </a:t>
            </a:r>
            <a:r>
              <a:rPr lang="en-US" sz="2000" spc="5" dirty="0">
                <a:solidFill>
                  <a:srgbClr val="3F3F3F"/>
                </a:solidFill>
                <a:latin typeface="TeXGyreAdventor"/>
                <a:cs typeface="TeXGyreAdventor"/>
              </a:rPr>
              <a:t>levels </a:t>
            </a:r>
            <a:r>
              <a:rPr lang="en-US" sz="2000" spc="10" dirty="0">
                <a:solidFill>
                  <a:srgbClr val="3F3F3F"/>
                </a:solidFill>
                <a:latin typeface="TeXGyreAdventor"/>
                <a:cs typeface="TeXGyreAdventor"/>
              </a:rPr>
              <a:t>may be reworked to scale </a:t>
            </a:r>
            <a:r>
              <a:rPr lang="en-US" sz="2000" spc="5" dirty="0">
                <a:solidFill>
                  <a:srgbClr val="3F3F3F"/>
                </a:solidFill>
                <a:latin typeface="TeXGyreAdventor"/>
                <a:cs typeface="TeXGyreAdventor"/>
              </a:rPr>
              <a:t>of </a:t>
            </a:r>
            <a:r>
              <a:rPr lang="en-US" sz="2000" spc="10" dirty="0">
                <a:solidFill>
                  <a:srgbClr val="3F3F3F"/>
                </a:solidFill>
                <a:latin typeface="TeXGyreAdventor"/>
                <a:cs typeface="TeXGyreAdventor"/>
              </a:rPr>
              <a:t>5 </a:t>
            </a:r>
            <a:r>
              <a:rPr lang="en-US" sz="2000" spc="5" dirty="0">
                <a:solidFill>
                  <a:srgbClr val="3F3F3F"/>
                </a:solidFill>
                <a:latin typeface="TeXGyreAdventor"/>
                <a:cs typeface="TeXGyreAdventor"/>
              </a:rPr>
              <a:t>levels</a:t>
            </a:r>
            <a:r>
              <a:rPr lang="en-US" sz="2000" dirty="0">
                <a:solidFill>
                  <a:srgbClr val="3F3F3F"/>
                </a:solidFill>
                <a:latin typeface="TeXGyreAdventor"/>
                <a:cs typeface="TeXGyreAdventor"/>
              </a:rPr>
              <a:t>. </a:t>
            </a:r>
            <a:r>
              <a:rPr lang="en-US" sz="2000" spc="10" dirty="0">
                <a:solidFill>
                  <a:srgbClr val="3F3F3F"/>
                </a:solidFill>
                <a:latin typeface="TeXGyreAdventor"/>
                <a:cs typeface="TeXGyreAdventor"/>
              </a:rPr>
              <a:t>5 </a:t>
            </a:r>
            <a:r>
              <a:rPr lang="en-US" sz="2000" spc="5" dirty="0">
                <a:solidFill>
                  <a:srgbClr val="3F3F3F"/>
                </a:solidFill>
                <a:latin typeface="TeXGyreAdventor"/>
                <a:cs typeface="TeXGyreAdventor"/>
              </a:rPr>
              <a:t>level </a:t>
            </a:r>
            <a:r>
              <a:rPr lang="en-US" sz="2000" spc="10" dirty="0">
                <a:solidFill>
                  <a:srgbClr val="3F3F3F"/>
                </a:solidFill>
                <a:latin typeface="TeXGyreAdventor"/>
                <a:cs typeface="TeXGyreAdventor"/>
              </a:rPr>
              <a:t>may be </a:t>
            </a:r>
            <a:r>
              <a:rPr lang="en-US" sz="2000" spc="5" dirty="0">
                <a:solidFill>
                  <a:srgbClr val="3F3F3F"/>
                </a:solidFill>
                <a:latin typeface="TeXGyreAdventor"/>
                <a:cs typeface="TeXGyreAdventor"/>
              </a:rPr>
              <a:t>defined </a:t>
            </a:r>
            <a:r>
              <a:rPr lang="en-US" sz="2000" spc="10" dirty="0">
                <a:solidFill>
                  <a:srgbClr val="3F3F3F"/>
                </a:solidFill>
                <a:latin typeface="TeXGyreAdventor"/>
                <a:cs typeface="TeXGyreAdventor"/>
              </a:rPr>
              <a:t>as</a:t>
            </a:r>
            <a:r>
              <a:rPr lang="en-US" sz="2000" spc="-10" dirty="0">
                <a:solidFill>
                  <a:srgbClr val="3F3F3F"/>
                </a:solidFill>
                <a:latin typeface="TeXGyreAdventor"/>
                <a:cs typeface="TeXGyreAdventor"/>
              </a:rPr>
              <a:t> </a:t>
            </a:r>
            <a:r>
              <a:rPr lang="en-US" sz="2000" spc="5" dirty="0">
                <a:solidFill>
                  <a:srgbClr val="3F3F3F"/>
                </a:solidFill>
                <a:latin typeface="TeXGyreAdventor"/>
                <a:cs typeface="TeXGyreAdventor"/>
              </a:rPr>
              <a:t>follows</a:t>
            </a:r>
            <a:r>
              <a:rPr lang="en-US" sz="2400" spc="5" dirty="0">
                <a:solidFill>
                  <a:srgbClr val="3F3F3F"/>
                </a:solidFill>
                <a:latin typeface="TeXGyreAdventor"/>
                <a:cs typeface="TeXGyreAdventor"/>
              </a:rPr>
              <a:t>:</a:t>
            </a:r>
          </a:p>
          <a:p>
            <a:pPr marL="12065" marR="250190">
              <a:lnSpc>
                <a:spcPct val="80800"/>
              </a:lnSpc>
              <a:spcBef>
                <a:spcPts val="545"/>
              </a:spcBef>
              <a:buClr>
                <a:srgbClr val="A52F0F"/>
              </a:buClr>
              <a:tabLst>
                <a:tab pos="390525" algn="l"/>
                <a:tab pos="391160" algn="l"/>
              </a:tabLst>
            </a:pPr>
            <a:endParaRPr lang="en-US" sz="2400" dirty="0">
              <a:latin typeface="TeXGyreAdventor"/>
              <a:cs typeface="TeXGyreAdventor"/>
            </a:endParaRPr>
          </a:p>
          <a:p>
            <a:pPr marL="12700" marR="389890" algn="l">
              <a:lnSpc>
                <a:spcPts val="1800"/>
              </a:lnSpc>
              <a:spcBef>
                <a:spcPts val="1095"/>
              </a:spcBef>
            </a:pPr>
            <a:r>
              <a:rPr lang="en-US" sz="2400" b="1" spc="10" dirty="0">
                <a:latin typeface="+mj-lt"/>
                <a:cs typeface="TeXGyreAdventor"/>
              </a:rPr>
              <a:t>  </a:t>
            </a:r>
            <a:r>
              <a:rPr lang="en-US" sz="2000" b="1" spc="10" dirty="0">
                <a:latin typeface="+mj-lt"/>
                <a:cs typeface="TeXGyreAdventor"/>
              </a:rPr>
              <a:t>5-&gt; </a:t>
            </a:r>
            <a:r>
              <a:rPr lang="en-US" sz="2000" b="1" spc="-25" dirty="0">
                <a:latin typeface="+mj-lt"/>
                <a:cs typeface="TeXGyreAdventor"/>
              </a:rPr>
              <a:t> </a:t>
            </a:r>
            <a:r>
              <a:rPr lang="en-US" sz="2000" b="1" spc="10" dirty="0">
                <a:latin typeface="+mj-lt"/>
                <a:cs typeface="Gothic Uralic"/>
              </a:rPr>
              <a:t>80% </a:t>
            </a:r>
            <a:r>
              <a:rPr lang="en-US" sz="2000" b="1" spc="5" dirty="0">
                <a:latin typeface="+mj-lt"/>
                <a:cs typeface="Gothic Uralic"/>
              </a:rPr>
              <a:t>students scoring </a:t>
            </a:r>
            <a:r>
              <a:rPr lang="en-US" sz="2000" b="1" spc="10" dirty="0">
                <a:latin typeface="+mj-lt"/>
                <a:cs typeface="Gothic Uralic"/>
              </a:rPr>
              <a:t>more than </a:t>
            </a:r>
            <a:r>
              <a:rPr lang="en-US" sz="2000" b="1" spc="5" dirty="0">
                <a:latin typeface="+mj-lt"/>
                <a:cs typeface="Gothic Uralic"/>
              </a:rPr>
              <a:t>target  marks </a:t>
            </a:r>
            <a:endParaRPr lang="en-US" sz="2000" b="1" dirty="0">
              <a:latin typeface="+mj-lt"/>
              <a:cs typeface="Gothic Uralic"/>
            </a:endParaRPr>
          </a:p>
          <a:p>
            <a:pPr marL="12700" marR="400685" algn="l">
              <a:lnSpc>
                <a:spcPts val="1800"/>
              </a:lnSpc>
              <a:spcBef>
                <a:spcPts val="1100"/>
              </a:spcBef>
            </a:pPr>
            <a:r>
              <a:rPr lang="en-US" sz="2000" b="1" spc="-5" dirty="0">
                <a:latin typeface="+mj-lt"/>
                <a:cs typeface="TeXGyreAdventor"/>
              </a:rPr>
              <a:t>  4-&gt;  </a:t>
            </a:r>
            <a:r>
              <a:rPr lang="en-US" sz="2000" b="1" spc="10" dirty="0">
                <a:latin typeface="+mj-lt"/>
                <a:cs typeface="Gothic Uralic"/>
              </a:rPr>
              <a:t>70% </a:t>
            </a:r>
            <a:r>
              <a:rPr lang="en-US" sz="2000" b="1" spc="5" dirty="0">
                <a:latin typeface="+mj-lt"/>
                <a:cs typeface="Gothic Uralic"/>
              </a:rPr>
              <a:t>students scoring </a:t>
            </a:r>
            <a:r>
              <a:rPr lang="en-US" sz="2000" b="1" spc="10" dirty="0">
                <a:latin typeface="+mj-lt"/>
                <a:cs typeface="Gothic Uralic"/>
              </a:rPr>
              <a:t>more than </a:t>
            </a:r>
            <a:r>
              <a:rPr lang="en-US" sz="2000" b="1" spc="5" dirty="0">
                <a:latin typeface="+mj-lt"/>
                <a:cs typeface="Gothic Uralic"/>
              </a:rPr>
              <a:t> target  marks</a:t>
            </a:r>
            <a:endParaRPr lang="en-US" sz="2000" b="1" dirty="0">
              <a:latin typeface="+mj-lt"/>
              <a:cs typeface="Gothic Uralic"/>
            </a:endParaRPr>
          </a:p>
          <a:p>
            <a:pPr marL="12700" marR="211454" algn="l">
              <a:lnSpc>
                <a:spcPts val="1800"/>
              </a:lnSpc>
              <a:spcBef>
                <a:spcPts val="1105"/>
              </a:spcBef>
            </a:pPr>
            <a:r>
              <a:rPr lang="en-US" sz="2000" b="1" spc="15" dirty="0">
                <a:latin typeface="+mj-lt"/>
                <a:cs typeface="TeXGyreAdventor"/>
              </a:rPr>
              <a:t>  </a:t>
            </a:r>
            <a:r>
              <a:rPr lang="en-US" sz="2000" b="1" spc="5" dirty="0">
                <a:latin typeface="+mj-lt"/>
                <a:cs typeface="TeXGyreAdventor"/>
              </a:rPr>
              <a:t>3-&gt;  </a:t>
            </a:r>
            <a:r>
              <a:rPr lang="en-US" sz="2000" b="1" spc="10" dirty="0">
                <a:latin typeface="+mj-lt"/>
                <a:cs typeface="Gothic Uralic"/>
              </a:rPr>
              <a:t>60% </a:t>
            </a:r>
            <a:r>
              <a:rPr lang="en-US" sz="2000" b="1" spc="5" dirty="0">
                <a:latin typeface="+mj-lt"/>
                <a:cs typeface="Gothic Uralic"/>
              </a:rPr>
              <a:t>students scoring </a:t>
            </a:r>
            <a:r>
              <a:rPr lang="en-US" sz="2000" b="1" spc="10" dirty="0">
                <a:latin typeface="+mj-lt"/>
                <a:cs typeface="Gothic Uralic"/>
              </a:rPr>
              <a:t>more than </a:t>
            </a:r>
            <a:r>
              <a:rPr lang="en-US" sz="2000" b="1" spc="5" dirty="0">
                <a:latin typeface="+mj-lt"/>
                <a:cs typeface="Gothic Uralic"/>
              </a:rPr>
              <a:t>target  marks</a:t>
            </a:r>
            <a:endParaRPr lang="en-US" sz="2000" b="1" dirty="0">
              <a:latin typeface="+mj-lt"/>
              <a:cs typeface="Gothic Uralic"/>
            </a:endParaRPr>
          </a:p>
          <a:p>
            <a:pPr marL="12700" marR="319405" algn="l">
              <a:lnSpc>
                <a:spcPts val="1800"/>
              </a:lnSpc>
              <a:spcBef>
                <a:spcPts val="1105"/>
              </a:spcBef>
            </a:pPr>
            <a:r>
              <a:rPr lang="en-US" sz="2000" b="1" spc="10" dirty="0">
                <a:latin typeface="+mj-lt"/>
                <a:cs typeface="TeXGyreAdventor"/>
              </a:rPr>
              <a:t> </a:t>
            </a:r>
            <a:r>
              <a:rPr lang="en-US" sz="2000" b="1" spc="5" dirty="0">
                <a:latin typeface="+mj-lt"/>
                <a:cs typeface="TeXGyreAdventor"/>
              </a:rPr>
              <a:t>2-&gt;</a:t>
            </a:r>
            <a:r>
              <a:rPr lang="en-US" sz="2000" b="1" spc="-25" dirty="0">
                <a:latin typeface="+mj-lt"/>
                <a:cs typeface="TeXGyreAdventor"/>
              </a:rPr>
              <a:t>   </a:t>
            </a:r>
            <a:r>
              <a:rPr lang="en-US" sz="2000" b="1" spc="10" dirty="0">
                <a:latin typeface="+mj-lt"/>
                <a:cs typeface="Gothic Uralic"/>
              </a:rPr>
              <a:t>50% </a:t>
            </a:r>
            <a:r>
              <a:rPr lang="en-US" sz="2000" b="1" spc="5" dirty="0">
                <a:latin typeface="+mj-lt"/>
                <a:cs typeface="Gothic Uralic"/>
              </a:rPr>
              <a:t>students scoring </a:t>
            </a:r>
            <a:r>
              <a:rPr lang="en-US" sz="2000" b="1" spc="10" dirty="0">
                <a:latin typeface="+mj-lt"/>
                <a:cs typeface="Gothic Uralic"/>
              </a:rPr>
              <a:t>more than </a:t>
            </a:r>
            <a:r>
              <a:rPr lang="en-US" sz="2000" b="1" spc="5" dirty="0">
                <a:latin typeface="+mj-lt"/>
                <a:cs typeface="Gothic Uralic"/>
              </a:rPr>
              <a:t>target  marks </a:t>
            </a:r>
          </a:p>
          <a:p>
            <a:pPr marL="12700" marR="319405" algn="l">
              <a:lnSpc>
                <a:spcPts val="1800"/>
              </a:lnSpc>
              <a:spcBef>
                <a:spcPts val="1105"/>
              </a:spcBef>
            </a:pPr>
            <a:r>
              <a:rPr lang="en-US" sz="1800" b="1" spc="5" dirty="0">
                <a:latin typeface="+mj-lt"/>
                <a:cs typeface="Gothic Uralic"/>
              </a:rPr>
              <a:t>  1-&gt;   </a:t>
            </a:r>
            <a:r>
              <a:rPr lang="en-US" sz="2000" b="1" spc="10" dirty="0">
                <a:latin typeface="+mj-lt"/>
                <a:cs typeface="Gothic Uralic"/>
              </a:rPr>
              <a:t>40% </a:t>
            </a:r>
            <a:r>
              <a:rPr lang="en-US" sz="2000" b="1" spc="5" dirty="0">
                <a:latin typeface="+mj-lt"/>
                <a:cs typeface="Gothic Uralic"/>
              </a:rPr>
              <a:t>students scoring </a:t>
            </a:r>
            <a:r>
              <a:rPr lang="en-US" sz="2000" b="1" spc="10" dirty="0">
                <a:latin typeface="+mj-lt"/>
                <a:cs typeface="Gothic Uralic"/>
              </a:rPr>
              <a:t>more than </a:t>
            </a:r>
            <a:r>
              <a:rPr lang="en-US" sz="2000" b="1" spc="5" dirty="0">
                <a:latin typeface="+mj-lt"/>
                <a:cs typeface="Gothic Uralic"/>
              </a:rPr>
              <a:t>target  marks </a:t>
            </a:r>
          </a:p>
          <a:p>
            <a:pPr marL="12700" marR="319405" algn="l">
              <a:lnSpc>
                <a:spcPts val="1800"/>
              </a:lnSpc>
              <a:spcBef>
                <a:spcPts val="1105"/>
              </a:spcBef>
            </a:pPr>
            <a:r>
              <a:rPr lang="en-US" sz="2000" b="1" spc="5" dirty="0">
                <a:latin typeface="+mj-lt"/>
                <a:cs typeface="Gothic Uralic"/>
              </a:rPr>
              <a:t>  0-&gt;  Less </a:t>
            </a:r>
            <a:r>
              <a:rPr lang="en-US" sz="2000" b="1" spc="10" dirty="0">
                <a:latin typeface="+mj-lt"/>
                <a:cs typeface="Gothic Uralic"/>
              </a:rPr>
              <a:t>than 40% </a:t>
            </a:r>
            <a:r>
              <a:rPr lang="en-US" sz="2000" b="1" spc="5" dirty="0">
                <a:latin typeface="+mj-lt"/>
                <a:cs typeface="Gothic Uralic"/>
              </a:rPr>
              <a:t>students scoring </a:t>
            </a:r>
            <a:r>
              <a:rPr lang="en-US" sz="2000" b="1" spc="10" dirty="0">
                <a:latin typeface="+mj-lt"/>
                <a:cs typeface="Gothic Uralic"/>
              </a:rPr>
              <a:t>more </a:t>
            </a:r>
            <a:r>
              <a:rPr lang="en-US" sz="2000" b="1" spc="5" dirty="0">
                <a:latin typeface="+mj-lt"/>
                <a:cs typeface="Gothic Uralic"/>
              </a:rPr>
              <a:t>target marks </a:t>
            </a:r>
          </a:p>
          <a:p>
            <a:pPr marL="12700" marR="319405" algn="l">
              <a:lnSpc>
                <a:spcPts val="1800"/>
              </a:lnSpc>
              <a:spcBef>
                <a:spcPts val="1105"/>
              </a:spcBef>
            </a:pPr>
            <a:endParaRPr lang="en-US" sz="2000" b="1" spc="370" dirty="0">
              <a:latin typeface="Arial"/>
              <a:cs typeface="Arial"/>
            </a:endParaRPr>
          </a:p>
          <a:p>
            <a:pPr marL="12700" marR="319405" algn="l">
              <a:lnSpc>
                <a:spcPts val="1800"/>
              </a:lnSpc>
              <a:spcBef>
                <a:spcPts val="1105"/>
              </a:spcBef>
            </a:pPr>
            <a:r>
              <a:rPr lang="en-US" sz="2000" b="1" dirty="0">
                <a:solidFill>
                  <a:srgbClr val="3F3F3F"/>
                </a:solidFill>
                <a:latin typeface="TeXGyreAdventor"/>
                <a:cs typeface="TeXGyreAdventor"/>
              </a:rPr>
              <a:t>If </a:t>
            </a:r>
            <a:r>
              <a:rPr lang="en-US" sz="2000" b="1" spc="10" dirty="0">
                <a:solidFill>
                  <a:srgbClr val="3F3F3F"/>
                </a:solidFill>
                <a:latin typeface="TeXGyreAdventor"/>
                <a:cs typeface="TeXGyreAdventor"/>
              </a:rPr>
              <a:t>targets are </a:t>
            </a:r>
            <a:r>
              <a:rPr lang="en-US" sz="2000" b="1" i="1" spc="5" dirty="0">
                <a:solidFill>
                  <a:srgbClr val="6D7E38"/>
                </a:solidFill>
                <a:latin typeface="TeXGyreAdventor"/>
                <a:cs typeface="TeXGyreAdventor"/>
              </a:rPr>
              <a:t>not achieved </a:t>
            </a:r>
            <a:r>
              <a:rPr lang="en-US" sz="2000" b="1" spc="10" dirty="0">
                <a:solidFill>
                  <a:srgbClr val="3F3F3F"/>
                </a:solidFill>
                <a:latin typeface="TeXGyreAdventor"/>
                <a:cs typeface="TeXGyreAdventor"/>
              </a:rPr>
              <a:t>then instead </a:t>
            </a:r>
            <a:r>
              <a:rPr lang="en-US" sz="2000" b="1" spc="5" dirty="0">
                <a:solidFill>
                  <a:srgbClr val="3F3F3F"/>
                </a:solidFill>
                <a:latin typeface="TeXGyreAdventor"/>
                <a:cs typeface="TeXGyreAdventor"/>
              </a:rPr>
              <a:t>of </a:t>
            </a:r>
            <a:r>
              <a:rPr lang="en-US" sz="2000" b="1" spc="10" dirty="0">
                <a:solidFill>
                  <a:srgbClr val="3F3F3F"/>
                </a:solidFill>
                <a:latin typeface="TeXGyreAdventor"/>
                <a:cs typeface="TeXGyreAdventor"/>
              </a:rPr>
              <a:t>lowering target; </a:t>
            </a:r>
            <a:r>
              <a:rPr lang="en-US" sz="2000" b="1" spc="5" dirty="0">
                <a:solidFill>
                  <a:srgbClr val="3F3F3F"/>
                </a:solidFill>
                <a:latin typeface="TeXGyreAdventor"/>
                <a:cs typeface="TeXGyreAdventor"/>
              </a:rPr>
              <a:t>program  </a:t>
            </a:r>
            <a:r>
              <a:rPr lang="en-US" sz="2000" b="1" spc="10" dirty="0">
                <a:solidFill>
                  <a:srgbClr val="3F3F3F"/>
                </a:solidFill>
                <a:latin typeface="TeXGyreAdventor"/>
                <a:cs typeface="TeXGyreAdventor"/>
              </a:rPr>
              <a:t>should put </a:t>
            </a:r>
            <a:r>
              <a:rPr lang="en-US" sz="2000" b="1" spc="15" dirty="0">
                <a:solidFill>
                  <a:srgbClr val="3F3F3F"/>
                </a:solidFill>
                <a:latin typeface="TeXGyreAdventor"/>
                <a:cs typeface="TeXGyreAdventor"/>
              </a:rPr>
              <a:t>in </a:t>
            </a:r>
            <a:r>
              <a:rPr lang="en-US" sz="2000" b="1" spc="10" dirty="0">
                <a:solidFill>
                  <a:srgbClr val="3F3F3F"/>
                </a:solidFill>
                <a:latin typeface="TeXGyreAdventor"/>
                <a:cs typeface="TeXGyreAdventor"/>
              </a:rPr>
              <a:t>place an action plan </a:t>
            </a:r>
            <a:r>
              <a:rPr lang="en-US" sz="2000" b="1" spc="15" dirty="0">
                <a:solidFill>
                  <a:srgbClr val="3F3F3F"/>
                </a:solidFill>
                <a:latin typeface="TeXGyreAdventor"/>
                <a:cs typeface="TeXGyreAdventor"/>
              </a:rPr>
              <a:t>to </a:t>
            </a:r>
            <a:r>
              <a:rPr lang="en-US" sz="2000" b="1" spc="10" dirty="0">
                <a:solidFill>
                  <a:srgbClr val="3F3F3F"/>
                </a:solidFill>
                <a:latin typeface="TeXGyreAdventor"/>
                <a:cs typeface="TeXGyreAdventor"/>
              </a:rPr>
              <a:t>attain the </a:t>
            </a:r>
            <a:r>
              <a:rPr lang="en-US" sz="2000" b="1" spc="5" dirty="0">
                <a:solidFill>
                  <a:srgbClr val="3F3F3F"/>
                </a:solidFill>
                <a:latin typeface="TeXGyreAdventor"/>
                <a:cs typeface="TeXGyreAdventor"/>
              </a:rPr>
              <a:t>target </a:t>
            </a:r>
            <a:r>
              <a:rPr lang="en-US" sz="2000" b="1" spc="15" dirty="0">
                <a:solidFill>
                  <a:srgbClr val="3F3F3F"/>
                </a:solidFill>
                <a:latin typeface="TeXGyreAdventor"/>
                <a:cs typeface="TeXGyreAdventor"/>
              </a:rPr>
              <a:t>in  </a:t>
            </a:r>
            <a:r>
              <a:rPr lang="en-US" sz="2000" b="1" spc="5" dirty="0">
                <a:solidFill>
                  <a:srgbClr val="3F3F3F"/>
                </a:solidFill>
                <a:latin typeface="TeXGyreAdventor"/>
                <a:cs typeface="TeXGyreAdventor"/>
              </a:rPr>
              <a:t>subsequent</a:t>
            </a:r>
            <a:r>
              <a:rPr lang="en-US" sz="2000" b="1" spc="40" dirty="0">
                <a:solidFill>
                  <a:srgbClr val="3F3F3F"/>
                </a:solidFill>
                <a:latin typeface="TeXGyreAdventor"/>
                <a:cs typeface="TeXGyreAdventor"/>
              </a:rPr>
              <a:t> </a:t>
            </a:r>
            <a:r>
              <a:rPr lang="en-US" sz="2000" b="1" dirty="0">
                <a:solidFill>
                  <a:srgbClr val="3F3F3F"/>
                </a:solidFill>
                <a:latin typeface="TeXGyreAdventor"/>
                <a:cs typeface="TeXGyreAdventor"/>
              </a:rPr>
              <a:t>years</a:t>
            </a:r>
            <a:endParaRPr lang="en-US" sz="2000" b="1" dirty="0">
              <a:latin typeface="TeXGyreAdventor"/>
              <a:cs typeface="TeXGyreAdventor"/>
            </a:endParaRPr>
          </a:p>
          <a:p>
            <a:endParaRPr lang="en-IN" dirty="0"/>
          </a:p>
        </p:txBody>
      </p:sp>
      <p:sp>
        <p:nvSpPr>
          <p:cNvPr id="4" name="Rectangle 3">
            <a:extLst>
              <a:ext uri="{FF2B5EF4-FFF2-40B4-BE49-F238E27FC236}">
                <a16:creationId xmlns:a16="http://schemas.microsoft.com/office/drawing/2014/main" id="{3852C959-7EDC-4399-A201-08A38E590E25}"/>
              </a:ext>
            </a:extLst>
          </p:cNvPr>
          <p:cNvSpPr/>
          <p:nvPr/>
        </p:nvSpPr>
        <p:spPr>
          <a:xfrm>
            <a:off x="954157" y="198783"/>
            <a:ext cx="10614991" cy="6321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7033781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5899" y="141726"/>
            <a:ext cx="6199839" cy="629508"/>
          </a:xfrm>
          <a:prstGeom prst="rect">
            <a:avLst/>
          </a:prstGeom>
        </p:spPr>
        <p:txBody>
          <a:bodyPr vert="horz" wrap="square" lIns="0" tIns="13820" rIns="0" bIns="0" rtlCol="0" anchor="ctr">
            <a:spAutoFit/>
          </a:bodyPr>
          <a:lstStyle/>
          <a:p>
            <a:pPr marL="11516">
              <a:lnSpc>
                <a:spcPct val="100000"/>
              </a:lnSpc>
              <a:spcBef>
                <a:spcPts val="109"/>
              </a:spcBef>
            </a:pPr>
            <a:r>
              <a:rPr sz="4000" spc="9" dirty="0"/>
              <a:t>CO-PO </a:t>
            </a:r>
            <a:r>
              <a:rPr sz="4000" spc="5" dirty="0"/>
              <a:t>mapping</a:t>
            </a:r>
            <a:r>
              <a:rPr sz="4000" spc="-54" dirty="0"/>
              <a:t> </a:t>
            </a:r>
            <a:r>
              <a:rPr sz="4000" spc="5" dirty="0"/>
              <a:t>(example)</a:t>
            </a:r>
          </a:p>
        </p:txBody>
      </p:sp>
      <p:graphicFrame>
        <p:nvGraphicFramePr>
          <p:cNvPr id="3" name="object 3"/>
          <p:cNvGraphicFramePr>
            <a:graphicFrameLocks noGrp="1"/>
          </p:cNvGraphicFramePr>
          <p:nvPr/>
        </p:nvGraphicFramePr>
        <p:xfrm>
          <a:off x="1556175" y="1200499"/>
          <a:ext cx="9079650" cy="5116027"/>
        </p:xfrm>
        <a:graphic>
          <a:graphicData uri="http://schemas.openxmlformats.org/drawingml/2006/table">
            <a:tbl>
              <a:tblPr firstRow="1" bandRow="1">
                <a:tableStyleId>{2D5ABB26-0587-4C30-8999-92F81FD0307C}</a:tableStyleId>
              </a:tblPr>
              <a:tblGrid>
                <a:gridCol w="484715">
                  <a:extLst>
                    <a:ext uri="{9D8B030D-6E8A-4147-A177-3AD203B41FA5}">
                      <a16:colId xmlns:a16="http://schemas.microsoft.com/office/drawing/2014/main" val="20000"/>
                    </a:ext>
                  </a:extLst>
                </a:gridCol>
                <a:gridCol w="562850">
                  <a:extLst>
                    <a:ext uri="{9D8B030D-6E8A-4147-A177-3AD203B41FA5}">
                      <a16:colId xmlns:a16="http://schemas.microsoft.com/office/drawing/2014/main" val="20001"/>
                    </a:ext>
                  </a:extLst>
                </a:gridCol>
                <a:gridCol w="808533">
                  <a:extLst>
                    <a:ext uri="{9D8B030D-6E8A-4147-A177-3AD203B41FA5}">
                      <a16:colId xmlns:a16="http://schemas.microsoft.com/office/drawing/2014/main" val="20002"/>
                    </a:ext>
                  </a:extLst>
                </a:gridCol>
                <a:gridCol w="791737">
                  <a:extLst>
                    <a:ext uri="{9D8B030D-6E8A-4147-A177-3AD203B41FA5}">
                      <a16:colId xmlns:a16="http://schemas.microsoft.com/office/drawing/2014/main" val="20003"/>
                    </a:ext>
                  </a:extLst>
                </a:gridCol>
                <a:gridCol w="882562">
                  <a:extLst>
                    <a:ext uri="{9D8B030D-6E8A-4147-A177-3AD203B41FA5}">
                      <a16:colId xmlns:a16="http://schemas.microsoft.com/office/drawing/2014/main" val="20004"/>
                    </a:ext>
                  </a:extLst>
                </a:gridCol>
                <a:gridCol w="1111025">
                  <a:extLst>
                    <a:ext uri="{9D8B030D-6E8A-4147-A177-3AD203B41FA5}">
                      <a16:colId xmlns:a16="http://schemas.microsoft.com/office/drawing/2014/main" val="20005"/>
                    </a:ext>
                  </a:extLst>
                </a:gridCol>
                <a:gridCol w="449684">
                  <a:extLst>
                    <a:ext uri="{9D8B030D-6E8A-4147-A177-3AD203B41FA5}">
                      <a16:colId xmlns:a16="http://schemas.microsoft.com/office/drawing/2014/main" val="20006"/>
                    </a:ext>
                  </a:extLst>
                </a:gridCol>
                <a:gridCol w="498727">
                  <a:extLst>
                    <a:ext uri="{9D8B030D-6E8A-4147-A177-3AD203B41FA5}">
                      <a16:colId xmlns:a16="http://schemas.microsoft.com/office/drawing/2014/main" val="20007"/>
                    </a:ext>
                  </a:extLst>
                </a:gridCol>
                <a:gridCol w="497454">
                  <a:extLst>
                    <a:ext uri="{9D8B030D-6E8A-4147-A177-3AD203B41FA5}">
                      <a16:colId xmlns:a16="http://schemas.microsoft.com/office/drawing/2014/main" val="20008"/>
                    </a:ext>
                  </a:extLst>
                </a:gridCol>
                <a:gridCol w="452867">
                  <a:extLst>
                    <a:ext uri="{9D8B030D-6E8A-4147-A177-3AD203B41FA5}">
                      <a16:colId xmlns:a16="http://schemas.microsoft.com/office/drawing/2014/main" val="20009"/>
                    </a:ext>
                  </a:extLst>
                </a:gridCol>
                <a:gridCol w="452867">
                  <a:extLst>
                    <a:ext uri="{9D8B030D-6E8A-4147-A177-3AD203B41FA5}">
                      <a16:colId xmlns:a16="http://schemas.microsoft.com/office/drawing/2014/main" val="20010"/>
                    </a:ext>
                  </a:extLst>
                </a:gridCol>
                <a:gridCol w="275797">
                  <a:extLst>
                    <a:ext uri="{9D8B030D-6E8A-4147-A177-3AD203B41FA5}">
                      <a16:colId xmlns:a16="http://schemas.microsoft.com/office/drawing/2014/main" val="20011"/>
                    </a:ext>
                  </a:extLst>
                </a:gridCol>
                <a:gridCol w="274523">
                  <a:extLst>
                    <a:ext uri="{9D8B030D-6E8A-4147-A177-3AD203B41FA5}">
                      <a16:colId xmlns:a16="http://schemas.microsoft.com/office/drawing/2014/main" val="20012"/>
                    </a:ext>
                  </a:extLst>
                </a:gridCol>
                <a:gridCol w="354140">
                  <a:extLst>
                    <a:ext uri="{9D8B030D-6E8A-4147-A177-3AD203B41FA5}">
                      <a16:colId xmlns:a16="http://schemas.microsoft.com/office/drawing/2014/main" val="20013"/>
                    </a:ext>
                  </a:extLst>
                </a:gridCol>
                <a:gridCol w="354140">
                  <a:extLst>
                    <a:ext uri="{9D8B030D-6E8A-4147-A177-3AD203B41FA5}">
                      <a16:colId xmlns:a16="http://schemas.microsoft.com/office/drawing/2014/main" val="20014"/>
                    </a:ext>
                  </a:extLst>
                </a:gridCol>
                <a:gridCol w="276434">
                  <a:extLst>
                    <a:ext uri="{9D8B030D-6E8A-4147-A177-3AD203B41FA5}">
                      <a16:colId xmlns:a16="http://schemas.microsoft.com/office/drawing/2014/main" val="20015"/>
                    </a:ext>
                  </a:extLst>
                </a:gridCol>
                <a:gridCol w="275161">
                  <a:extLst>
                    <a:ext uri="{9D8B030D-6E8A-4147-A177-3AD203B41FA5}">
                      <a16:colId xmlns:a16="http://schemas.microsoft.com/office/drawing/2014/main" val="20016"/>
                    </a:ext>
                  </a:extLst>
                </a:gridCol>
                <a:gridCol w="276434">
                  <a:extLst>
                    <a:ext uri="{9D8B030D-6E8A-4147-A177-3AD203B41FA5}">
                      <a16:colId xmlns:a16="http://schemas.microsoft.com/office/drawing/2014/main" val="20017"/>
                    </a:ext>
                  </a:extLst>
                </a:gridCol>
              </a:tblGrid>
              <a:tr h="420116">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40" dirty="0">
                          <a:latin typeface="Cambria"/>
                          <a:cs typeface="Cambria"/>
                        </a:rPr>
                        <a:t> </a:t>
                      </a:r>
                      <a:r>
                        <a:rPr sz="1200" b="1" spc="10" dirty="0">
                          <a:latin typeface="Cambria"/>
                          <a:cs typeface="Cambria"/>
                        </a:rPr>
                        <a:t>1</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0" dirty="0">
                          <a:latin typeface="Cambria"/>
                          <a:cs typeface="Cambria"/>
                        </a:rPr>
                        <a:t> </a:t>
                      </a:r>
                      <a:r>
                        <a:rPr sz="1200" b="1" spc="10" dirty="0">
                          <a:latin typeface="Cambria"/>
                          <a:cs typeface="Cambria"/>
                        </a:rPr>
                        <a:t>2</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0" dirty="0">
                          <a:latin typeface="Cambria"/>
                          <a:cs typeface="Cambria"/>
                        </a:rPr>
                        <a:t> </a:t>
                      </a:r>
                      <a:r>
                        <a:rPr sz="1200" b="1" spc="10" dirty="0">
                          <a:latin typeface="Cambria"/>
                          <a:cs typeface="Cambria"/>
                        </a:rPr>
                        <a:t>3</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5" dirty="0">
                          <a:latin typeface="Cambria"/>
                          <a:cs typeface="Cambria"/>
                        </a:rPr>
                        <a:t> </a:t>
                      </a:r>
                      <a:r>
                        <a:rPr sz="1200" b="1" spc="10" dirty="0">
                          <a:latin typeface="Cambria"/>
                          <a:cs typeface="Cambria"/>
                        </a:rPr>
                        <a:t>4</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5" dirty="0">
                          <a:latin typeface="Cambria"/>
                          <a:cs typeface="Cambria"/>
                        </a:rPr>
                        <a:t> </a:t>
                      </a:r>
                      <a:r>
                        <a:rPr sz="1200" b="1" spc="10" dirty="0">
                          <a:latin typeface="Cambria"/>
                          <a:cs typeface="Cambria"/>
                        </a:rPr>
                        <a:t>5</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7305">
                        <a:lnSpc>
                          <a:spcPct val="100000"/>
                        </a:lnSpc>
                        <a:spcBef>
                          <a:spcPts val="55"/>
                        </a:spcBef>
                      </a:pPr>
                      <a:r>
                        <a:rPr sz="1200" b="1" spc="5" dirty="0">
                          <a:latin typeface="Cambria"/>
                          <a:cs typeface="Cambria"/>
                        </a:rPr>
                        <a:t>PO</a:t>
                      </a:r>
                      <a:endParaRPr sz="1200" dirty="0">
                        <a:latin typeface="Cambria"/>
                        <a:cs typeface="Cambria"/>
                      </a:endParaRPr>
                    </a:p>
                    <a:p>
                      <a:pPr marL="86360">
                        <a:lnSpc>
                          <a:spcPct val="100000"/>
                        </a:lnSpc>
                        <a:spcBef>
                          <a:spcPts val="265"/>
                        </a:spcBef>
                      </a:pPr>
                      <a:r>
                        <a:rPr sz="1200" b="1" dirty="0">
                          <a:latin typeface="Cambria"/>
                          <a:cs typeface="Cambria"/>
                        </a:rPr>
                        <a:t>6</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nSpc>
                          <a:spcPct val="100000"/>
                        </a:lnSpc>
                        <a:spcBef>
                          <a:spcPts val="55"/>
                        </a:spcBef>
                      </a:pPr>
                      <a:r>
                        <a:rPr sz="1200" b="1" spc="5" dirty="0">
                          <a:latin typeface="Cambria"/>
                          <a:cs typeface="Cambria"/>
                        </a:rPr>
                        <a:t>PO</a:t>
                      </a:r>
                      <a:endParaRPr sz="1200" dirty="0">
                        <a:latin typeface="Cambria"/>
                        <a:cs typeface="Cambria"/>
                      </a:endParaRPr>
                    </a:p>
                    <a:p>
                      <a:pPr marL="86360">
                        <a:lnSpc>
                          <a:spcPct val="100000"/>
                        </a:lnSpc>
                        <a:spcBef>
                          <a:spcPts val="265"/>
                        </a:spcBef>
                      </a:pPr>
                      <a:r>
                        <a:rPr sz="1200" b="1" dirty="0">
                          <a:latin typeface="Cambria"/>
                          <a:cs typeface="Cambria"/>
                        </a:rPr>
                        <a:t>7</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55"/>
                        </a:spcBef>
                      </a:pPr>
                      <a:r>
                        <a:rPr sz="1200" b="1" spc="5" dirty="0">
                          <a:latin typeface="Cambria"/>
                          <a:cs typeface="Cambria"/>
                        </a:rPr>
                        <a:t>PO</a:t>
                      </a:r>
                      <a:endParaRPr sz="1200" dirty="0">
                        <a:latin typeface="Cambria"/>
                        <a:cs typeface="Cambria"/>
                      </a:endParaRPr>
                    </a:p>
                    <a:p>
                      <a:pPr algn="ctr">
                        <a:lnSpc>
                          <a:spcPct val="100000"/>
                        </a:lnSpc>
                        <a:spcBef>
                          <a:spcPts val="265"/>
                        </a:spcBef>
                      </a:pPr>
                      <a:r>
                        <a:rPr sz="1200" b="1" dirty="0">
                          <a:latin typeface="Cambria"/>
                          <a:cs typeface="Cambria"/>
                        </a:rPr>
                        <a:t>8</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55"/>
                        </a:spcBef>
                      </a:pPr>
                      <a:r>
                        <a:rPr sz="1200" b="1" spc="5" dirty="0">
                          <a:latin typeface="Cambria"/>
                          <a:cs typeface="Cambria"/>
                        </a:rPr>
                        <a:t>PO</a:t>
                      </a:r>
                      <a:endParaRPr sz="1200" dirty="0">
                        <a:latin typeface="Cambria"/>
                        <a:cs typeface="Cambria"/>
                      </a:endParaRPr>
                    </a:p>
                    <a:p>
                      <a:pPr algn="ctr">
                        <a:lnSpc>
                          <a:spcPct val="100000"/>
                        </a:lnSpc>
                        <a:spcBef>
                          <a:spcPts val="265"/>
                        </a:spcBef>
                      </a:pPr>
                      <a:r>
                        <a:rPr sz="1200" b="1" dirty="0">
                          <a:latin typeface="Cambria"/>
                          <a:cs typeface="Cambria"/>
                        </a:rPr>
                        <a:t>9</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7305">
                        <a:lnSpc>
                          <a:spcPct val="100000"/>
                        </a:lnSpc>
                        <a:spcBef>
                          <a:spcPts val="55"/>
                        </a:spcBef>
                      </a:pPr>
                      <a:r>
                        <a:rPr sz="1200" b="1" spc="5" dirty="0">
                          <a:latin typeface="Cambria"/>
                          <a:cs typeface="Cambria"/>
                        </a:rPr>
                        <a:t>PO</a:t>
                      </a:r>
                      <a:endParaRPr sz="1200" dirty="0">
                        <a:latin typeface="Cambria"/>
                        <a:cs typeface="Cambria"/>
                      </a:endParaRPr>
                    </a:p>
                    <a:p>
                      <a:pPr marL="36195">
                        <a:lnSpc>
                          <a:spcPct val="100000"/>
                        </a:lnSpc>
                        <a:spcBef>
                          <a:spcPts val="265"/>
                        </a:spcBef>
                      </a:pPr>
                      <a:r>
                        <a:rPr sz="1200" b="1" spc="5" dirty="0">
                          <a:latin typeface="Cambria"/>
                          <a:cs typeface="Cambria"/>
                        </a:rPr>
                        <a:t>10</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nSpc>
                          <a:spcPct val="100000"/>
                        </a:lnSpc>
                        <a:spcBef>
                          <a:spcPts val="55"/>
                        </a:spcBef>
                      </a:pPr>
                      <a:r>
                        <a:rPr sz="1200" b="1" spc="5" dirty="0">
                          <a:latin typeface="Cambria"/>
                          <a:cs typeface="Cambria"/>
                        </a:rPr>
                        <a:t>PO</a:t>
                      </a:r>
                      <a:endParaRPr sz="1200" dirty="0">
                        <a:latin typeface="Cambria"/>
                        <a:cs typeface="Cambria"/>
                      </a:endParaRPr>
                    </a:p>
                    <a:p>
                      <a:pPr marL="35560">
                        <a:lnSpc>
                          <a:spcPct val="100000"/>
                        </a:lnSpc>
                        <a:spcBef>
                          <a:spcPts val="265"/>
                        </a:spcBef>
                      </a:pPr>
                      <a:r>
                        <a:rPr sz="1200" b="1" spc="5" dirty="0">
                          <a:latin typeface="Cambria"/>
                          <a:cs typeface="Cambria"/>
                        </a:rPr>
                        <a:t>11</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7940">
                        <a:lnSpc>
                          <a:spcPct val="100000"/>
                        </a:lnSpc>
                        <a:spcBef>
                          <a:spcPts val="55"/>
                        </a:spcBef>
                      </a:pPr>
                      <a:r>
                        <a:rPr sz="1200" b="1" spc="5" dirty="0">
                          <a:latin typeface="Cambria"/>
                          <a:cs typeface="Cambria"/>
                        </a:rPr>
                        <a:t>PO</a:t>
                      </a:r>
                      <a:endParaRPr sz="1200" dirty="0">
                        <a:latin typeface="Cambria"/>
                        <a:cs typeface="Cambria"/>
                      </a:endParaRPr>
                    </a:p>
                    <a:p>
                      <a:pPr marL="36830">
                        <a:lnSpc>
                          <a:spcPct val="100000"/>
                        </a:lnSpc>
                        <a:spcBef>
                          <a:spcPts val="265"/>
                        </a:spcBef>
                      </a:pPr>
                      <a:r>
                        <a:rPr sz="1200" b="1" spc="5" dirty="0">
                          <a:latin typeface="Cambria"/>
                          <a:cs typeface="Cambria"/>
                        </a:rPr>
                        <a:t>12</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736586">
                <a:tc>
                  <a:txBody>
                    <a:bodyPr/>
                    <a:lstStyle/>
                    <a:p>
                      <a:pPr>
                        <a:lnSpc>
                          <a:spcPct val="100000"/>
                        </a:lnSpc>
                        <a:spcBef>
                          <a:spcPts val="45"/>
                        </a:spcBef>
                      </a:pPr>
                      <a:endParaRPr sz="1800" dirty="0">
                        <a:latin typeface="Times New Roman"/>
                        <a:cs typeface="Times New Roman"/>
                      </a:endParaRPr>
                    </a:p>
                    <a:p>
                      <a:pPr marL="78105">
                        <a:lnSpc>
                          <a:spcPct val="100000"/>
                        </a:lnSpc>
                      </a:pPr>
                      <a:r>
                        <a:rPr sz="1200" b="1" spc="5" dirty="0">
                          <a:latin typeface="Cambria"/>
                          <a:cs typeface="Cambria"/>
                        </a:rPr>
                        <a:t>SEM</a:t>
                      </a:r>
                      <a:endParaRPr sz="1200" dirty="0">
                        <a:latin typeface="Cambria"/>
                        <a:cs typeface="Cambria"/>
                      </a:endParaRPr>
                    </a:p>
                  </a:txBody>
                  <a:tcPr marL="0" marR="0" marT="518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7945" marR="61594" algn="ctr">
                        <a:lnSpc>
                          <a:spcPct val="117300"/>
                        </a:lnSpc>
                        <a:spcBef>
                          <a:spcPts val="250"/>
                        </a:spcBef>
                      </a:pPr>
                      <a:endParaRPr sz="1200" dirty="0">
                        <a:latin typeface="Cambria"/>
                        <a:cs typeface="Cambria"/>
                      </a:endParaRPr>
                    </a:p>
                  </a:txBody>
                  <a:tcPr marL="0" marR="0" marT="2879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71120" marR="64769" indent="57785">
                        <a:lnSpc>
                          <a:spcPct val="116900"/>
                        </a:lnSpc>
                        <a:spcBef>
                          <a:spcPts val="1165"/>
                        </a:spcBef>
                      </a:pPr>
                      <a:r>
                        <a:rPr sz="1200" b="1" spc="5" dirty="0">
                          <a:latin typeface="Cambria"/>
                          <a:cs typeface="Cambria"/>
                        </a:rPr>
                        <a:t>SUB  </a:t>
                      </a:r>
                      <a:r>
                        <a:rPr sz="1200" b="1" spc="-25" dirty="0">
                          <a:latin typeface="Cambria"/>
                          <a:cs typeface="Cambria"/>
                        </a:rPr>
                        <a:t>C</a:t>
                      </a:r>
                      <a:r>
                        <a:rPr sz="1200" b="1" spc="-10" dirty="0">
                          <a:latin typeface="Cambria"/>
                          <a:cs typeface="Cambria"/>
                        </a:rPr>
                        <a:t>O</a:t>
                      </a:r>
                      <a:r>
                        <a:rPr sz="1200" b="1" dirty="0">
                          <a:latin typeface="Cambria"/>
                          <a:cs typeface="Cambria"/>
                        </a:rPr>
                        <a:t>DE</a:t>
                      </a:r>
                      <a:endParaRPr sz="1200" dirty="0">
                        <a:latin typeface="Cambria"/>
                        <a:cs typeface="Cambria"/>
                      </a:endParaRPr>
                    </a:p>
                  </a:txBody>
                  <a:tcPr marL="0" marR="0" marT="134166"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200" dirty="0">
                        <a:latin typeface="Times New Roman"/>
                        <a:cs typeface="Times New Roman"/>
                      </a:endParaRPr>
                    </a:p>
                    <a:p>
                      <a:pPr marL="114935">
                        <a:lnSpc>
                          <a:spcPct val="100000"/>
                        </a:lnSpc>
                        <a:spcBef>
                          <a:spcPts val="850"/>
                        </a:spcBef>
                      </a:pPr>
                      <a:r>
                        <a:rPr sz="1200" dirty="0">
                          <a:latin typeface="Calibri"/>
                          <a:cs typeface="Calibri"/>
                        </a:rPr>
                        <a:t>Course</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41275">
                        <a:lnSpc>
                          <a:spcPct val="100000"/>
                        </a:lnSpc>
                        <a:spcBef>
                          <a:spcPts val="45"/>
                        </a:spcBef>
                      </a:pPr>
                      <a:r>
                        <a:rPr sz="1000" b="1" spc="-5" dirty="0">
                          <a:latin typeface="Cambria"/>
                          <a:cs typeface="Cambria"/>
                        </a:rPr>
                        <a:t>COURSE</a:t>
                      </a:r>
                      <a:endParaRPr sz="1000" dirty="0">
                        <a:latin typeface="Cambria"/>
                        <a:cs typeface="Cambria"/>
                      </a:endParaRPr>
                    </a:p>
                    <a:p>
                      <a:pPr marL="170815" marR="64135" indent="-99060">
                        <a:lnSpc>
                          <a:spcPct val="115700"/>
                        </a:lnSpc>
                      </a:pPr>
                      <a:r>
                        <a:rPr sz="1000" b="1" dirty="0">
                          <a:latin typeface="Cambria"/>
                          <a:cs typeface="Cambria"/>
                        </a:rPr>
                        <a:t>O</a:t>
                      </a:r>
                      <a:r>
                        <a:rPr sz="1000" b="1" spc="-5" dirty="0">
                          <a:latin typeface="Cambria"/>
                          <a:cs typeface="Cambria"/>
                        </a:rPr>
                        <a:t>UTCOMES</a:t>
                      </a:r>
                      <a:endParaRPr sz="1000" dirty="0">
                        <a:latin typeface="Cambria"/>
                        <a:cs typeface="Cambria"/>
                      </a:endParaRPr>
                    </a:p>
                  </a:txBody>
                  <a:tcPr marL="0" marR="0" marT="518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nSpc>
                          <a:spcPct val="100000"/>
                        </a:lnSpc>
                        <a:spcBef>
                          <a:spcPts val="55"/>
                        </a:spcBef>
                      </a:pPr>
                      <a:r>
                        <a:rPr sz="1100" b="1" spc="5" dirty="0">
                          <a:latin typeface="Cambria"/>
                          <a:cs typeface="Cambria"/>
                        </a:rPr>
                        <a:t>COURSE</a:t>
                      </a:r>
                      <a:r>
                        <a:rPr sz="1100" b="1" spc="-15" dirty="0">
                          <a:latin typeface="Cambria"/>
                          <a:cs typeface="Cambria"/>
                        </a:rPr>
                        <a:t> </a:t>
                      </a:r>
                      <a:r>
                        <a:rPr sz="1100" b="1" dirty="0">
                          <a:latin typeface="Cambria"/>
                          <a:cs typeface="Cambria"/>
                        </a:rPr>
                        <a:t>OUTCOMES</a:t>
                      </a:r>
                      <a:endParaRPr sz="1100" dirty="0">
                        <a:latin typeface="Cambria"/>
                        <a:cs typeface="Cambria"/>
                      </a:endParaRPr>
                    </a:p>
                    <a:p>
                      <a:pPr marL="26670">
                        <a:lnSpc>
                          <a:spcPct val="100000"/>
                        </a:lnSpc>
                        <a:spcBef>
                          <a:spcPts val="225"/>
                        </a:spcBef>
                      </a:pPr>
                      <a:r>
                        <a:rPr sz="1100" b="1" dirty="0">
                          <a:latin typeface="Cambria"/>
                          <a:cs typeface="Cambria"/>
                        </a:rPr>
                        <a:t>Statement</a:t>
                      </a:r>
                      <a:endParaRPr sz="11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766990">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91135" marR="64769" indent="-119380">
                        <a:lnSpc>
                          <a:spcPct val="116900"/>
                        </a:lnSpc>
                        <a:spcBef>
                          <a:spcPts val="1325"/>
                        </a:spcBef>
                      </a:pPr>
                      <a:endParaRPr lang="en-US" sz="1400" b="0" spc="0" dirty="0">
                        <a:latin typeface="Times New Roman"/>
                        <a:cs typeface="Times New Roman"/>
                      </a:endParaRPr>
                    </a:p>
                    <a:p>
                      <a:pPr marL="191135" marR="64769" indent="-119380">
                        <a:lnSpc>
                          <a:spcPct val="116900"/>
                        </a:lnSpc>
                        <a:spcBef>
                          <a:spcPts val="1325"/>
                        </a:spcBef>
                      </a:pPr>
                      <a:r>
                        <a:rPr lang="en-US" sz="1200" b="1" spc="-5" dirty="0">
                          <a:latin typeface="Cambria"/>
                          <a:cs typeface="Cambria"/>
                        </a:rPr>
                        <a:t>III</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37465">
                        <a:lnSpc>
                          <a:spcPct val="100000"/>
                        </a:lnSpc>
                      </a:pPr>
                      <a:endParaRPr lang="en-US" sz="1200" b="1" spc="5" dirty="0">
                        <a:latin typeface="Cambria"/>
                        <a:cs typeface="Cambria"/>
                      </a:endParaRPr>
                    </a:p>
                    <a:p>
                      <a:pPr marL="37465">
                        <a:lnSpc>
                          <a:spcPct val="100000"/>
                        </a:lnSpc>
                      </a:pPr>
                      <a:endParaRPr lang="en-US" sz="1200" b="1" spc="5" dirty="0">
                        <a:latin typeface="Cambria"/>
                        <a:cs typeface="Cambria"/>
                      </a:endParaRPr>
                    </a:p>
                    <a:p>
                      <a:pPr marL="37465">
                        <a:lnSpc>
                          <a:spcPct val="100000"/>
                        </a:lnSpc>
                      </a:pPr>
                      <a:r>
                        <a:rPr sz="1200" b="1" spc="5" dirty="0">
                          <a:latin typeface="Cambria"/>
                          <a:cs typeface="Cambria"/>
                        </a:rPr>
                        <a:t>C203</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84150" marR="19685" indent="-157480">
                        <a:lnSpc>
                          <a:spcPct val="116900"/>
                        </a:lnSpc>
                        <a:spcBef>
                          <a:spcPts val="905"/>
                        </a:spcBef>
                      </a:pPr>
                      <a:endParaRPr lang="en-US" sz="1200" b="1" dirty="0">
                        <a:latin typeface="Cambria"/>
                        <a:cs typeface="Cambria"/>
                      </a:endParaRPr>
                    </a:p>
                    <a:p>
                      <a:pPr marL="184150" marR="19685" indent="-157480">
                        <a:lnSpc>
                          <a:spcPct val="116900"/>
                        </a:lnSpc>
                        <a:spcBef>
                          <a:spcPts val="905"/>
                        </a:spcBef>
                      </a:pPr>
                      <a:endParaRPr lang="en-US" sz="1200" b="1" dirty="0">
                        <a:latin typeface="Cambria"/>
                        <a:cs typeface="Cambria"/>
                      </a:endParaRPr>
                    </a:p>
                    <a:p>
                      <a:pPr marL="184150" marR="19685" indent="-157480">
                        <a:lnSpc>
                          <a:spcPct val="116900"/>
                        </a:lnSpc>
                        <a:spcBef>
                          <a:spcPts val="905"/>
                        </a:spcBef>
                      </a:pPr>
                      <a:r>
                        <a:rPr sz="1200" b="1" dirty="0">
                          <a:latin typeface="Cambria"/>
                          <a:cs typeface="Cambria"/>
                        </a:rPr>
                        <a:t>BE</a:t>
                      </a:r>
                      <a:r>
                        <a:rPr sz="1200" b="1" spc="-5" dirty="0">
                          <a:latin typeface="Cambria"/>
                          <a:cs typeface="Cambria"/>
                        </a:rPr>
                        <a:t>XX2</a:t>
                      </a:r>
                      <a:r>
                        <a:rPr sz="1200" b="1" spc="5" dirty="0">
                          <a:latin typeface="Cambria"/>
                          <a:cs typeface="Cambria"/>
                        </a:rPr>
                        <a:t>01</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35890" marR="59690" indent="-33655">
                        <a:lnSpc>
                          <a:spcPct val="116900"/>
                        </a:lnSpc>
                        <a:spcBef>
                          <a:spcPts val="1325"/>
                        </a:spcBef>
                      </a:pPr>
                      <a:r>
                        <a:rPr sz="1200" b="1" spc="-15" dirty="0">
                          <a:latin typeface="Cambria"/>
                          <a:cs typeface="Cambria"/>
                        </a:rPr>
                        <a:t>C</a:t>
                      </a:r>
                      <a:r>
                        <a:rPr sz="1200" b="1" dirty="0">
                          <a:latin typeface="Cambria"/>
                          <a:cs typeface="Cambria"/>
                        </a:rPr>
                        <a:t>our</a:t>
                      </a:r>
                      <a:r>
                        <a:rPr sz="1200" b="1" spc="-10" dirty="0">
                          <a:latin typeface="Cambria"/>
                          <a:cs typeface="Cambria"/>
                        </a:rPr>
                        <a:t>s</a:t>
                      </a:r>
                      <a:r>
                        <a:rPr sz="1200" b="1" dirty="0">
                          <a:latin typeface="Cambria"/>
                          <a:cs typeface="Cambria"/>
                        </a:rPr>
                        <a:t>e  </a:t>
                      </a:r>
                      <a:r>
                        <a:rPr sz="1200" b="1" spc="5" dirty="0">
                          <a:latin typeface="Cambria"/>
                          <a:cs typeface="Cambria"/>
                        </a:rPr>
                        <a:t>name</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25"/>
                        </a:spcBef>
                      </a:pPr>
                      <a:endParaRPr sz="1900" dirty="0">
                        <a:latin typeface="Times New Roman"/>
                        <a:cs typeface="Times New Roman"/>
                      </a:endParaRPr>
                    </a:p>
                    <a:p>
                      <a:pPr marL="25400">
                        <a:lnSpc>
                          <a:spcPct val="100000"/>
                        </a:lnSpc>
                      </a:pPr>
                      <a:r>
                        <a:rPr sz="1200" b="1" spc="5" dirty="0">
                          <a:latin typeface="Cambria"/>
                          <a:cs typeface="Cambria"/>
                        </a:rPr>
                        <a:t>C203.1</a:t>
                      </a:r>
                      <a:endParaRPr sz="1200" dirty="0">
                        <a:latin typeface="Cambria"/>
                        <a:cs typeface="Cambria"/>
                      </a:endParaRPr>
                    </a:p>
                  </a:txBody>
                  <a:tcPr marL="0" marR="0" marT="287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15"/>
                        </a:spcBef>
                      </a:pPr>
                      <a:endParaRPr sz="1100" dirty="0">
                        <a:latin typeface="Times New Roman"/>
                        <a:cs typeface="Times New Roman"/>
                      </a:endParaRPr>
                    </a:p>
                    <a:p>
                      <a:pPr marL="53975">
                        <a:lnSpc>
                          <a:spcPct val="100000"/>
                        </a:lnSpc>
                      </a:pPr>
                      <a:r>
                        <a:rPr sz="900" b="1" dirty="0">
                          <a:latin typeface="Cambria"/>
                          <a:cs typeface="Cambria"/>
                        </a:rPr>
                        <a:t>.</a:t>
                      </a:r>
                      <a:endParaRPr sz="9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35" algn="ctr">
                        <a:lnSpc>
                          <a:spcPct val="100000"/>
                        </a:lnSpc>
                        <a:spcBef>
                          <a:spcPts val="2020"/>
                        </a:spcBef>
                      </a:pPr>
                      <a:r>
                        <a:rPr sz="1800"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2020"/>
                        </a:spcBef>
                      </a:pPr>
                      <a:r>
                        <a:rPr sz="1800"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2020"/>
                        </a:spcBef>
                      </a:pPr>
                      <a:r>
                        <a:rPr sz="1800"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1</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1064112">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dirty="0">
                        <a:latin typeface="Times New Roman"/>
                        <a:cs typeface="Times New Roman"/>
                      </a:endParaRPr>
                    </a:p>
                    <a:p>
                      <a:pPr>
                        <a:lnSpc>
                          <a:spcPct val="100000"/>
                        </a:lnSpc>
                        <a:spcBef>
                          <a:spcPts val="35"/>
                        </a:spcBef>
                      </a:pPr>
                      <a:endParaRPr sz="1600" dirty="0">
                        <a:latin typeface="Times New Roman"/>
                        <a:cs typeface="Times New Roman"/>
                      </a:endParaRPr>
                    </a:p>
                    <a:p>
                      <a:pPr marL="25400">
                        <a:lnSpc>
                          <a:spcPct val="100000"/>
                        </a:lnSpc>
                      </a:pPr>
                      <a:r>
                        <a:rPr sz="1200" b="1" spc="5" dirty="0">
                          <a:latin typeface="Cambria"/>
                          <a:cs typeface="Cambria"/>
                        </a:rPr>
                        <a:t>C203.2</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3</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marL="106045">
                        <a:lnSpc>
                          <a:spcPct val="100000"/>
                        </a:lnSpc>
                      </a:pPr>
                      <a:r>
                        <a:rPr sz="1800" dirty="0">
                          <a:latin typeface="Cambria"/>
                          <a:cs typeface="Cambria"/>
                        </a:rPr>
                        <a:t>3</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3</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marR="60325" algn="r">
                        <a:lnSpc>
                          <a:spcPct val="100000"/>
                        </a:lnSpc>
                      </a:pPr>
                      <a:r>
                        <a:rPr sz="1800" dirty="0">
                          <a:latin typeface="Cambria"/>
                          <a:cs typeface="Cambria"/>
                        </a:rPr>
                        <a:t>2</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1</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532056">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25"/>
                        </a:spcBef>
                      </a:pPr>
                      <a:endParaRPr sz="1100" dirty="0">
                        <a:latin typeface="Times New Roman"/>
                        <a:cs typeface="Times New Roman"/>
                      </a:endParaRPr>
                    </a:p>
                    <a:p>
                      <a:pPr marL="25400">
                        <a:lnSpc>
                          <a:spcPct val="100000"/>
                        </a:lnSpc>
                      </a:pPr>
                      <a:r>
                        <a:rPr sz="1200" b="1" spc="5" dirty="0">
                          <a:latin typeface="Cambria"/>
                          <a:cs typeface="Cambria"/>
                        </a:rPr>
                        <a:t>C203.3</a:t>
                      </a:r>
                      <a:endParaRPr sz="1200" dirty="0">
                        <a:latin typeface="Cambria"/>
                        <a:cs typeface="Cambria"/>
                      </a:endParaRPr>
                    </a:p>
                  </a:txBody>
                  <a:tcPr marL="0" marR="0" marT="287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3</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1040"/>
                        </a:spcBef>
                      </a:pPr>
                      <a:r>
                        <a:rPr sz="1800" dirty="0">
                          <a:latin typeface="Cambria"/>
                          <a:cs typeface="Cambria"/>
                        </a:rPr>
                        <a:t>2</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2</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1040"/>
                        </a:spcBef>
                      </a:pPr>
                      <a:r>
                        <a:rPr sz="1800" dirty="0">
                          <a:latin typeface="Cambria"/>
                          <a:cs typeface="Cambria"/>
                        </a:rPr>
                        <a:t>2</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1</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608064">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0"/>
                        </a:spcBef>
                      </a:pPr>
                      <a:endParaRPr sz="1400" dirty="0">
                        <a:latin typeface="Times New Roman"/>
                        <a:cs typeface="Times New Roman"/>
                      </a:endParaRPr>
                    </a:p>
                    <a:p>
                      <a:pPr marL="25400">
                        <a:lnSpc>
                          <a:spcPct val="100000"/>
                        </a:lnSpc>
                      </a:pPr>
                      <a:r>
                        <a:rPr sz="1200" b="1" spc="5" dirty="0">
                          <a:latin typeface="Cambria"/>
                          <a:cs typeface="Cambria"/>
                        </a:rPr>
                        <a:t>C203.4</a:t>
                      </a:r>
                      <a:endParaRPr sz="1200" dirty="0">
                        <a:latin typeface="Cambria"/>
                        <a:cs typeface="Cambria"/>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3</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1</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380039">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5400">
                        <a:lnSpc>
                          <a:spcPct val="100000"/>
                        </a:lnSpc>
                        <a:spcBef>
                          <a:spcPts val="800"/>
                        </a:spcBef>
                      </a:pPr>
                      <a:r>
                        <a:rPr sz="1200" b="1" spc="5" dirty="0">
                          <a:latin typeface="Cambria"/>
                          <a:cs typeface="Cambria"/>
                        </a:rPr>
                        <a:t>C203.5</a:t>
                      </a:r>
                      <a:endParaRPr sz="1200" dirty="0">
                        <a:latin typeface="Cambria"/>
                        <a:cs typeface="Cambria"/>
                      </a:endParaRPr>
                    </a:p>
                  </a:txBody>
                  <a:tcPr marL="0" marR="0" marT="921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380"/>
                        </a:spcBef>
                      </a:pPr>
                      <a:r>
                        <a:rPr sz="1800"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380"/>
                        </a:spcBef>
                      </a:pPr>
                      <a:r>
                        <a:rPr sz="1800"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1</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608064">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5"/>
                        </a:spcBef>
                      </a:pPr>
                      <a:endParaRPr sz="1400" dirty="0">
                        <a:latin typeface="Times New Roman"/>
                        <a:cs typeface="Times New Roman"/>
                      </a:endParaRPr>
                    </a:p>
                    <a:p>
                      <a:pPr marL="25400">
                        <a:lnSpc>
                          <a:spcPct val="100000"/>
                        </a:lnSpc>
                        <a:spcBef>
                          <a:spcPts val="5"/>
                        </a:spcBef>
                      </a:pPr>
                      <a:r>
                        <a:rPr sz="1200" b="1" spc="5" dirty="0">
                          <a:latin typeface="Cambria"/>
                          <a:cs typeface="Cambria"/>
                        </a:rPr>
                        <a:t>C203.6</a:t>
                      </a:r>
                      <a:endParaRPr sz="1200" dirty="0">
                        <a:latin typeface="Cambria"/>
                        <a:cs typeface="Cambria"/>
                      </a:endParaRPr>
                    </a:p>
                  </a:txBody>
                  <a:tcPr marL="0" marR="0" marT="576"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1</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bl>
          </a:graphicData>
        </a:graphic>
      </p:graphicFrame>
      <p:sp>
        <p:nvSpPr>
          <p:cNvPr id="5" name="object 5"/>
          <p:cNvSpPr txBox="1"/>
          <p:nvPr/>
        </p:nvSpPr>
        <p:spPr>
          <a:xfrm>
            <a:off x="2962010" y="863423"/>
            <a:ext cx="7802972" cy="257026"/>
          </a:xfrm>
          <a:prstGeom prst="rect">
            <a:avLst/>
          </a:prstGeom>
        </p:spPr>
        <p:txBody>
          <a:bodyPr vert="horz" wrap="square" lIns="0" tIns="12668" rIns="0" bIns="0" rtlCol="0">
            <a:spAutoFit/>
          </a:bodyPr>
          <a:lstStyle/>
          <a:p>
            <a:pPr marL="11516">
              <a:spcBef>
                <a:spcPts val="100"/>
              </a:spcBef>
              <a:tabLst>
                <a:tab pos="1391176" algn="l"/>
                <a:tab pos="3468728" algn="l"/>
                <a:tab pos="5465664" algn="l"/>
              </a:tabLst>
            </a:pPr>
            <a:r>
              <a:rPr sz="1587" i="1" spc="5" dirty="0">
                <a:latin typeface="Cambria"/>
                <a:cs typeface="Cambria"/>
              </a:rPr>
              <a:t>1:</a:t>
            </a:r>
            <a:r>
              <a:rPr sz="1587" i="1" dirty="0">
                <a:latin typeface="Cambria"/>
                <a:cs typeface="Cambria"/>
              </a:rPr>
              <a:t> Slight</a:t>
            </a:r>
            <a:r>
              <a:rPr sz="1587" i="1" spc="18" dirty="0">
                <a:latin typeface="Cambria"/>
                <a:cs typeface="Cambria"/>
              </a:rPr>
              <a:t> </a:t>
            </a:r>
            <a:r>
              <a:rPr sz="1587" i="1" dirty="0">
                <a:latin typeface="Cambria"/>
                <a:cs typeface="Cambria"/>
              </a:rPr>
              <a:t>(Low)	</a:t>
            </a:r>
            <a:r>
              <a:rPr sz="1587" i="1" spc="5" dirty="0">
                <a:latin typeface="Cambria"/>
                <a:cs typeface="Cambria"/>
              </a:rPr>
              <a:t>2:</a:t>
            </a:r>
            <a:r>
              <a:rPr sz="1587" i="1" dirty="0">
                <a:latin typeface="Cambria"/>
                <a:cs typeface="Cambria"/>
              </a:rPr>
              <a:t> Moderate</a:t>
            </a:r>
            <a:r>
              <a:rPr sz="1587" i="1" spc="14" dirty="0">
                <a:latin typeface="Cambria"/>
                <a:cs typeface="Cambria"/>
              </a:rPr>
              <a:t> </a:t>
            </a:r>
            <a:r>
              <a:rPr sz="1587" i="1" dirty="0">
                <a:latin typeface="Cambria"/>
                <a:cs typeface="Cambria"/>
              </a:rPr>
              <a:t>(Medium)	</a:t>
            </a:r>
            <a:r>
              <a:rPr sz="1587" i="1" spc="5" dirty="0">
                <a:latin typeface="Cambria"/>
                <a:cs typeface="Cambria"/>
              </a:rPr>
              <a:t>3: </a:t>
            </a:r>
            <a:r>
              <a:rPr sz="1587" i="1" dirty="0">
                <a:latin typeface="Cambria"/>
                <a:cs typeface="Cambria"/>
              </a:rPr>
              <a:t>Substantial</a:t>
            </a:r>
            <a:r>
              <a:rPr sz="1587" i="1" spc="9" dirty="0">
                <a:latin typeface="Cambria"/>
                <a:cs typeface="Cambria"/>
              </a:rPr>
              <a:t> </a:t>
            </a:r>
            <a:r>
              <a:rPr sz="1587" i="1" dirty="0">
                <a:latin typeface="Cambria"/>
                <a:cs typeface="Cambria"/>
              </a:rPr>
              <a:t>(High) : </a:t>
            </a:r>
            <a:r>
              <a:rPr lang="en-US" sz="1587" i="1" dirty="0">
                <a:latin typeface="Cambria"/>
                <a:cs typeface="Cambria"/>
              </a:rPr>
              <a:t>blank: </a:t>
            </a:r>
            <a:r>
              <a:rPr sz="1587" i="1" spc="5" dirty="0">
                <a:latin typeface="Cambria"/>
                <a:cs typeface="Cambria"/>
              </a:rPr>
              <a:t>no</a:t>
            </a:r>
            <a:r>
              <a:rPr sz="1587" i="1" spc="-59" dirty="0">
                <a:latin typeface="Cambria"/>
                <a:cs typeface="Cambria"/>
              </a:rPr>
              <a:t> </a:t>
            </a:r>
            <a:r>
              <a:rPr sz="1587" i="1" dirty="0">
                <a:latin typeface="Cambria"/>
                <a:cs typeface="Cambria"/>
              </a:rPr>
              <a:t>correlation</a:t>
            </a:r>
            <a:endParaRPr sz="1587" dirty="0">
              <a:latin typeface="Cambria"/>
              <a:cs typeface="Cambria"/>
            </a:endParaRPr>
          </a:p>
        </p:txBody>
      </p:sp>
      <p:sp>
        <p:nvSpPr>
          <p:cNvPr id="6" name="Slide Number Placeholder 5">
            <a:extLst>
              <a:ext uri="{FF2B5EF4-FFF2-40B4-BE49-F238E27FC236}">
                <a16:creationId xmlns:a16="http://schemas.microsoft.com/office/drawing/2014/main" id="{763821A2-5823-487A-88E8-B8AD90DBBA3B}"/>
              </a:ext>
            </a:extLst>
          </p:cNvPr>
          <p:cNvSpPr>
            <a:spLocks noGrp="1"/>
          </p:cNvSpPr>
          <p:nvPr>
            <p:ph type="sldNum" sz="quarter" idx="7"/>
          </p:nvPr>
        </p:nvSpPr>
        <p:spPr>
          <a:xfrm>
            <a:off x="7699248" y="7033450"/>
            <a:ext cx="2459482" cy="37814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IN" smtClean="0"/>
              <a:pPr/>
              <a:t>95</a:t>
            </a:fld>
            <a:endParaRPr lang="en-IN" dirty="0"/>
          </a:p>
        </p:txBody>
      </p:sp>
      <p:sp>
        <p:nvSpPr>
          <p:cNvPr id="4" name="Rectangle 3">
            <a:extLst>
              <a:ext uri="{FF2B5EF4-FFF2-40B4-BE49-F238E27FC236}">
                <a16:creationId xmlns:a16="http://schemas.microsoft.com/office/drawing/2014/main" id="{57667286-9105-4B46-8A2A-CAE54CC38985}"/>
              </a:ext>
            </a:extLst>
          </p:cNvPr>
          <p:cNvSpPr/>
          <p:nvPr/>
        </p:nvSpPr>
        <p:spPr>
          <a:xfrm>
            <a:off x="848139" y="141726"/>
            <a:ext cx="10919791" cy="6574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8880427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1EF5-5BC3-4DBE-B767-536FEE48D8D7}"/>
              </a:ext>
            </a:extLst>
          </p:cNvPr>
          <p:cNvSpPr>
            <a:spLocks noGrp="1"/>
          </p:cNvSpPr>
          <p:nvPr>
            <p:ph type="title"/>
          </p:nvPr>
        </p:nvSpPr>
        <p:spPr>
          <a:xfrm>
            <a:off x="838200" y="365126"/>
            <a:ext cx="10515600" cy="315912"/>
          </a:xfrm>
        </p:spPr>
        <p:txBody>
          <a:bodyPr>
            <a:normAutofit fontScale="90000"/>
          </a:bodyPr>
          <a:lstStyle/>
          <a:p>
            <a:r>
              <a:rPr lang="en-US" dirty="0"/>
              <a:t>	Procedure for PO attainment calculation</a:t>
            </a:r>
            <a:endParaRPr lang="en-IN" dirty="0"/>
          </a:p>
        </p:txBody>
      </p:sp>
      <p:sp>
        <p:nvSpPr>
          <p:cNvPr id="3" name="Content Placeholder 2">
            <a:extLst>
              <a:ext uri="{FF2B5EF4-FFF2-40B4-BE49-F238E27FC236}">
                <a16:creationId xmlns:a16="http://schemas.microsoft.com/office/drawing/2014/main" id="{928E0994-5DC2-46B2-9495-8BA6D4E2EC13}"/>
              </a:ext>
            </a:extLst>
          </p:cNvPr>
          <p:cNvSpPr>
            <a:spLocks noGrp="1"/>
          </p:cNvSpPr>
          <p:nvPr>
            <p:ph idx="1"/>
          </p:nvPr>
        </p:nvSpPr>
        <p:spPr>
          <a:xfrm>
            <a:off x="984956" y="877357"/>
            <a:ext cx="10515600" cy="5715353"/>
          </a:xfrm>
        </p:spPr>
        <p:txBody>
          <a:bodyPr/>
          <a:lstStyle/>
          <a:p>
            <a:pPr marL="0" indent="0">
              <a:buNone/>
            </a:pPr>
            <a:endParaRPr lang="en-US" dirty="0"/>
          </a:p>
          <a:p>
            <a:pPr marL="0" indent="0">
              <a:buNone/>
            </a:pPr>
            <a:r>
              <a:rPr lang="en-IN" dirty="0"/>
              <a:t>									</a:t>
            </a:r>
            <a:r>
              <a:rPr lang="en-IN" sz="2000" b="1" dirty="0"/>
              <a:t>CO-PO </a:t>
            </a:r>
          </a:p>
          <a:p>
            <a:pPr marL="0" indent="0">
              <a:buNone/>
            </a:pPr>
            <a:r>
              <a:rPr lang="en-IN" sz="2000" b="1" dirty="0"/>
              <a:t>									articulation matrix</a:t>
            </a:r>
          </a:p>
          <a:p>
            <a:pPr marL="0" indent="0">
              <a:buNone/>
            </a:pPr>
            <a:r>
              <a:rPr lang="en-IN" dirty="0"/>
              <a:t>     									--, 1,2,3     </a:t>
            </a:r>
          </a:p>
          <a:p>
            <a:pPr marL="0" indent="0">
              <a:buNone/>
            </a:pPr>
            <a:r>
              <a:rPr lang="en-IN" dirty="0"/>
              <a:t>   </a:t>
            </a:r>
          </a:p>
          <a:p>
            <a:pPr marL="0" indent="0">
              <a:buNone/>
            </a:pPr>
            <a:r>
              <a:rPr lang="en-IN" dirty="0"/>
              <a:t>  </a:t>
            </a:r>
            <a:r>
              <a:rPr lang="en-IN" sz="2400" dirty="0"/>
              <a:t>CO assessments (1,2,3</a:t>
            </a:r>
            <a:r>
              <a:rPr lang="en-IN" dirty="0"/>
              <a:t>)       </a:t>
            </a:r>
            <a:r>
              <a:rPr lang="en-IN" sz="2400" dirty="0"/>
              <a:t>Fill into CO-PO matrix          	</a:t>
            </a:r>
            <a:r>
              <a:rPr lang="en-IN" sz="2000" b="1" dirty="0"/>
              <a:t>calculate column-wise</a:t>
            </a:r>
          </a:p>
          <a:p>
            <a:pPr marL="0" indent="0">
              <a:buNone/>
            </a:pPr>
            <a:r>
              <a:rPr lang="en-IN" sz="2000" b="1" dirty="0"/>
              <a:t>								       dot product and 								                  divide by column-sum	</a:t>
            </a:r>
          </a:p>
          <a:p>
            <a:pPr marL="0" indent="0">
              <a:buNone/>
            </a:pPr>
            <a:endParaRPr lang="en-IN" sz="2000" b="1" dirty="0"/>
          </a:p>
          <a:p>
            <a:pPr marL="0" indent="0">
              <a:buNone/>
            </a:pPr>
            <a:endParaRPr lang="en-IN" sz="2000" b="1" dirty="0"/>
          </a:p>
          <a:p>
            <a:pPr marL="0" indent="0">
              <a:buNone/>
            </a:pPr>
            <a:r>
              <a:rPr lang="en-IN" sz="2000" b="1" dirty="0"/>
              <a:t>								        	POs assessed</a:t>
            </a:r>
            <a:endParaRPr lang="en-IN" b="1" dirty="0"/>
          </a:p>
        </p:txBody>
      </p:sp>
      <p:sp>
        <p:nvSpPr>
          <p:cNvPr id="4" name="Rectangle 3">
            <a:extLst>
              <a:ext uri="{FF2B5EF4-FFF2-40B4-BE49-F238E27FC236}">
                <a16:creationId xmlns:a16="http://schemas.microsoft.com/office/drawing/2014/main" id="{95533A5A-7DDE-4BB8-91B2-39DD908296A2}"/>
              </a:ext>
            </a:extLst>
          </p:cNvPr>
          <p:cNvSpPr/>
          <p:nvPr/>
        </p:nvSpPr>
        <p:spPr>
          <a:xfrm>
            <a:off x="984956" y="3180644"/>
            <a:ext cx="3364089"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A7A7B99F-0243-4F24-B5AF-3C04727685A6}"/>
              </a:ext>
            </a:extLst>
          </p:cNvPr>
          <p:cNvSpPr/>
          <p:nvPr/>
        </p:nvSpPr>
        <p:spPr>
          <a:xfrm>
            <a:off x="4617156" y="3169354"/>
            <a:ext cx="2799644"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F62F64E1-C772-4CE6-ACE2-6CEE8F1CE74B}"/>
              </a:ext>
            </a:extLst>
          </p:cNvPr>
          <p:cNvSpPr/>
          <p:nvPr/>
        </p:nvSpPr>
        <p:spPr>
          <a:xfrm>
            <a:off x="9019822" y="1444978"/>
            <a:ext cx="2333978" cy="142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id="{DCE77AA6-BFDB-439E-BC71-C95888B299CA}"/>
              </a:ext>
            </a:extLst>
          </p:cNvPr>
          <p:cNvSpPr/>
          <p:nvPr/>
        </p:nvSpPr>
        <p:spPr>
          <a:xfrm>
            <a:off x="8353777" y="3429000"/>
            <a:ext cx="2585155" cy="11091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Oval 8">
            <a:extLst>
              <a:ext uri="{FF2B5EF4-FFF2-40B4-BE49-F238E27FC236}">
                <a16:creationId xmlns:a16="http://schemas.microsoft.com/office/drawing/2014/main" id="{05E68BCB-2DB1-4EE5-A13E-D2E4A58FC216}"/>
              </a:ext>
            </a:extLst>
          </p:cNvPr>
          <p:cNvSpPr/>
          <p:nvPr/>
        </p:nvSpPr>
        <p:spPr>
          <a:xfrm flipH="1">
            <a:off x="8975232" y="5226756"/>
            <a:ext cx="1850812" cy="5074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1" name="Straight Arrow Connector 10">
            <a:extLst>
              <a:ext uri="{FF2B5EF4-FFF2-40B4-BE49-F238E27FC236}">
                <a16:creationId xmlns:a16="http://schemas.microsoft.com/office/drawing/2014/main" id="{0FC866FA-7200-4F3D-92BF-4387D9C711EF}"/>
              </a:ext>
            </a:extLst>
          </p:cNvPr>
          <p:cNvCxnSpPr>
            <a:stCxn id="4" idx="3"/>
            <a:endCxn id="5" idx="1"/>
          </p:cNvCxnSpPr>
          <p:nvPr/>
        </p:nvCxnSpPr>
        <p:spPr>
          <a:xfrm flipV="1">
            <a:off x="4349045" y="3626554"/>
            <a:ext cx="268111" cy="11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68D5467-19FE-45FF-878C-7F465939F8AD}"/>
              </a:ext>
            </a:extLst>
          </p:cNvPr>
          <p:cNvCxnSpPr/>
          <p:nvPr/>
        </p:nvCxnSpPr>
        <p:spPr>
          <a:xfrm>
            <a:off x="7371644" y="3637844"/>
            <a:ext cx="982133" cy="345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FB5791-FD4E-4C6A-88A3-2D018AD5E318}"/>
              </a:ext>
            </a:extLst>
          </p:cNvPr>
          <p:cNvCxnSpPr/>
          <p:nvPr/>
        </p:nvCxnSpPr>
        <p:spPr>
          <a:xfrm>
            <a:off x="9990667" y="2867378"/>
            <a:ext cx="0" cy="561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AAD332E-888F-45DC-B1AC-6A4D222B512A}"/>
              </a:ext>
            </a:extLst>
          </p:cNvPr>
          <p:cNvCxnSpPr>
            <a:endCxn id="9" idx="0"/>
          </p:cNvCxnSpPr>
          <p:nvPr/>
        </p:nvCxnSpPr>
        <p:spPr>
          <a:xfrm>
            <a:off x="9742311" y="4538133"/>
            <a:ext cx="158327" cy="688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72B3EDEF-C922-453C-A9FD-7EA266F06CA9}"/>
              </a:ext>
            </a:extLst>
          </p:cNvPr>
          <p:cNvSpPr>
            <a:spLocks noGrp="1"/>
          </p:cNvSpPr>
          <p:nvPr>
            <p:ph type="sldNum" sz="quarter" idx="12"/>
          </p:nvPr>
        </p:nvSpPr>
        <p:spPr/>
        <p:txBody>
          <a:bodyPr/>
          <a:lstStyle/>
          <a:p>
            <a:fld id="{71EC9CE2-5AEF-428F-9B76-4FE97200EC74}" type="slidenum">
              <a:rPr lang="en-IN" smtClean="0"/>
              <a:t>96</a:t>
            </a:fld>
            <a:endParaRPr lang="en-IN" dirty="0"/>
          </a:p>
        </p:txBody>
      </p:sp>
      <p:sp>
        <p:nvSpPr>
          <p:cNvPr id="10" name="Rectangle 9">
            <a:extLst>
              <a:ext uri="{FF2B5EF4-FFF2-40B4-BE49-F238E27FC236}">
                <a16:creationId xmlns:a16="http://schemas.microsoft.com/office/drawing/2014/main" id="{97971DE7-3A0E-4BBE-AE19-C7AAB152C783}"/>
              </a:ext>
            </a:extLst>
          </p:cNvPr>
          <p:cNvSpPr/>
          <p:nvPr/>
        </p:nvSpPr>
        <p:spPr>
          <a:xfrm>
            <a:off x="838200" y="172278"/>
            <a:ext cx="10916478" cy="65491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6208465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7687" y="680361"/>
            <a:ext cx="9535557" cy="503490"/>
          </a:xfrm>
          <a:prstGeom prst="rect">
            <a:avLst/>
          </a:prstGeom>
        </p:spPr>
        <p:txBody>
          <a:bodyPr vert="horz" wrap="square" lIns="0" tIns="10941" rIns="0" bIns="0" rtlCol="0" anchor="ctr">
            <a:spAutoFit/>
          </a:bodyPr>
          <a:lstStyle/>
          <a:p>
            <a:pPr marL="2134557" marR="4607" indent="-799235">
              <a:lnSpc>
                <a:spcPct val="100499"/>
              </a:lnSpc>
              <a:spcBef>
                <a:spcPts val="86"/>
              </a:spcBef>
            </a:pPr>
            <a:r>
              <a:rPr sz="3200" spc="9" dirty="0"/>
              <a:t>Program</a:t>
            </a:r>
            <a:r>
              <a:rPr sz="3200" spc="-86" dirty="0"/>
              <a:t> </a:t>
            </a:r>
            <a:r>
              <a:rPr sz="3200" spc="9" dirty="0"/>
              <a:t>Outcome</a:t>
            </a:r>
            <a:r>
              <a:rPr lang="en-US" sz="3200" spc="9" dirty="0"/>
              <a:t> Attainment -</a:t>
            </a:r>
            <a:r>
              <a:rPr sz="3200" spc="9" dirty="0"/>
              <a:t>  </a:t>
            </a:r>
            <a:r>
              <a:rPr sz="3200" spc="5" dirty="0"/>
              <a:t>Calculation</a:t>
            </a:r>
          </a:p>
        </p:txBody>
      </p:sp>
      <p:sp>
        <p:nvSpPr>
          <p:cNvPr id="3" name="object 3"/>
          <p:cNvSpPr txBox="1"/>
          <p:nvPr/>
        </p:nvSpPr>
        <p:spPr>
          <a:xfrm>
            <a:off x="2610858" y="1394976"/>
            <a:ext cx="7559923" cy="5127666"/>
          </a:xfrm>
          <a:prstGeom prst="rect">
            <a:avLst/>
          </a:prstGeom>
        </p:spPr>
        <p:txBody>
          <a:bodyPr vert="horz" wrap="square" lIns="0" tIns="39731" rIns="0" bIns="0" rtlCol="0">
            <a:spAutoFit/>
          </a:bodyPr>
          <a:lstStyle/>
          <a:p>
            <a:pPr marL="10940" marR="570636">
              <a:lnSpc>
                <a:spcPts val="1841"/>
              </a:lnSpc>
              <a:spcBef>
                <a:spcPts val="313"/>
              </a:spcBef>
              <a:buClr>
                <a:srgbClr val="A52F0F"/>
              </a:buClr>
              <a:tabLst>
                <a:tab pos="354128" algn="l"/>
                <a:tab pos="354704" algn="l"/>
              </a:tabLst>
            </a:pPr>
            <a:r>
              <a:rPr sz="2000" b="1" spc="5" dirty="0">
                <a:solidFill>
                  <a:srgbClr val="3F3F3F"/>
                </a:solidFill>
                <a:latin typeface="Calibri Light" panose="020F0302020204030204" pitchFamily="34" charset="0"/>
                <a:cs typeface="Calibri Light" panose="020F0302020204030204" pitchFamily="34" charset="0"/>
              </a:rPr>
              <a:t>For </a:t>
            </a:r>
            <a:r>
              <a:rPr sz="2000" b="1" spc="9" dirty="0">
                <a:solidFill>
                  <a:srgbClr val="3F3F3F"/>
                </a:solidFill>
                <a:latin typeface="Calibri Light" panose="020F0302020204030204" pitchFamily="34" charset="0"/>
                <a:cs typeface="Calibri Light" panose="020F0302020204030204" pitchFamily="34" charset="0"/>
              </a:rPr>
              <a:t>Calculation </a:t>
            </a:r>
            <a:r>
              <a:rPr sz="2000" b="1" spc="5" dirty="0">
                <a:solidFill>
                  <a:srgbClr val="3F3F3F"/>
                </a:solidFill>
                <a:latin typeface="Calibri Light" panose="020F0302020204030204" pitchFamily="34" charset="0"/>
                <a:cs typeface="Calibri Light" panose="020F0302020204030204" pitchFamily="34" charset="0"/>
              </a:rPr>
              <a:t>of Program </a:t>
            </a:r>
            <a:r>
              <a:rPr sz="2000" b="1" spc="9" dirty="0">
                <a:solidFill>
                  <a:srgbClr val="3F3F3F"/>
                </a:solidFill>
                <a:latin typeface="Calibri Light" panose="020F0302020204030204" pitchFamily="34" charset="0"/>
                <a:cs typeface="Calibri Light" panose="020F0302020204030204" pitchFamily="34" charset="0"/>
              </a:rPr>
              <a:t>Outcome, </a:t>
            </a:r>
            <a:r>
              <a:rPr sz="2000" b="1" spc="14" dirty="0">
                <a:solidFill>
                  <a:srgbClr val="3F3F3F"/>
                </a:solidFill>
                <a:latin typeface="Calibri Light" panose="020F0302020204030204" pitchFamily="34" charset="0"/>
                <a:cs typeface="Calibri Light" panose="020F0302020204030204" pitchFamily="34" charset="0"/>
              </a:rPr>
              <a:t>we </a:t>
            </a:r>
            <a:r>
              <a:rPr sz="2000" b="1" spc="9" dirty="0">
                <a:solidFill>
                  <a:srgbClr val="3F3F3F"/>
                </a:solidFill>
                <a:latin typeface="Calibri Light" panose="020F0302020204030204" pitchFamily="34" charset="0"/>
                <a:cs typeface="Calibri Light" panose="020F0302020204030204" pitchFamily="34" charset="0"/>
              </a:rPr>
              <a:t>can use </a:t>
            </a:r>
            <a:r>
              <a:rPr sz="2000" b="1" spc="14" dirty="0">
                <a:solidFill>
                  <a:srgbClr val="3F3F3F"/>
                </a:solidFill>
                <a:latin typeface="Calibri Light" panose="020F0302020204030204" pitchFamily="34" charset="0"/>
                <a:cs typeface="Calibri Light" panose="020F0302020204030204" pitchFamily="34" charset="0"/>
              </a:rPr>
              <a:t>two </a:t>
            </a:r>
            <a:r>
              <a:rPr sz="2000" b="1" spc="5" dirty="0">
                <a:solidFill>
                  <a:srgbClr val="3F3F3F"/>
                </a:solidFill>
                <a:latin typeface="Calibri Light" panose="020F0302020204030204" pitchFamily="34" charset="0"/>
                <a:cs typeface="Calibri Light" panose="020F0302020204030204" pitchFamily="34" charset="0"/>
              </a:rPr>
              <a:t>method:  (i)Direct </a:t>
            </a:r>
            <a:r>
              <a:rPr sz="2000" b="1" spc="9" dirty="0">
                <a:solidFill>
                  <a:srgbClr val="3F3F3F"/>
                </a:solidFill>
                <a:latin typeface="Calibri Light" panose="020F0302020204030204" pitchFamily="34" charset="0"/>
                <a:cs typeface="Calibri Light" panose="020F0302020204030204" pitchFamily="34" charset="0"/>
              </a:rPr>
              <a:t>Method </a:t>
            </a:r>
            <a:r>
              <a:rPr sz="2000" b="1" spc="5" dirty="0">
                <a:solidFill>
                  <a:srgbClr val="3F3F3F"/>
                </a:solidFill>
                <a:latin typeface="Calibri Light" panose="020F0302020204030204" pitchFamily="34" charset="0"/>
                <a:cs typeface="Calibri Light" panose="020F0302020204030204" pitchFamily="34" charset="0"/>
              </a:rPr>
              <a:t>(ii)Indirect</a:t>
            </a:r>
            <a:r>
              <a:rPr sz="2000" b="1" dirty="0">
                <a:solidFill>
                  <a:srgbClr val="3F3F3F"/>
                </a:solidFill>
                <a:latin typeface="Calibri Light" panose="020F0302020204030204" pitchFamily="34" charset="0"/>
                <a:cs typeface="Calibri Light" panose="020F0302020204030204" pitchFamily="34" charset="0"/>
              </a:rPr>
              <a:t> </a:t>
            </a:r>
            <a:r>
              <a:rPr sz="2000" b="1" spc="9" dirty="0">
                <a:solidFill>
                  <a:srgbClr val="3F3F3F"/>
                </a:solidFill>
                <a:latin typeface="Calibri Light" panose="020F0302020204030204" pitchFamily="34" charset="0"/>
                <a:cs typeface="Calibri Light" panose="020F0302020204030204" pitchFamily="34" charset="0"/>
              </a:rPr>
              <a:t>Method</a:t>
            </a:r>
            <a:endParaRPr sz="2000" b="1" dirty="0">
              <a:latin typeface="Calibri Light" panose="020F0302020204030204" pitchFamily="34" charset="0"/>
              <a:cs typeface="Calibri Light" panose="020F0302020204030204" pitchFamily="34" charset="0"/>
            </a:endParaRPr>
          </a:p>
          <a:p>
            <a:pPr marL="10940" marR="614974">
              <a:lnSpc>
                <a:spcPct val="91200"/>
              </a:lnSpc>
              <a:spcBef>
                <a:spcPts val="970"/>
              </a:spcBef>
              <a:buClr>
                <a:srgbClr val="A52F0F"/>
              </a:buClr>
              <a:tabLst>
                <a:tab pos="354128" algn="l"/>
                <a:tab pos="354704" algn="l"/>
              </a:tabLst>
            </a:pPr>
            <a:r>
              <a:rPr sz="2000" b="1" spc="5" dirty="0">
                <a:solidFill>
                  <a:srgbClr val="3F3F3F"/>
                </a:solidFill>
                <a:latin typeface="Calibri Light" panose="020F0302020204030204" pitchFamily="34" charset="0"/>
                <a:cs typeface="Calibri Light" panose="020F0302020204030204" pitchFamily="34" charset="0"/>
              </a:rPr>
              <a:t>Direct </a:t>
            </a:r>
            <a:r>
              <a:rPr sz="2000" b="1" spc="9" dirty="0">
                <a:solidFill>
                  <a:srgbClr val="3F3F3F"/>
                </a:solidFill>
                <a:latin typeface="Calibri Light" panose="020F0302020204030204" pitchFamily="34" charset="0"/>
                <a:cs typeface="Calibri Light" panose="020F0302020204030204" pitchFamily="34" charset="0"/>
              </a:rPr>
              <a:t>Method: </a:t>
            </a:r>
            <a:r>
              <a:rPr sz="2000" b="1" spc="5" dirty="0">
                <a:solidFill>
                  <a:srgbClr val="3F3F3F"/>
                </a:solidFill>
                <a:latin typeface="Calibri Light" panose="020F0302020204030204" pitchFamily="34" charset="0"/>
                <a:cs typeface="Calibri Light" panose="020F0302020204030204" pitchFamily="34" charset="0"/>
              </a:rPr>
              <a:t>In direct method, </a:t>
            </a:r>
            <a:r>
              <a:rPr sz="2000" b="1" spc="14" dirty="0">
                <a:solidFill>
                  <a:srgbClr val="3F3F3F"/>
                </a:solidFill>
                <a:latin typeface="Calibri Light" panose="020F0302020204030204" pitchFamily="34" charset="0"/>
                <a:cs typeface="Calibri Light" panose="020F0302020204030204" pitchFamily="34" charset="0"/>
              </a:rPr>
              <a:t>we </a:t>
            </a:r>
            <a:r>
              <a:rPr sz="2000" b="1" spc="9" dirty="0">
                <a:solidFill>
                  <a:srgbClr val="3F3F3F"/>
                </a:solidFill>
                <a:latin typeface="Calibri Light" panose="020F0302020204030204" pitchFamily="34" charset="0"/>
                <a:cs typeface="Calibri Light" panose="020F0302020204030204" pitchFamily="34" charset="0"/>
              </a:rPr>
              <a:t>take </a:t>
            </a:r>
            <a:r>
              <a:rPr sz="2000" b="1" spc="14" dirty="0">
                <a:solidFill>
                  <a:srgbClr val="3F3F3F"/>
                </a:solidFill>
                <a:latin typeface="Calibri Light" panose="020F0302020204030204" pitchFamily="34" charset="0"/>
                <a:cs typeface="Calibri Light" panose="020F0302020204030204" pitchFamily="34" charset="0"/>
              </a:rPr>
              <a:t>CO </a:t>
            </a:r>
            <a:r>
              <a:rPr sz="2000" b="1" spc="9" dirty="0">
                <a:solidFill>
                  <a:srgbClr val="3F3F3F"/>
                </a:solidFill>
                <a:latin typeface="Calibri Light" panose="020F0302020204030204" pitchFamily="34" charset="0"/>
                <a:cs typeface="Calibri Light" panose="020F0302020204030204" pitchFamily="34" charset="0"/>
              </a:rPr>
              <a:t>attainment </a:t>
            </a:r>
            <a:r>
              <a:rPr sz="2000" b="1" spc="5" dirty="0">
                <a:solidFill>
                  <a:srgbClr val="3F3F3F"/>
                </a:solidFill>
                <a:latin typeface="Calibri Light" panose="020F0302020204030204" pitchFamily="34" charset="0"/>
                <a:cs typeface="Calibri Light" panose="020F0302020204030204" pitchFamily="34" charset="0"/>
              </a:rPr>
              <a:t>of all  courses </a:t>
            </a:r>
            <a:r>
              <a:rPr sz="2000" b="1" spc="9" dirty="0">
                <a:solidFill>
                  <a:srgbClr val="3F3F3F"/>
                </a:solidFill>
                <a:latin typeface="Calibri Light" panose="020F0302020204030204" pitchFamily="34" charset="0"/>
                <a:cs typeface="Calibri Light" panose="020F0302020204030204" pitchFamily="34" charset="0"/>
              </a:rPr>
              <a:t>contributing </a:t>
            </a:r>
            <a:r>
              <a:rPr sz="2000" b="1" spc="14" dirty="0">
                <a:solidFill>
                  <a:srgbClr val="3F3F3F"/>
                </a:solidFill>
                <a:latin typeface="Calibri Light" panose="020F0302020204030204" pitchFamily="34" charset="0"/>
                <a:cs typeface="Calibri Light" panose="020F0302020204030204" pitchFamily="34" charset="0"/>
              </a:rPr>
              <a:t>to </a:t>
            </a:r>
            <a:r>
              <a:rPr sz="2000" b="1" spc="9" dirty="0">
                <a:solidFill>
                  <a:srgbClr val="3F3F3F"/>
                </a:solidFill>
                <a:latin typeface="Calibri Light" panose="020F0302020204030204" pitchFamily="34" charset="0"/>
                <a:cs typeface="Calibri Light" panose="020F0302020204030204" pitchFamily="34" charset="0"/>
              </a:rPr>
              <a:t>particular </a:t>
            </a:r>
            <a:r>
              <a:rPr sz="2000" b="1" spc="5" dirty="0">
                <a:solidFill>
                  <a:srgbClr val="3F3F3F"/>
                </a:solidFill>
                <a:latin typeface="Calibri Light" panose="020F0302020204030204" pitchFamily="34" charset="0"/>
                <a:cs typeface="Calibri Light" panose="020F0302020204030204" pitchFamily="34" charset="0"/>
              </a:rPr>
              <a:t>Program </a:t>
            </a:r>
            <a:r>
              <a:rPr sz="2000" b="1" spc="9" dirty="0">
                <a:solidFill>
                  <a:srgbClr val="3F3F3F"/>
                </a:solidFill>
                <a:latin typeface="Calibri Light" panose="020F0302020204030204" pitchFamily="34" charset="0"/>
                <a:cs typeface="Calibri Light" panose="020F0302020204030204" pitchFamily="34" charset="0"/>
              </a:rPr>
              <a:t>Outcomes and then  calculate the attainment based on mapping </a:t>
            </a:r>
            <a:r>
              <a:rPr sz="2000" b="1" spc="5" dirty="0">
                <a:solidFill>
                  <a:srgbClr val="3F3F3F"/>
                </a:solidFill>
                <a:latin typeface="Calibri Light" panose="020F0302020204030204" pitchFamily="34" charset="0"/>
                <a:cs typeface="Calibri Light" panose="020F0302020204030204" pitchFamily="34" charset="0"/>
              </a:rPr>
              <a:t>(as per course  </a:t>
            </a:r>
            <a:r>
              <a:rPr sz="2000" b="1" spc="9" dirty="0">
                <a:solidFill>
                  <a:srgbClr val="3F3F3F"/>
                </a:solidFill>
                <a:latin typeface="Calibri Light" panose="020F0302020204030204" pitchFamily="34" charset="0"/>
                <a:cs typeface="Calibri Light" panose="020F0302020204030204" pitchFamily="34" charset="0"/>
              </a:rPr>
              <a:t>articulation</a:t>
            </a:r>
            <a:r>
              <a:rPr sz="2000" b="1" spc="-18" dirty="0">
                <a:solidFill>
                  <a:srgbClr val="3F3F3F"/>
                </a:solidFill>
                <a:latin typeface="Calibri Light" panose="020F0302020204030204" pitchFamily="34" charset="0"/>
                <a:cs typeface="Calibri Light" panose="020F0302020204030204" pitchFamily="34" charset="0"/>
              </a:rPr>
              <a:t> </a:t>
            </a:r>
            <a:r>
              <a:rPr sz="2000" b="1" spc="9" dirty="0">
                <a:solidFill>
                  <a:srgbClr val="3F3F3F"/>
                </a:solidFill>
                <a:latin typeface="Calibri Light" panose="020F0302020204030204" pitchFamily="34" charset="0"/>
                <a:cs typeface="Calibri Light" panose="020F0302020204030204" pitchFamily="34" charset="0"/>
              </a:rPr>
              <a:t>matrix)</a:t>
            </a:r>
            <a:endParaRPr sz="2000" b="1" dirty="0">
              <a:latin typeface="Calibri Light" panose="020F0302020204030204" pitchFamily="34" charset="0"/>
              <a:cs typeface="Calibri Light" panose="020F0302020204030204" pitchFamily="34" charset="0"/>
            </a:endParaRPr>
          </a:p>
          <a:p>
            <a:pPr marL="10940" marR="44338">
              <a:lnSpc>
                <a:spcPct val="91200"/>
              </a:lnSpc>
              <a:spcBef>
                <a:spcPts val="1007"/>
              </a:spcBef>
              <a:buClr>
                <a:srgbClr val="A52F0F"/>
              </a:buClr>
              <a:tabLst>
                <a:tab pos="354128" algn="l"/>
                <a:tab pos="354704" algn="l"/>
              </a:tabLst>
            </a:pPr>
            <a:r>
              <a:rPr sz="2000" b="1" spc="5" dirty="0">
                <a:solidFill>
                  <a:srgbClr val="3F3F3F"/>
                </a:solidFill>
                <a:latin typeface="Calibri Light" panose="020F0302020204030204" pitchFamily="34" charset="0"/>
                <a:cs typeface="Calibri Light" panose="020F0302020204030204" pitchFamily="34" charset="0"/>
              </a:rPr>
              <a:t>Indirect </a:t>
            </a:r>
            <a:r>
              <a:rPr sz="2000" b="1" spc="9" dirty="0">
                <a:solidFill>
                  <a:srgbClr val="3F3F3F"/>
                </a:solidFill>
                <a:latin typeface="Calibri Light" panose="020F0302020204030204" pitchFamily="34" charset="0"/>
                <a:cs typeface="Calibri Light" panose="020F0302020204030204" pitchFamily="34" charset="0"/>
              </a:rPr>
              <a:t>Method: </a:t>
            </a:r>
            <a:r>
              <a:rPr sz="2000" b="1" spc="5" dirty="0">
                <a:solidFill>
                  <a:srgbClr val="3F3F3F"/>
                </a:solidFill>
                <a:latin typeface="Calibri Light" panose="020F0302020204030204" pitchFamily="34" charset="0"/>
                <a:cs typeface="Calibri Light" panose="020F0302020204030204" pitchFamily="34" charset="0"/>
              </a:rPr>
              <a:t>In indirect method, surveys from current </a:t>
            </a:r>
            <a:r>
              <a:rPr sz="2000" b="1" spc="9" dirty="0">
                <a:solidFill>
                  <a:srgbClr val="3F3F3F"/>
                </a:solidFill>
                <a:latin typeface="Calibri Light" panose="020F0302020204030204" pitchFamily="34" charset="0"/>
                <a:cs typeface="Calibri Light" panose="020F0302020204030204" pitchFamily="34" charset="0"/>
              </a:rPr>
              <a:t>passing out  students (program </a:t>
            </a:r>
            <a:r>
              <a:rPr sz="2000" b="1" spc="5" dirty="0">
                <a:solidFill>
                  <a:srgbClr val="3F3F3F"/>
                </a:solidFill>
                <a:latin typeface="Calibri Light" panose="020F0302020204030204" pitchFamily="34" charset="0"/>
                <a:cs typeface="Calibri Light" panose="020F0302020204030204" pitchFamily="34" charset="0"/>
              </a:rPr>
              <a:t>exit survey), survey from employer (during  placement), survey from </a:t>
            </a:r>
            <a:r>
              <a:rPr sz="2000" b="1" spc="9" dirty="0">
                <a:solidFill>
                  <a:srgbClr val="3F3F3F"/>
                </a:solidFill>
                <a:latin typeface="Calibri Light" panose="020F0302020204030204" pitchFamily="34" charset="0"/>
                <a:cs typeface="Calibri Light" panose="020F0302020204030204" pitchFamily="34" charset="0"/>
              </a:rPr>
              <a:t>industry </a:t>
            </a:r>
            <a:r>
              <a:rPr sz="2000" b="1" spc="5" dirty="0">
                <a:solidFill>
                  <a:srgbClr val="3F3F3F"/>
                </a:solidFill>
                <a:latin typeface="Calibri Light" panose="020F0302020204030204" pitchFamily="34" charset="0"/>
                <a:cs typeface="Calibri Light" panose="020F0302020204030204" pitchFamily="34" charset="0"/>
              </a:rPr>
              <a:t>person </a:t>
            </a:r>
            <a:r>
              <a:rPr sz="2000" b="1" spc="9" dirty="0">
                <a:solidFill>
                  <a:srgbClr val="3F3F3F"/>
                </a:solidFill>
                <a:latin typeface="Calibri Light" panose="020F0302020204030204" pitchFamily="34" charset="0"/>
                <a:cs typeface="Calibri Light" panose="020F0302020204030204" pitchFamily="34" charset="0"/>
              </a:rPr>
              <a:t>(if students are working as  intern </a:t>
            </a:r>
            <a:r>
              <a:rPr sz="2000" b="1" spc="5" dirty="0">
                <a:solidFill>
                  <a:srgbClr val="3F3F3F"/>
                </a:solidFill>
                <a:latin typeface="Calibri Light" panose="020F0302020204030204" pitchFamily="34" charset="0"/>
                <a:cs typeface="Calibri Light" panose="020F0302020204030204" pitchFamily="34" charset="0"/>
              </a:rPr>
              <a:t>for </a:t>
            </a:r>
            <a:r>
              <a:rPr sz="2000" b="1" spc="9" dirty="0">
                <a:solidFill>
                  <a:srgbClr val="3F3F3F"/>
                </a:solidFill>
                <a:latin typeface="Calibri Light" panose="020F0302020204030204" pitchFamily="34" charset="0"/>
                <a:cs typeface="Calibri Light" panose="020F0302020204030204" pitchFamily="34" charset="0"/>
              </a:rPr>
              <a:t>some </a:t>
            </a:r>
            <a:r>
              <a:rPr sz="2000" b="1" spc="5" dirty="0">
                <a:solidFill>
                  <a:srgbClr val="3F3F3F"/>
                </a:solidFill>
                <a:latin typeface="Calibri Light" panose="020F0302020204030204" pitchFamily="34" charset="0"/>
                <a:cs typeface="Calibri Light" panose="020F0302020204030204" pitchFamily="34" charset="0"/>
              </a:rPr>
              <a:t>industry) </a:t>
            </a:r>
            <a:r>
              <a:rPr sz="2000" b="1" spc="14" dirty="0">
                <a:solidFill>
                  <a:srgbClr val="3F3F3F"/>
                </a:solidFill>
                <a:latin typeface="Calibri Light" panose="020F0302020204030204" pitchFamily="34" charset="0"/>
                <a:cs typeface="Calibri Light" panose="020F0302020204030204" pitchFamily="34" charset="0"/>
              </a:rPr>
              <a:t>to </a:t>
            </a:r>
            <a:r>
              <a:rPr sz="2000" b="1" spc="9" dirty="0">
                <a:solidFill>
                  <a:srgbClr val="3F3F3F"/>
                </a:solidFill>
                <a:latin typeface="Calibri Light" panose="020F0302020204030204" pitchFamily="34" charset="0"/>
                <a:cs typeface="Calibri Light" panose="020F0302020204030204" pitchFamily="34" charset="0"/>
              </a:rPr>
              <a:t>be</a:t>
            </a:r>
            <a:r>
              <a:rPr sz="2000" b="1" spc="-18" dirty="0">
                <a:solidFill>
                  <a:srgbClr val="3F3F3F"/>
                </a:solidFill>
                <a:latin typeface="Calibri Light" panose="020F0302020204030204" pitchFamily="34" charset="0"/>
                <a:cs typeface="Calibri Light" panose="020F0302020204030204" pitchFamily="34" charset="0"/>
              </a:rPr>
              <a:t> </a:t>
            </a:r>
            <a:r>
              <a:rPr sz="2000" b="1" spc="5" dirty="0">
                <a:solidFill>
                  <a:srgbClr val="3F3F3F"/>
                </a:solidFill>
                <a:latin typeface="Calibri Light" panose="020F0302020204030204" pitchFamily="34" charset="0"/>
                <a:cs typeface="Calibri Light" panose="020F0302020204030204" pitchFamily="34" charset="0"/>
              </a:rPr>
              <a:t>taken.</a:t>
            </a:r>
            <a:endParaRPr sz="2000" b="1" dirty="0">
              <a:latin typeface="Calibri Light" panose="020F0302020204030204" pitchFamily="34" charset="0"/>
              <a:cs typeface="Calibri Light" panose="020F0302020204030204" pitchFamily="34" charset="0"/>
            </a:endParaRPr>
          </a:p>
          <a:p>
            <a:pPr marL="11516" marR="4607">
              <a:lnSpc>
                <a:spcPts val="1841"/>
              </a:lnSpc>
              <a:spcBef>
                <a:spcPts val="1029"/>
              </a:spcBef>
            </a:pPr>
            <a:r>
              <a:rPr sz="2000" b="1" spc="5" dirty="0">
                <a:solidFill>
                  <a:srgbClr val="3F3F3F"/>
                </a:solidFill>
                <a:latin typeface="Calibri Light" panose="020F0302020204030204" pitchFamily="34" charset="0"/>
                <a:cs typeface="Calibri Light" panose="020F0302020204030204" pitchFamily="34" charset="0"/>
              </a:rPr>
              <a:t>All </a:t>
            </a:r>
            <a:r>
              <a:rPr sz="2000" b="1" spc="9" dirty="0">
                <a:solidFill>
                  <a:srgbClr val="3F3F3F"/>
                </a:solidFill>
                <a:latin typeface="Calibri Light" panose="020F0302020204030204" pitchFamily="34" charset="0"/>
                <a:cs typeface="Calibri Light" panose="020F0302020204030204" pitchFamily="34" charset="0"/>
              </a:rPr>
              <a:t>this </a:t>
            </a:r>
            <a:r>
              <a:rPr sz="2000" b="1" spc="5" dirty="0">
                <a:solidFill>
                  <a:srgbClr val="3F3F3F"/>
                </a:solidFill>
                <a:latin typeface="Calibri Light" panose="020F0302020204030204" pitchFamily="34" charset="0"/>
                <a:cs typeface="Calibri Light" panose="020F0302020204030204" pitchFamily="34" charset="0"/>
              </a:rPr>
              <a:t>survey needs </a:t>
            </a:r>
            <a:r>
              <a:rPr sz="2000" b="1" spc="14" dirty="0">
                <a:solidFill>
                  <a:srgbClr val="3F3F3F"/>
                </a:solidFill>
                <a:latin typeface="Calibri Light" panose="020F0302020204030204" pitchFamily="34" charset="0"/>
                <a:cs typeface="Calibri Light" panose="020F0302020204030204" pitchFamily="34" charset="0"/>
              </a:rPr>
              <a:t>to </a:t>
            </a:r>
            <a:r>
              <a:rPr sz="2000" b="1" spc="9" dirty="0">
                <a:solidFill>
                  <a:srgbClr val="3F3F3F"/>
                </a:solidFill>
                <a:latin typeface="Calibri Light" panose="020F0302020204030204" pitchFamily="34" charset="0"/>
                <a:cs typeface="Calibri Light" panose="020F0302020204030204" pitchFamily="34" charset="0"/>
              </a:rPr>
              <a:t>be quantified </a:t>
            </a:r>
            <a:r>
              <a:rPr sz="2000" b="1" spc="5" dirty="0">
                <a:solidFill>
                  <a:srgbClr val="3F3F3F"/>
                </a:solidFill>
                <a:latin typeface="Calibri Light" panose="020F0302020204030204" pitchFamily="34" charset="0"/>
                <a:cs typeface="Calibri Light" panose="020F0302020204030204" pitchFamily="34" charset="0"/>
              </a:rPr>
              <a:t>[put </a:t>
            </a:r>
            <a:r>
              <a:rPr sz="2000" b="1" spc="9" dirty="0">
                <a:solidFill>
                  <a:srgbClr val="3F3F3F"/>
                </a:solidFill>
                <a:latin typeface="Calibri Light" panose="020F0302020204030204" pitchFamily="34" charset="0"/>
                <a:cs typeface="Calibri Light" panose="020F0302020204030204" pitchFamily="34" charset="0"/>
              </a:rPr>
              <a:t>questions like rate </a:t>
            </a:r>
            <a:r>
              <a:rPr sz="2000" b="1" spc="5" dirty="0">
                <a:solidFill>
                  <a:srgbClr val="3F3F3F"/>
                </a:solidFill>
                <a:latin typeface="Calibri Light" panose="020F0302020204030204" pitchFamily="34" charset="0"/>
                <a:cs typeface="Calibri Light" panose="020F0302020204030204" pitchFamily="34" charset="0"/>
              </a:rPr>
              <a:t>our </a:t>
            </a:r>
            <a:r>
              <a:rPr sz="2000" b="1" spc="9" dirty="0">
                <a:solidFill>
                  <a:srgbClr val="3F3F3F"/>
                </a:solidFill>
                <a:latin typeface="Calibri Light" panose="020F0302020204030204" pitchFamily="34" charset="0"/>
                <a:cs typeface="Calibri Light" panose="020F0302020204030204" pitchFamily="34" charset="0"/>
              </a:rPr>
              <a:t>students  </a:t>
            </a:r>
            <a:r>
              <a:rPr sz="2000" b="1" spc="14" dirty="0">
                <a:solidFill>
                  <a:srgbClr val="3F3F3F"/>
                </a:solidFill>
                <a:latin typeface="Calibri Light" panose="020F0302020204030204" pitchFamily="34" charset="0"/>
                <a:cs typeface="Calibri Light" panose="020F0302020204030204" pitchFamily="34" charset="0"/>
              </a:rPr>
              <a:t>in </a:t>
            </a:r>
            <a:r>
              <a:rPr sz="2000" b="1" spc="9" dirty="0">
                <a:solidFill>
                  <a:srgbClr val="3F3F3F"/>
                </a:solidFill>
                <a:latin typeface="Calibri Light" panose="020F0302020204030204" pitchFamily="34" charset="0"/>
                <a:cs typeface="Calibri Light" panose="020F0302020204030204" pitchFamily="34" charset="0"/>
              </a:rPr>
              <a:t>the scale </a:t>
            </a:r>
            <a:r>
              <a:rPr sz="2000" b="1" spc="5" dirty="0">
                <a:solidFill>
                  <a:srgbClr val="3F3F3F"/>
                </a:solidFill>
                <a:latin typeface="Calibri Light" panose="020F0302020204030204" pitchFamily="34" charset="0"/>
                <a:cs typeface="Calibri Light" panose="020F0302020204030204" pitchFamily="34" charset="0"/>
              </a:rPr>
              <a:t>of </a:t>
            </a:r>
            <a:r>
              <a:rPr sz="2000" b="1" spc="9" dirty="0">
                <a:solidFill>
                  <a:srgbClr val="3F3F3F"/>
                </a:solidFill>
                <a:latin typeface="Calibri Light" panose="020F0302020204030204" pitchFamily="34" charset="0"/>
                <a:cs typeface="Calibri Light" panose="020F0302020204030204" pitchFamily="34" charset="0"/>
              </a:rPr>
              <a:t>5 </a:t>
            </a:r>
            <a:r>
              <a:rPr sz="2000" b="1" spc="5" dirty="0">
                <a:solidFill>
                  <a:srgbClr val="3F3F3F"/>
                </a:solidFill>
                <a:latin typeface="Calibri Light" panose="020F0302020204030204" pitchFamily="34" charset="0"/>
                <a:cs typeface="Calibri Light" panose="020F0302020204030204" pitchFamily="34" charset="0"/>
              </a:rPr>
              <a:t>(5-excellent, </a:t>
            </a:r>
            <a:r>
              <a:rPr sz="2000" b="1" spc="9" dirty="0">
                <a:solidFill>
                  <a:srgbClr val="3F3F3F"/>
                </a:solidFill>
                <a:latin typeface="Calibri Light" panose="020F0302020204030204" pitchFamily="34" charset="0"/>
                <a:cs typeface="Calibri Light" panose="020F0302020204030204" pitchFamily="34" charset="0"/>
              </a:rPr>
              <a:t>1-not</a:t>
            </a:r>
            <a:r>
              <a:rPr sz="2000" b="1" spc="-32" dirty="0">
                <a:solidFill>
                  <a:srgbClr val="3F3F3F"/>
                </a:solidFill>
                <a:latin typeface="Calibri Light" panose="020F0302020204030204" pitchFamily="34" charset="0"/>
                <a:cs typeface="Calibri Light" panose="020F0302020204030204" pitchFamily="34" charset="0"/>
              </a:rPr>
              <a:t> </a:t>
            </a:r>
            <a:r>
              <a:rPr sz="2000" b="1" spc="5" dirty="0">
                <a:solidFill>
                  <a:srgbClr val="3F3F3F"/>
                </a:solidFill>
                <a:latin typeface="Calibri Light" panose="020F0302020204030204" pitchFamily="34" charset="0"/>
                <a:cs typeface="Calibri Light" panose="020F0302020204030204" pitchFamily="34" charset="0"/>
              </a:rPr>
              <a:t>satisfactory)]</a:t>
            </a:r>
            <a:endParaRPr sz="2000" b="1" dirty="0">
              <a:latin typeface="Calibri Light" panose="020F0302020204030204" pitchFamily="34" charset="0"/>
              <a:cs typeface="Calibri Light" panose="020F0302020204030204" pitchFamily="34" charset="0"/>
            </a:endParaRPr>
          </a:p>
          <a:p>
            <a:pPr marL="11516" marR="775626">
              <a:lnSpc>
                <a:spcPts val="2838"/>
              </a:lnSpc>
              <a:spcBef>
                <a:spcPts val="199"/>
              </a:spcBef>
            </a:pPr>
            <a:r>
              <a:rPr sz="2000" b="1" spc="5" dirty="0">
                <a:solidFill>
                  <a:srgbClr val="3F3F3F"/>
                </a:solidFill>
                <a:latin typeface="Calibri Light" panose="020F0302020204030204" pitchFamily="34" charset="0"/>
                <a:cs typeface="Calibri Light" panose="020F0302020204030204" pitchFamily="34" charset="0"/>
              </a:rPr>
              <a:t>Indirect </a:t>
            </a:r>
            <a:r>
              <a:rPr sz="2000" b="1" spc="9" dirty="0">
                <a:solidFill>
                  <a:srgbClr val="3F3F3F"/>
                </a:solidFill>
                <a:latin typeface="Calibri Light" panose="020F0302020204030204" pitchFamily="34" charset="0"/>
                <a:cs typeface="Calibri Light" panose="020F0302020204030204" pitchFamily="34" charset="0"/>
              </a:rPr>
              <a:t>method too should be based on </a:t>
            </a:r>
            <a:r>
              <a:rPr sz="2000" b="1" spc="5" dirty="0">
                <a:solidFill>
                  <a:srgbClr val="3F3F3F"/>
                </a:solidFill>
                <a:latin typeface="Calibri Light" panose="020F0302020204030204" pitchFamily="34" charset="0"/>
                <a:cs typeface="Calibri Light" panose="020F0302020204030204" pitchFamily="34" charset="0"/>
              </a:rPr>
              <a:t>predefined levels  Example; </a:t>
            </a:r>
            <a:r>
              <a:rPr sz="2000" b="1" spc="9" dirty="0">
                <a:solidFill>
                  <a:srgbClr val="3F3F3F"/>
                </a:solidFill>
                <a:latin typeface="Calibri Light" panose="020F0302020204030204" pitchFamily="34" charset="0"/>
                <a:cs typeface="Calibri Light" panose="020F0302020204030204" pitchFamily="34" charset="0"/>
              </a:rPr>
              <a:t>Level-3: </a:t>
            </a:r>
            <a:r>
              <a:rPr sz="2000" b="1" i="1" spc="9" dirty="0">
                <a:latin typeface="Calibri Light" panose="020F0302020204030204" pitchFamily="34" charset="0"/>
                <a:cs typeface="Calibri Light" panose="020F0302020204030204" pitchFamily="34" charset="0"/>
              </a:rPr>
              <a:t>80% </a:t>
            </a:r>
            <a:r>
              <a:rPr sz="2000" b="1" i="1" spc="5" dirty="0">
                <a:latin typeface="Calibri Light" panose="020F0302020204030204" pitchFamily="34" charset="0"/>
                <a:cs typeface="Calibri Light" panose="020F0302020204030204" pitchFamily="34" charset="0"/>
              </a:rPr>
              <a:t>or above survey takers giving </a:t>
            </a:r>
            <a:r>
              <a:rPr sz="2000" b="1" i="1" spc="9" dirty="0">
                <a:latin typeface="Calibri Light" panose="020F0302020204030204" pitchFamily="34" charset="0"/>
                <a:cs typeface="Calibri Light" panose="020F0302020204030204" pitchFamily="34" charset="0"/>
              </a:rPr>
              <a:t>4 </a:t>
            </a:r>
            <a:r>
              <a:rPr sz="2000" b="1" i="1" spc="5" dirty="0">
                <a:latin typeface="Calibri Light" panose="020F0302020204030204" pitchFamily="34" charset="0"/>
                <a:cs typeface="Calibri Light" panose="020F0302020204030204" pitchFamily="34" charset="0"/>
              </a:rPr>
              <a:t>or </a:t>
            </a:r>
            <a:r>
              <a:rPr sz="2000" b="1" i="1" spc="9" dirty="0">
                <a:latin typeface="Calibri Light" panose="020F0302020204030204" pitchFamily="34" charset="0"/>
                <a:cs typeface="Calibri Light" panose="020F0302020204030204" pitchFamily="34" charset="0"/>
              </a:rPr>
              <a:t>5</a:t>
            </a:r>
            <a:r>
              <a:rPr sz="2000" b="1" i="1" spc="63" dirty="0">
                <a:latin typeface="Calibri Light" panose="020F0302020204030204" pitchFamily="34" charset="0"/>
                <a:cs typeface="Calibri Light" panose="020F0302020204030204" pitchFamily="34" charset="0"/>
              </a:rPr>
              <a:t> </a:t>
            </a:r>
            <a:r>
              <a:rPr sz="2000" b="1" i="1" spc="5" dirty="0">
                <a:latin typeface="Calibri Light" panose="020F0302020204030204" pitchFamily="34" charset="0"/>
                <a:cs typeface="Calibri Light" panose="020F0302020204030204" pitchFamily="34" charset="0"/>
              </a:rPr>
              <a:t>marks</a:t>
            </a:r>
            <a:endParaRPr sz="2000" b="1" dirty="0">
              <a:latin typeface="Calibri Light" panose="020F0302020204030204" pitchFamily="34" charset="0"/>
              <a:cs typeface="Calibri Light" panose="020F0302020204030204" pitchFamily="34" charset="0"/>
            </a:endParaRPr>
          </a:p>
          <a:p>
            <a:pPr marL="1036472">
              <a:spcBef>
                <a:spcPts val="585"/>
              </a:spcBef>
            </a:pPr>
            <a:r>
              <a:rPr sz="2000" b="1" spc="5" dirty="0">
                <a:latin typeface="Calibri Light" panose="020F0302020204030204" pitchFamily="34" charset="0"/>
                <a:cs typeface="Calibri Light" panose="020F0302020204030204" pitchFamily="34" charset="0"/>
              </a:rPr>
              <a:t>Level-2: </a:t>
            </a:r>
            <a:r>
              <a:rPr sz="2000" b="1" i="1" spc="9" dirty="0">
                <a:latin typeface="Calibri Light" panose="020F0302020204030204" pitchFamily="34" charset="0"/>
                <a:cs typeface="Calibri Light" panose="020F0302020204030204" pitchFamily="34" charset="0"/>
              </a:rPr>
              <a:t>70% </a:t>
            </a:r>
            <a:r>
              <a:rPr sz="2000" b="1" i="1" spc="5" dirty="0">
                <a:latin typeface="Calibri Light" panose="020F0302020204030204" pitchFamily="34" charset="0"/>
                <a:cs typeface="Calibri Light" panose="020F0302020204030204" pitchFamily="34" charset="0"/>
              </a:rPr>
              <a:t>or above survey takers giving </a:t>
            </a:r>
            <a:r>
              <a:rPr sz="2000" b="1" i="1" spc="9" dirty="0">
                <a:latin typeface="Calibri Light" panose="020F0302020204030204" pitchFamily="34" charset="0"/>
                <a:cs typeface="Calibri Light" panose="020F0302020204030204" pitchFamily="34" charset="0"/>
              </a:rPr>
              <a:t>4 </a:t>
            </a:r>
            <a:r>
              <a:rPr sz="2000" b="1" i="1" spc="5" dirty="0">
                <a:latin typeface="Calibri Light" panose="020F0302020204030204" pitchFamily="34" charset="0"/>
                <a:cs typeface="Calibri Light" panose="020F0302020204030204" pitchFamily="34" charset="0"/>
              </a:rPr>
              <a:t>or </a:t>
            </a:r>
            <a:r>
              <a:rPr sz="2000" b="1" i="1" spc="9" dirty="0">
                <a:latin typeface="Calibri Light" panose="020F0302020204030204" pitchFamily="34" charset="0"/>
                <a:cs typeface="Calibri Light" panose="020F0302020204030204" pitchFamily="34" charset="0"/>
              </a:rPr>
              <a:t>5</a:t>
            </a:r>
            <a:r>
              <a:rPr sz="2000" b="1" i="1" spc="45" dirty="0">
                <a:latin typeface="Calibri Light" panose="020F0302020204030204" pitchFamily="34" charset="0"/>
                <a:cs typeface="Calibri Light" panose="020F0302020204030204" pitchFamily="34" charset="0"/>
              </a:rPr>
              <a:t> </a:t>
            </a:r>
            <a:r>
              <a:rPr sz="2000" b="1" i="1" spc="5" dirty="0">
                <a:latin typeface="Calibri Light" panose="020F0302020204030204" pitchFamily="34" charset="0"/>
                <a:cs typeface="Calibri Light" panose="020F0302020204030204" pitchFamily="34" charset="0"/>
              </a:rPr>
              <a:t>marks</a:t>
            </a:r>
            <a:endParaRPr sz="2000" b="1" dirty="0">
              <a:latin typeface="Calibri Light" panose="020F0302020204030204" pitchFamily="34" charset="0"/>
              <a:cs typeface="Calibri Light" panose="020F0302020204030204" pitchFamily="34" charset="0"/>
            </a:endParaRPr>
          </a:p>
          <a:p>
            <a:pPr marL="1036472">
              <a:spcBef>
                <a:spcPts val="830"/>
              </a:spcBef>
            </a:pPr>
            <a:r>
              <a:rPr sz="2000" b="1" spc="5" dirty="0">
                <a:latin typeface="Calibri Light" panose="020F0302020204030204" pitchFamily="34" charset="0"/>
                <a:cs typeface="Calibri Light" panose="020F0302020204030204" pitchFamily="34" charset="0"/>
              </a:rPr>
              <a:t>Level-1: </a:t>
            </a:r>
            <a:r>
              <a:rPr sz="2000" b="1" i="1" spc="9" dirty="0">
                <a:latin typeface="Calibri Light" panose="020F0302020204030204" pitchFamily="34" charset="0"/>
                <a:cs typeface="Calibri Light" panose="020F0302020204030204" pitchFamily="34" charset="0"/>
              </a:rPr>
              <a:t>60% </a:t>
            </a:r>
            <a:r>
              <a:rPr sz="2000" b="1" i="1" spc="5" dirty="0">
                <a:latin typeface="Calibri Light" panose="020F0302020204030204" pitchFamily="34" charset="0"/>
                <a:cs typeface="Calibri Light" panose="020F0302020204030204" pitchFamily="34" charset="0"/>
              </a:rPr>
              <a:t>or above survey takers giving </a:t>
            </a:r>
            <a:r>
              <a:rPr sz="2000" b="1" i="1" spc="9" dirty="0">
                <a:latin typeface="Calibri Light" panose="020F0302020204030204" pitchFamily="34" charset="0"/>
                <a:cs typeface="Calibri Light" panose="020F0302020204030204" pitchFamily="34" charset="0"/>
              </a:rPr>
              <a:t>4 </a:t>
            </a:r>
            <a:r>
              <a:rPr sz="2000" b="1" i="1" spc="5" dirty="0">
                <a:latin typeface="Calibri Light" panose="020F0302020204030204" pitchFamily="34" charset="0"/>
                <a:cs typeface="Calibri Light" panose="020F0302020204030204" pitchFamily="34" charset="0"/>
              </a:rPr>
              <a:t>or </a:t>
            </a:r>
            <a:r>
              <a:rPr sz="2000" b="1" i="1" spc="9" dirty="0">
                <a:latin typeface="Calibri Light" panose="020F0302020204030204" pitchFamily="34" charset="0"/>
                <a:cs typeface="Calibri Light" panose="020F0302020204030204" pitchFamily="34" charset="0"/>
              </a:rPr>
              <a:t>5</a:t>
            </a:r>
            <a:r>
              <a:rPr sz="2000" b="1" i="1" spc="45" dirty="0">
                <a:latin typeface="Calibri Light" panose="020F0302020204030204" pitchFamily="34" charset="0"/>
                <a:cs typeface="Calibri Light" panose="020F0302020204030204" pitchFamily="34" charset="0"/>
              </a:rPr>
              <a:t> </a:t>
            </a:r>
            <a:r>
              <a:rPr sz="2000" b="1" i="1" spc="5" dirty="0">
                <a:latin typeface="Calibri Light" panose="020F0302020204030204" pitchFamily="34" charset="0"/>
                <a:cs typeface="Calibri Light" panose="020F0302020204030204" pitchFamily="34" charset="0"/>
              </a:rPr>
              <a:t>marks</a:t>
            </a:r>
            <a:endParaRPr sz="1678" b="1"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32DBCB48-DB84-448C-819E-835C7CAB8908}"/>
              </a:ext>
            </a:extLst>
          </p:cNvPr>
          <p:cNvSpPr>
            <a:spLocks noGrp="1"/>
          </p:cNvSpPr>
          <p:nvPr>
            <p:ph type="sldNum" sz="quarter" idx="7"/>
          </p:nvPr>
        </p:nvSpPr>
        <p:spPr>
          <a:xfrm>
            <a:off x="7699248" y="7033450"/>
            <a:ext cx="2459482" cy="37814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IN" smtClean="0"/>
              <a:pPr/>
              <a:t>97</a:t>
            </a:fld>
            <a:endParaRPr lang="en-IN" dirty="0"/>
          </a:p>
        </p:txBody>
      </p:sp>
      <p:sp>
        <p:nvSpPr>
          <p:cNvPr id="5" name="Rectangle 4">
            <a:extLst>
              <a:ext uri="{FF2B5EF4-FFF2-40B4-BE49-F238E27FC236}">
                <a16:creationId xmlns:a16="http://schemas.microsoft.com/office/drawing/2014/main" id="{69A543D4-C695-4DAD-A4B6-AA7E867ABD92}"/>
              </a:ext>
            </a:extLst>
          </p:cNvPr>
          <p:cNvSpPr/>
          <p:nvPr/>
        </p:nvSpPr>
        <p:spPr>
          <a:xfrm>
            <a:off x="1470991" y="331304"/>
            <a:ext cx="9846366" cy="63345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7275574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1845" y="608549"/>
            <a:ext cx="6894852" cy="565046"/>
          </a:xfrm>
          <a:prstGeom prst="rect">
            <a:avLst/>
          </a:prstGeom>
        </p:spPr>
        <p:txBody>
          <a:bodyPr vert="horz" wrap="square" lIns="0" tIns="10941" rIns="0" bIns="0" rtlCol="0" anchor="ctr">
            <a:spAutoFit/>
          </a:bodyPr>
          <a:lstStyle/>
          <a:p>
            <a:pPr marL="1684843" marR="4607" indent="-1673903">
              <a:lnSpc>
                <a:spcPct val="100499"/>
              </a:lnSpc>
              <a:spcBef>
                <a:spcPts val="86"/>
              </a:spcBef>
            </a:pPr>
            <a:r>
              <a:rPr sz="3600" spc="9" dirty="0"/>
              <a:t>P</a:t>
            </a:r>
            <a:r>
              <a:rPr lang="en-US" sz="3600" spc="9" dirty="0"/>
              <a:t>O Attainment - </a:t>
            </a:r>
            <a:r>
              <a:rPr sz="3600" spc="-86" dirty="0"/>
              <a:t> </a:t>
            </a:r>
            <a:r>
              <a:rPr sz="3600" spc="5" dirty="0"/>
              <a:t>Calculation</a:t>
            </a:r>
          </a:p>
        </p:txBody>
      </p:sp>
      <p:graphicFrame>
        <p:nvGraphicFramePr>
          <p:cNvPr id="3" name="object 3"/>
          <p:cNvGraphicFramePr>
            <a:graphicFrameLocks noGrp="1"/>
          </p:cNvGraphicFramePr>
          <p:nvPr/>
        </p:nvGraphicFramePr>
        <p:xfrm>
          <a:off x="1124171" y="1588168"/>
          <a:ext cx="9391382" cy="4393535"/>
        </p:xfrm>
        <a:graphic>
          <a:graphicData uri="http://schemas.openxmlformats.org/drawingml/2006/table">
            <a:tbl>
              <a:tblPr firstRow="1" bandRow="1">
                <a:tableStyleId>{2D5ABB26-0587-4C30-8999-92F81FD0307C}</a:tableStyleId>
              </a:tblPr>
              <a:tblGrid>
                <a:gridCol w="753536">
                  <a:extLst>
                    <a:ext uri="{9D8B030D-6E8A-4147-A177-3AD203B41FA5}">
                      <a16:colId xmlns:a16="http://schemas.microsoft.com/office/drawing/2014/main" val="20000"/>
                    </a:ext>
                  </a:extLst>
                </a:gridCol>
                <a:gridCol w="487718">
                  <a:extLst>
                    <a:ext uri="{9D8B030D-6E8A-4147-A177-3AD203B41FA5}">
                      <a16:colId xmlns:a16="http://schemas.microsoft.com/office/drawing/2014/main" val="20001"/>
                    </a:ext>
                  </a:extLst>
                </a:gridCol>
                <a:gridCol w="834975">
                  <a:extLst>
                    <a:ext uri="{9D8B030D-6E8A-4147-A177-3AD203B41FA5}">
                      <a16:colId xmlns:a16="http://schemas.microsoft.com/office/drawing/2014/main" val="20002"/>
                    </a:ext>
                  </a:extLst>
                </a:gridCol>
                <a:gridCol w="733926">
                  <a:extLst>
                    <a:ext uri="{9D8B030D-6E8A-4147-A177-3AD203B41FA5}">
                      <a16:colId xmlns:a16="http://schemas.microsoft.com/office/drawing/2014/main" val="20003"/>
                    </a:ext>
                  </a:extLst>
                </a:gridCol>
                <a:gridCol w="385011">
                  <a:extLst>
                    <a:ext uri="{9D8B030D-6E8A-4147-A177-3AD203B41FA5}">
                      <a16:colId xmlns:a16="http://schemas.microsoft.com/office/drawing/2014/main" val="20004"/>
                    </a:ext>
                  </a:extLst>
                </a:gridCol>
                <a:gridCol w="385010">
                  <a:extLst>
                    <a:ext uri="{9D8B030D-6E8A-4147-A177-3AD203B41FA5}">
                      <a16:colId xmlns:a16="http://schemas.microsoft.com/office/drawing/2014/main" val="20005"/>
                    </a:ext>
                  </a:extLst>
                </a:gridCol>
                <a:gridCol w="340935">
                  <a:extLst>
                    <a:ext uri="{9D8B030D-6E8A-4147-A177-3AD203B41FA5}">
                      <a16:colId xmlns:a16="http://schemas.microsoft.com/office/drawing/2014/main" val="20006"/>
                    </a:ext>
                  </a:extLst>
                </a:gridCol>
                <a:gridCol w="497506">
                  <a:extLst>
                    <a:ext uri="{9D8B030D-6E8A-4147-A177-3AD203B41FA5}">
                      <a16:colId xmlns:a16="http://schemas.microsoft.com/office/drawing/2014/main" val="20007"/>
                    </a:ext>
                  </a:extLst>
                </a:gridCol>
                <a:gridCol w="497506">
                  <a:extLst>
                    <a:ext uri="{9D8B030D-6E8A-4147-A177-3AD203B41FA5}">
                      <a16:colId xmlns:a16="http://schemas.microsoft.com/office/drawing/2014/main" val="20008"/>
                    </a:ext>
                  </a:extLst>
                </a:gridCol>
                <a:gridCol w="497506">
                  <a:extLst>
                    <a:ext uri="{9D8B030D-6E8A-4147-A177-3AD203B41FA5}">
                      <a16:colId xmlns:a16="http://schemas.microsoft.com/office/drawing/2014/main" val="20009"/>
                    </a:ext>
                  </a:extLst>
                </a:gridCol>
                <a:gridCol w="497506">
                  <a:extLst>
                    <a:ext uri="{9D8B030D-6E8A-4147-A177-3AD203B41FA5}">
                      <a16:colId xmlns:a16="http://schemas.microsoft.com/office/drawing/2014/main" val="20010"/>
                    </a:ext>
                  </a:extLst>
                </a:gridCol>
                <a:gridCol w="497507">
                  <a:extLst>
                    <a:ext uri="{9D8B030D-6E8A-4147-A177-3AD203B41FA5}">
                      <a16:colId xmlns:a16="http://schemas.microsoft.com/office/drawing/2014/main" val="20011"/>
                    </a:ext>
                  </a:extLst>
                </a:gridCol>
                <a:gridCol w="496356">
                  <a:extLst>
                    <a:ext uri="{9D8B030D-6E8A-4147-A177-3AD203B41FA5}">
                      <a16:colId xmlns:a16="http://schemas.microsoft.com/office/drawing/2014/main" val="20012"/>
                    </a:ext>
                  </a:extLst>
                </a:gridCol>
                <a:gridCol w="497507">
                  <a:extLst>
                    <a:ext uri="{9D8B030D-6E8A-4147-A177-3AD203B41FA5}">
                      <a16:colId xmlns:a16="http://schemas.microsoft.com/office/drawing/2014/main" val="20013"/>
                    </a:ext>
                  </a:extLst>
                </a:gridCol>
                <a:gridCol w="497507">
                  <a:extLst>
                    <a:ext uri="{9D8B030D-6E8A-4147-A177-3AD203B41FA5}">
                      <a16:colId xmlns:a16="http://schemas.microsoft.com/office/drawing/2014/main" val="20014"/>
                    </a:ext>
                  </a:extLst>
                </a:gridCol>
                <a:gridCol w="497507">
                  <a:extLst>
                    <a:ext uri="{9D8B030D-6E8A-4147-A177-3AD203B41FA5}">
                      <a16:colId xmlns:a16="http://schemas.microsoft.com/office/drawing/2014/main" val="20015"/>
                    </a:ext>
                  </a:extLst>
                </a:gridCol>
                <a:gridCol w="497507">
                  <a:extLst>
                    <a:ext uri="{9D8B030D-6E8A-4147-A177-3AD203B41FA5}">
                      <a16:colId xmlns:a16="http://schemas.microsoft.com/office/drawing/2014/main" val="20016"/>
                    </a:ext>
                  </a:extLst>
                </a:gridCol>
                <a:gridCol w="496356">
                  <a:extLst>
                    <a:ext uri="{9D8B030D-6E8A-4147-A177-3AD203B41FA5}">
                      <a16:colId xmlns:a16="http://schemas.microsoft.com/office/drawing/2014/main" val="20017"/>
                    </a:ext>
                  </a:extLst>
                </a:gridCol>
              </a:tblGrid>
              <a:tr h="520357">
                <a:tc>
                  <a:txBody>
                    <a:bodyPr/>
                    <a:lstStyle/>
                    <a:p>
                      <a:pPr>
                        <a:lnSpc>
                          <a:spcPct val="100000"/>
                        </a:lnSpc>
                        <a:spcBef>
                          <a:spcPts val="10"/>
                        </a:spcBef>
                      </a:pPr>
                      <a:endParaRPr sz="1400" b="1" dirty="0">
                        <a:latin typeface="Times New Roman"/>
                        <a:cs typeface="Times New Roman"/>
                      </a:endParaRPr>
                    </a:p>
                    <a:p>
                      <a:pPr marL="4445" marR="6350">
                        <a:lnSpc>
                          <a:spcPts val="1310"/>
                        </a:lnSpc>
                      </a:pPr>
                      <a:r>
                        <a:rPr sz="1000" b="1" dirty="0">
                          <a:latin typeface="Century Gothic"/>
                          <a:cs typeface="Century Gothic"/>
                        </a:rPr>
                        <a:t>Co  </a:t>
                      </a:r>
                      <a:r>
                        <a:rPr sz="1000" b="1" spc="-5" dirty="0">
                          <a:latin typeface="Century Gothic"/>
                          <a:cs typeface="Century Gothic"/>
                        </a:rPr>
                        <a:t>u</a:t>
                      </a:r>
                      <a:r>
                        <a:rPr sz="1000" b="1" dirty="0">
                          <a:latin typeface="Century Gothic"/>
                          <a:cs typeface="Century Gothic"/>
                        </a:rPr>
                        <a:t>rse</a:t>
                      </a: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marR="46355" algn="just">
                        <a:lnSpc>
                          <a:spcPct val="99500"/>
                        </a:lnSpc>
                        <a:spcBef>
                          <a:spcPts val="425"/>
                        </a:spcBef>
                      </a:pPr>
                      <a:r>
                        <a:rPr sz="1000" b="1" dirty="0">
                          <a:latin typeface="Century Gothic"/>
                          <a:cs typeface="Century Gothic"/>
                        </a:rPr>
                        <a:t>C</a:t>
                      </a:r>
                      <a:r>
                        <a:rPr sz="1000" b="1" spc="-5" dirty="0">
                          <a:latin typeface="Century Gothic"/>
                          <a:cs typeface="Century Gothic"/>
                        </a:rPr>
                        <a:t>ou</a:t>
                      </a:r>
                      <a:r>
                        <a:rPr sz="1000" b="1" dirty="0">
                          <a:latin typeface="Century Gothic"/>
                          <a:cs typeface="Century Gothic"/>
                        </a:rPr>
                        <a:t>rse  </a:t>
                      </a:r>
                      <a:r>
                        <a:rPr sz="1000" b="1" spc="-5" dirty="0">
                          <a:latin typeface="Century Gothic"/>
                          <a:cs typeface="Century Gothic"/>
                        </a:rPr>
                        <a:t>Outco  </a:t>
                      </a:r>
                      <a:r>
                        <a:rPr sz="1000" b="1" dirty="0">
                          <a:latin typeface="Century Gothic"/>
                          <a:cs typeface="Century Gothic"/>
                        </a:rPr>
                        <a:t>mes</a:t>
                      </a:r>
                    </a:p>
                  </a:txBody>
                  <a:tcPr marL="0" marR="0" marT="489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5080" marR="35560">
                        <a:lnSpc>
                          <a:spcPct val="98600"/>
                        </a:lnSpc>
                        <a:spcBef>
                          <a:spcPts val="370"/>
                        </a:spcBef>
                      </a:pPr>
                      <a:r>
                        <a:rPr sz="1000" b="1" spc="-30" dirty="0">
                          <a:latin typeface="Century Gothic"/>
                          <a:cs typeface="Century Gothic"/>
                        </a:rPr>
                        <a:t>A</a:t>
                      </a:r>
                      <a:r>
                        <a:rPr sz="1000" b="1" spc="-5" dirty="0">
                          <a:latin typeface="Century Gothic"/>
                          <a:cs typeface="Century Gothic"/>
                        </a:rPr>
                        <a:t>tt</a:t>
                      </a:r>
                      <a:r>
                        <a:rPr sz="1000" b="1" dirty="0">
                          <a:latin typeface="Century Gothic"/>
                          <a:cs typeface="Century Gothic"/>
                        </a:rPr>
                        <a:t>a</a:t>
                      </a:r>
                      <a:r>
                        <a:rPr sz="1000" b="1" spc="5" dirty="0">
                          <a:latin typeface="Century Gothic"/>
                          <a:cs typeface="Century Gothic"/>
                        </a:rPr>
                        <a:t>i</a:t>
                      </a:r>
                      <a:r>
                        <a:rPr sz="1000" b="1" spc="-5" dirty="0">
                          <a:latin typeface="Century Gothic"/>
                          <a:cs typeface="Century Gothic"/>
                        </a:rPr>
                        <a:t>nm</a:t>
                      </a:r>
                      <a:r>
                        <a:rPr sz="1000" b="1" dirty="0">
                          <a:latin typeface="Century Gothic"/>
                          <a:cs typeface="Century Gothic"/>
                        </a:rPr>
                        <a:t>ent Level  </a:t>
                      </a:r>
                      <a:r>
                        <a:rPr sz="1000" b="1" dirty="0">
                          <a:latin typeface="Calibri"/>
                          <a:cs typeface="Calibri"/>
                        </a:rPr>
                        <a:t>Column</a:t>
                      </a:r>
                      <a:r>
                        <a:rPr sz="1000" b="1" spc="-25" dirty="0">
                          <a:latin typeface="Calibri"/>
                          <a:cs typeface="Calibri"/>
                        </a:rPr>
                        <a:t> </a:t>
                      </a:r>
                      <a:r>
                        <a:rPr sz="1000" b="1" dirty="0">
                          <a:latin typeface="Calibri"/>
                          <a:cs typeface="Calibri"/>
                        </a:rPr>
                        <a:t>A</a:t>
                      </a:r>
                    </a:p>
                  </a:txBody>
                  <a:tcPr marL="0" marR="0" marT="426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126364">
                        <a:lnSpc>
                          <a:spcPct val="100000"/>
                        </a:lnSpc>
                        <a:spcBef>
                          <a:spcPts val="114"/>
                        </a:spcBef>
                      </a:pPr>
                      <a:r>
                        <a:rPr sz="1000" b="1" spc="-5" dirty="0">
                          <a:latin typeface="Century Gothic"/>
                          <a:cs typeface="Century Gothic"/>
                        </a:rPr>
                        <a:t>PO1</a:t>
                      </a:r>
                      <a:endParaRPr sz="1000" b="1" dirty="0">
                        <a:latin typeface="Century Gothic"/>
                        <a:cs typeface="Century Gothic"/>
                      </a:endParaRPr>
                    </a:p>
                    <a:p>
                      <a:pPr marL="165735" marR="43815" indent="-116205">
                        <a:lnSpc>
                          <a:spcPct val="100899"/>
                        </a:lnSpc>
                        <a:spcBef>
                          <a:spcPts val="15"/>
                        </a:spcBef>
                      </a:pPr>
                      <a:r>
                        <a:rPr lang="en-IN" sz="1000" b="1" spc="-5" dirty="0">
                          <a:latin typeface="Century Gothic"/>
                          <a:cs typeface="Century Gothic"/>
                        </a:rPr>
                        <a:t>C</a:t>
                      </a:r>
                      <a:r>
                        <a:rPr sz="1000" b="1" spc="-5" dirty="0">
                          <a:latin typeface="Century Gothic"/>
                          <a:cs typeface="Century Gothic"/>
                        </a:rPr>
                        <a:t>column</a:t>
                      </a:r>
                      <a:r>
                        <a:rPr lang="en-US" sz="1000" b="1" dirty="0">
                          <a:latin typeface="Century Gothic"/>
                          <a:cs typeface="Century Gothic"/>
                        </a:rPr>
                        <a:t> </a:t>
                      </a:r>
                      <a:r>
                        <a:rPr sz="1000" b="1" dirty="0">
                          <a:latin typeface="Century Gothic"/>
                          <a:cs typeface="Century Gothic"/>
                        </a:rPr>
                        <a:t>B</a:t>
                      </a:r>
                    </a:p>
                  </a:txBody>
                  <a:tcPr marL="0" marR="0" marT="13243"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PO2</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PO3</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PO4</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PO5</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PO6</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PO7</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PO8</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PO9</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PO10</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PO11</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PO12</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dirty="0">
                          <a:latin typeface="Century Gothic"/>
                          <a:cs typeface="Century Gothic"/>
                        </a:rPr>
                        <a:t>PSO1</a:t>
                      </a: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dirty="0">
                          <a:latin typeface="Century Gothic"/>
                          <a:cs typeface="Century Gothic"/>
                        </a:rPr>
                        <a:t>PSO2</a:t>
                      </a: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dirty="0">
                          <a:latin typeface="Century Gothic"/>
                          <a:cs typeface="Century Gothic"/>
                        </a:rPr>
                        <a:t>PSO3</a:t>
                      </a: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extLst>
                  <a:ext uri="{0D108BD9-81ED-4DB2-BD59-A6C34878D82A}">
                    <a16:rowId xmlns:a16="http://schemas.microsoft.com/office/drawing/2014/main" val="10000"/>
                  </a:ext>
                </a:extLst>
              </a:tr>
              <a:tr h="251517">
                <a:tc rowSpan="6">
                  <a:txBody>
                    <a:bodyPr/>
                    <a:lstStyle/>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spcBef>
                          <a:spcPts val="25"/>
                        </a:spcBef>
                      </a:pPr>
                      <a:endParaRPr sz="1600" dirty="0">
                        <a:latin typeface="Times New Roman"/>
                        <a:cs typeface="Times New Roman"/>
                      </a:endParaRPr>
                    </a:p>
                    <a:p>
                      <a:pPr marL="4445" marR="80010">
                        <a:lnSpc>
                          <a:spcPts val="1370"/>
                        </a:lnSpc>
                      </a:pPr>
                      <a:r>
                        <a:rPr sz="1000" spc="-5" dirty="0">
                          <a:latin typeface="Century Gothic"/>
                          <a:cs typeface="Century Gothic"/>
                        </a:rPr>
                        <a:t>C3  01</a:t>
                      </a:r>
                      <a:endParaRPr sz="1000" dirty="0">
                        <a:latin typeface="Century Gothic"/>
                        <a:cs typeface="Century Gothic"/>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C301.1</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585"/>
                        </a:spcBef>
                      </a:pPr>
                      <a:r>
                        <a:rPr sz="1000" b="1" spc="-5" dirty="0">
                          <a:latin typeface="Century Gothic"/>
                          <a:cs typeface="Century Gothic"/>
                        </a:rPr>
                        <a:t>1.5</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extLst>
                  <a:ext uri="{0D108BD9-81ED-4DB2-BD59-A6C34878D82A}">
                    <a16:rowId xmlns:a16="http://schemas.microsoft.com/office/drawing/2014/main" val="10001"/>
                  </a:ext>
                </a:extLst>
              </a:tr>
              <a:tr h="251518">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C301.2</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585"/>
                        </a:spcBef>
                      </a:pPr>
                      <a:r>
                        <a:rPr sz="1000" b="1" spc="-5" dirty="0">
                          <a:latin typeface="Century Gothic"/>
                          <a:cs typeface="Century Gothic"/>
                        </a:rPr>
                        <a:t>2.1</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extLst>
                  <a:ext uri="{0D108BD9-81ED-4DB2-BD59-A6C34878D82A}">
                    <a16:rowId xmlns:a16="http://schemas.microsoft.com/office/drawing/2014/main" val="10002"/>
                  </a:ext>
                </a:extLst>
              </a:tr>
              <a:tr h="251517">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C301.3</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585"/>
                        </a:spcBef>
                      </a:pPr>
                      <a:r>
                        <a:rPr sz="1000" b="1" spc="-5" dirty="0">
                          <a:latin typeface="Century Gothic"/>
                          <a:cs typeface="Century Gothic"/>
                        </a:rPr>
                        <a:t>2.4</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extLst>
                  <a:ext uri="{0D108BD9-81ED-4DB2-BD59-A6C34878D82A}">
                    <a16:rowId xmlns:a16="http://schemas.microsoft.com/office/drawing/2014/main" val="10003"/>
                  </a:ext>
                </a:extLst>
              </a:tr>
              <a:tr h="252899">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90"/>
                        </a:spcBef>
                      </a:pPr>
                      <a:r>
                        <a:rPr sz="1000" b="1" spc="-5" dirty="0">
                          <a:latin typeface="Century Gothic"/>
                          <a:cs typeface="Century Gothic"/>
                        </a:rPr>
                        <a:t>C301.4</a:t>
                      </a:r>
                      <a:endParaRPr sz="1000" b="1" dirty="0">
                        <a:latin typeface="Century Gothic"/>
                        <a:cs typeface="Century Gothic"/>
                      </a:endParaRPr>
                    </a:p>
                  </a:txBody>
                  <a:tcPr marL="0" marR="0" marT="6794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590"/>
                        </a:spcBef>
                      </a:pPr>
                      <a:r>
                        <a:rPr sz="1000" b="1" spc="-5" dirty="0">
                          <a:latin typeface="Century Gothic"/>
                          <a:cs typeface="Century Gothic"/>
                        </a:rPr>
                        <a:t>2.5</a:t>
                      </a:r>
                      <a:endParaRPr sz="1000" b="1" dirty="0">
                        <a:latin typeface="Century Gothic"/>
                        <a:cs typeface="Century Gothic"/>
                      </a:endParaRPr>
                    </a:p>
                  </a:txBody>
                  <a:tcPr marL="0" marR="0" marT="6794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5"/>
                        </a:spcBef>
                      </a:pPr>
                      <a:r>
                        <a:rPr sz="1100" b="1" dirty="0">
                          <a:latin typeface="Century Gothic"/>
                          <a:cs typeface="Century Gothic"/>
                        </a:rPr>
                        <a:t>1</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5"/>
                        </a:spcBef>
                      </a:pPr>
                      <a:r>
                        <a:rPr sz="1100" b="1" dirty="0">
                          <a:latin typeface="Century Gothic"/>
                          <a:cs typeface="Century Gothic"/>
                        </a:rPr>
                        <a:t>1</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5"/>
                        </a:spcBef>
                      </a:pPr>
                      <a:r>
                        <a:rPr sz="1100" b="1" dirty="0">
                          <a:latin typeface="Century Gothic"/>
                          <a:cs typeface="Century Gothic"/>
                        </a:rPr>
                        <a:t>3</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5"/>
                        </a:spcBef>
                      </a:pPr>
                      <a:r>
                        <a:rPr sz="1100" b="1" dirty="0">
                          <a:latin typeface="Century Gothic"/>
                          <a:cs typeface="Century Gothic"/>
                        </a:rPr>
                        <a:t>3</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5"/>
                        </a:spcBef>
                      </a:pPr>
                      <a:r>
                        <a:rPr sz="1100" b="1" dirty="0">
                          <a:latin typeface="Century Gothic"/>
                          <a:cs typeface="Century Gothic"/>
                        </a:rPr>
                        <a:t>3</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5"/>
                        </a:spcBef>
                      </a:pPr>
                      <a:r>
                        <a:rPr sz="1100" b="1" dirty="0">
                          <a:latin typeface="Century Gothic"/>
                          <a:cs typeface="Century Gothic"/>
                        </a:rPr>
                        <a:t>2</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5"/>
                        </a:spcBef>
                      </a:pPr>
                      <a:r>
                        <a:rPr sz="1100" b="1" dirty="0">
                          <a:latin typeface="Century Gothic"/>
                          <a:cs typeface="Century Gothic"/>
                        </a:rPr>
                        <a:t>-</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5"/>
                        </a:spcBef>
                      </a:pPr>
                      <a:r>
                        <a:rPr sz="1100" b="1" dirty="0">
                          <a:latin typeface="Century Gothic"/>
                          <a:cs typeface="Century Gothic"/>
                        </a:rPr>
                        <a:t>-</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5"/>
                        </a:spcBef>
                      </a:pPr>
                      <a:r>
                        <a:rPr sz="1100" b="1" dirty="0">
                          <a:latin typeface="Century Gothic"/>
                          <a:cs typeface="Century Gothic"/>
                        </a:rPr>
                        <a:t>1</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5"/>
                        </a:spcBef>
                      </a:pPr>
                      <a:r>
                        <a:rPr sz="1100" b="1" dirty="0">
                          <a:latin typeface="Century Gothic"/>
                          <a:cs typeface="Century Gothic"/>
                        </a:rPr>
                        <a:t>-</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5"/>
                        </a:spcBef>
                      </a:pPr>
                      <a:r>
                        <a:rPr sz="1100" b="1" dirty="0">
                          <a:latin typeface="Century Gothic"/>
                          <a:cs typeface="Century Gothic"/>
                        </a:rPr>
                        <a:t>-</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5"/>
                        </a:spcBef>
                      </a:pPr>
                      <a:r>
                        <a:rPr sz="1100" b="1" dirty="0">
                          <a:latin typeface="Century Gothic"/>
                          <a:cs typeface="Century Gothic"/>
                        </a:rPr>
                        <a:t>-</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5"/>
                        </a:spcBef>
                      </a:pPr>
                      <a:r>
                        <a:rPr sz="1100" b="1" dirty="0">
                          <a:latin typeface="Century Gothic"/>
                          <a:cs typeface="Century Gothic"/>
                        </a:rPr>
                        <a:t>3</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5"/>
                        </a:spcBef>
                      </a:pPr>
                      <a:r>
                        <a:rPr sz="1100" b="1" dirty="0">
                          <a:latin typeface="Century Gothic"/>
                          <a:cs typeface="Century Gothic"/>
                        </a:rPr>
                        <a:t>3</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5"/>
                        </a:spcBef>
                      </a:pPr>
                      <a:r>
                        <a:rPr sz="1100" b="1" dirty="0">
                          <a:latin typeface="Century Gothic"/>
                          <a:cs typeface="Century Gothic"/>
                        </a:rPr>
                        <a:t>1</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extLst>
                  <a:ext uri="{0D108BD9-81ED-4DB2-BD59-A6C34878D82A}">
                    <a16:rowId xmlns:a16="http://schemas.microsoft.com/office/drawing/2014/main" val="10004"/>
                  </a:ext>
                </a:extLst>
              </a:tr>
              <a:tr h="251517">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0"/>
                        </a:spcBef>
                      </a:pPr>
                      <a:r>
                        <a:rPr sz="1000" b="1" spc="-5" dirty="0">
                          <a:latin typeface="Century Gothic"/>
                          <a:cs typeface="Century Gothic"/>
                        </a:rPr>
                        <a:t>C301.5</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580"/>
                        </a:spcBef>
                      </a:pPr>
                      <a:r>
                        <a:rPr sz="1000" b="1" spc="-5" dirty="0">
                          <a:latin typeface="Century Gothic"/>
                          <a:cs typeface="Century Gothic"/>
                        </a:rPr>
                        <a:t>2.4</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extLst>
                  <a:ext uri="{0D108BD9-81ED-4DB2-BD59-A6C34878D82A}">
                    <a16:rowId xmlns:a16="http://schemas.microsoft.com/office/drawing/2014/main" val="10005"/>
                  </a:ext>
                </a:extLst>
              </a:tr>
              <a:tr h="268681">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0"/>
                        </a:spcBef>
                      </a:pPr>
                      <a:r>
                        <a:rPr sz="1000" b="1" spc="-5" dirty="0">
                          <a:latin typeface="Century Gothic"/>
                          <a:cs typeface="Century Gothic"/>
                        </a:rPr>
                        <a:t>C301.6</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580"/>
                        </a:spcBef>
                      </a:pPr>
                      <a:r>
                        <a:rPr sz="1000" b="1" spc="-5" dirty="0">
                          <a:latin typeface="Century Gothic"/>
                          <a:cs typeface="Century Gothic"/>
                        </a:rPr>
                        <a:t>2.7</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extLst>
                  <a:ext uri="{0D108BD9-81ED-4DB2-BD59-A6C34878D82A}">
                    <a16:rowId xmlns:a16="http://schemas.microsoft.com/office/drawing/2014/main" val="10006"/>
                  </a:ext>
                </a:extLst>
              </a:tr>
              <a:tr h="251517">
                <a:tc rowSpan="6">
                  <a:txBody>
                    <a:bodyPr/>
                    <a:lstStyle/>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spcBef>
                          <a:spcPts val="20"/>
                        </a:spcBef>
                      </a:pPr>
                      <a:endParaRPr sz="1600" dirty="0">
                        <a:latin typeface="Times New Roman"/>
                        <a:cs typeface="Times New Roman"/>
                      </a:endParaRPr>
                    </a:p>
                    <a:p>
                      <a:pPr marL="4445" marR="80010">
                        <a:lnSpc>
                          <a:spcPts val="1370"/>
                        </a:lnSpc>
                        <a:spcBef>
                          <a:spcPts val="5"/>
                        </a:spcBef>
                      </a:pPr>
                      <a:r>
                        <a:rPr sz="1000" spc="-5" dirty="0">
                          <a:latin typeface="Century Gothic"/>
                          <a:cs typeface="Century Gothic"/>
                        </a:rPr>
                        <a:t>C3  02</a:t>
                      </a:r>
                      <a:endParaRPr sz="1000" dirty="0">
                        <a:latin typeface="Century Gothic"/>
                        <a:cs typeface="Century Gothic"/>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0"/>
                        </a:spcBef>
                      </a:pPr>
                      <a:r>
                        <a:rPr sz="1000" b="1" spc="-5" dirty="0">
                          <a:latin typeface="Century Gothic"/>
                          <a:cs typeface="Century Gothic"/>
                        </a:rPr>
                        <a:t>C302.1</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580"/>
                        </a:spcBef>
                      </a:pPr>
                      <a:r>
                        <a:rPr sz="1000" b="1" spc="-5" dirty="0">
                          <a:latin typeface="Century Gothic"/>
                          <a:cs typeface="Century Gothic"/>
                        </a:rPr>
                        <a:t>1.8</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extLst>
                  <a:ext uri="{0D108BD9-81ED-4DB2-BD59-A6C34878D82A}">
                    <a16:rowId xmlns:a16="http://schemas.microsoft.com/office/drawing/2014/main" val="10007"/>
                  </a:ext>
                </a:extLst>
              </a:tr>
              <a:tr h="251517">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C302.2</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585"/>
                        </a:spcBef>
                      </a:pPr>
                      <a:r>
                        <a:rPr sz="1000" b="1" spc="-5" dirty="0">
                          <a:latin typeface="Century Gothic"/>
                          <a:cs typeface="Century Gothic"/>
                        </a:rPr>
                        <a:t>1.9</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extLst>
                  <a:ext uri="{0D108BD9-81ED-4DB2-BD59-A6C34878D82A}">
                    <a16:rowId xmlns:a16="http://schemas.microsoft.com/office/drawing/2014/main" val="10008"/>
                  </a:ext>
                </a:extLst>
              </a:tr>
              <a:tr h="251517">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C302.3</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585"/>
                        </a:spcBef>
                      </a:pPr>
                      <a:r>
                        <a:rPr sz="1000" b="1" spc="-5" dirty="0">
                          <a:latin typeface="Century Gothic"/>
                          <a:cs typeface="Century Gothic"/>
                        </a:rPr>
                        <a:t>1.7</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extLst>
                  <a:ext uri="{0D108BD9-81ED-4DB2-BD59-A6C34878D82A}">
                    <a16:rowId xmlns:a16="http://schemas.microsoft.com/office/drawing/2014/main" val="10009"/>
                  </a:ext>
                </a:extLst>
              </a:tr>
              <a:tr h="251518">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C302.4</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585"/>
                        </a:spcBef>
                      </a:pPr>
                      <a:r>
                        <a:rPr sz="1000" b="1" spc="-5" dirty="0">
                          <a:latin typeface="Century Gothic"/>
                          <a:cs typeface="Century Gothic"/>
                        </a:rPr>
                        <a:t>2.7</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extLst>
                  <a:ext uri="{0D108BD9-81ED-4DB2-BD59-A6C34878D82A}">
                    <a16:rowId xmlns:a16="http://schemas.microsoft.com/office/drawing/2014/main" val="10010"/>
                  </a:ext>
                </a:extLst>
              </a:tr>
              <a:tr h="252900">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90"/>
                        </a:spcBef>
                      </a:pPr>
                      <a:r>
                        <a:rPr sz="1000" b="1" spc="-5" dirty="0">
                          <a:latin typeface="Century Gothic"/>
                          <a:cs typeface="Century Gothic"/>
                        </a:rPr>
                        <a:t>C302.5</a:t>
                      </a:r>
                      <a:endParaRPr sz="1000" b="1" dirty="0">
                        <a:latin typeface="Century Gothic"/>
                        <a:cs typeface="Century Gothic"/>
                      </a:endParaRPr>
                    </a:p>
                  </a:txBody>
                  <a:tcPr marL="0" marR="0" marT="6794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590"/>
                        </a:spcBef>
                      </a:pPr>
                      <a:r>
                        <a:rPr sz="1000" b="1" spc="-5" dirty="0">
                          <a:latin typeface="Century Gothic"/>
                          <a:cs typeface="Century Gothic"/>
                        </a:rPr>
                        <a:t>2.1</a:t>
                      </a:r>
                      <a:endParaRPr sz="1000" b="1" dirty="0">
                        <a:latin typeface="Century Gothic"/>
                        <a:cs typeface="Century Gothic"/>
                      </a:endParaRPr>
                    </a:p>
                  </a:txBody>
                  <a:tcPr marL="0" marR="0" marT="6794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4"/>
                        </a:spcBef>
                      </a:pPr>
                      <a:r>
                        <a:rPr sz="1100" b="1" dirty="0">
                          <a:latin typeface="Century Gothic"/>
                          <a:cs typeface="Century Gothic"/>
                        </a:rPr>
                        <a:t>1</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4"/>
                        </a:spcBef>
                      </a:pPr>
                      <a:r>
                        <a:rPr sz="1100" b="1" dirty="0">
                          <a:latin typeface="Century Gothic"/>
                          <a:cs typeface="Century Gothic"/>
                        </a:rPr>
                        <a:t>2</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4"/>
                        </a:spcBef>
                      </a:pPr>
                      <a:r>
                        <a:rPr sz="1100" b="1" dirty="0">
                          <a:latin typeface="Century Gothic"/>
                          <a:cs typeface="Century Gothic"/>
                        </a:rPr>
                        <a:t>3</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extLst>
                  <a:ext uri="{0D108BD9-81ED-4DB2-BD59-A6C34878D82A}">
                    <a16:rowId xmlns:a16="http://schemas.microsoft.com/office/drawing/2014/main" val="10011"/>
                  </a:ext>
                </a:extLst>
              </a:tr>
              <a:tr h="268680">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75"/>
                        </a:spcBef>
                      </a:pPr>
                      <a:r>
                        <a:rPr sz="1000" b="1" spc="-5" dirty="0">
                          <a:latin typeface="Century Gothic"/>
                          <a:cs typeface="Century Gothic"/>
                        </a:rPr>
                        <a:t>C302.6</a:t>
                      </a:r>
                      <a:endParaRPr sz="1000" b="1" dirty="0">
                        <a:latin typeface="Century Gothic"/>
                        <a:cs typeface="Century Gothic"/>
                      </a:endParaRPr>
                    </a:p>
                  </a:txBody>
                  <a:tcPr marL="0" marR="0" marT="6621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575"/>
                        </a:spcBef>
                      </a:pPr>
                      <a:r>
                        <a:rPr sz="1000" b="1" spc="-5" dirty="0">
                          <a:latin typeface="Century Gothic"/>
                          <a:cs typeface="Century Gothic"/>
                        </a:rPr>
                        <a:t>1.4</a:t>
                      </a:r>
                      <a:endParaRPr sz="1000" b="1" dirty="0">
                        <a:latin typeface="Century Gothic"/>
                        <a:cs typeface="Century Gothic"/>
                      </a:endParaRPr>
                    </a:p>
                  </a:txBody>
                  <a:tcPr marL="0" marR="0" marT="6621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extLst>
                  <a:ext uri="{0D108BD9-81ED-4DB2-BD59-A6C34878D82A}">
                    <a16:rowId xmlns:a16="http://schemas.microsoft.com/office/drawing/2014/main" val="10012"/>
                  </a:ext>
                </a:extLst>
              </a:tr>
              <a:tr h="793247">
                <a:tc>
                  <a:txBody>
                    <a:bodyPr/>
                    <a:lstStyle/>
                    <a:p>
                      <a:pPr>
                        <a:lnSpc>
                          <a:spcPct val="100000"/>
                        </a:lnSpc>
                      </a:pPr>
                      <a:endParaRPr sz="13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300" b="1"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spcBef>
                          <a:spcPts val="15"/>
                        </a:spcBef>
                      </a:pPr>
                      <a:endParaRPr sz="1000" b="1" dirty="0">
                        <a:latin typeface="Times New Roman"/>
                        <a:cs typeface="Times New Roman"/>
                      </a:endParaRPr>
                    </a:p>
                    <a:p>
                      <a:pPr marL="5080" marR="35560">
                        <a:lnSpc>
                          <a:spcPct val="99700"/>
                        </a:lnSpc>
                      </a:pPr>
                      <a:r>
                        <a:rPr sz="1000" b="1" dirty="0">
                          <a:latin typeface="Century Gothic"/>
                          <a:cs typeface="Century Gothic"/>
                        </a:rPr>
                        <a:t>Program  </a:t>
                      </a:r>
                      <a:r>
                        <a:rPr sz="1000" b="1" spc="-5" dirty="0">
                          <a:latin typeface="Century Gothic"/>
                          <a:cs typeface="Century Gothic"/>
                        </a:rPr>
                        <a:t>Outcome  </a:t>
                      </a:r>
                      <a:r>
                        <a:rPr sz="1000" b="1" spc="-30" dirty="0">
                          <a:latin typeface="Century Gothic"/>
                          <a:cs typeface="Century Gothic"/>
                        </a:rPr>
                        <a:t>A</a:t>
                      </a:r>
                      <a:r>
                        <a:rPr sz="1000" b="1" spc="-5" dirty="0">
                          <a:latin typeface="Century Gothic"/>
                          <a:cs typeface="Century Gothic"/>
                        </a:rPr>
                        <a:t>tt</a:t>
                      </a:r>
                      <a:r>
                        <a:rPr sz="1000" b="1" dirty="0">
                          <a:latin typeface="Century Gothic"/>
                          <a:cs typeface="Century Gothic"/>
                        </a:rPr>
                        <a:t>a</a:t>
                      </a:r>
                      <a:r>
                        <a:rPr sz="1000" b="1" spc="5" dirty="0">
                          <a:latin typeface="Century Gothic"/>
                          <a:cs typeface="Century Gothic"/>
                        </a:rPr>
                        <a:t>i</a:t>
                      </a:r>
                      <a:r>
                        <a:rPr sz="1000" b="1" spc="-5" dirty="0">
                          <a:latin typeface="Century Gothic"/>
                          <a:cs typeface="Century Gothic"/>
                        </a:rPr>
                        <a:t>nm</a:t>
                      </a:r>
                      <a:r>
                        <a:rPr sz="1000" b="1" dirty="0">
                          <a:latin typeface="Century Gothic"/>
                          <a:cs typeface="Century Gothic"/>
                        </a:rPr>
                        <a:t>en  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2.27</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2.34</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2.27</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2.31</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1.93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1.95</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2.04</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2.40</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1.93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2.55</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2.27</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extLst>
                  <a:ext uri="{0D108BD9-81ED-4DB2-BD59-A6C34878D82A}">
                    <a16:rowId xmlns:a16="http://schemas.microsoft.com/office/drawing/2014/main" val="10013"/>
                  </a:ext>
                </a:extLst>
              </a:tr>
            </a:tbl>
          </a:graphicData>
        </a:graphic>
      </p:graphicFrame>
      <p:sp>
        <p:nvSpPr>
          <p:cNvPr id="4" name="object 4"/>
          <p:cNvSpPr txBox="1"/>
          <p:nvPr/>
        </p:nvSpPr>
        <p:spPr>
          <a:xfrm>
            <a:off x="1849017" y="6124769"/>
            <a:ext cx="7941691" cy="647056"/>
          </a:xfrm>
          <a:prstGeom prst="rect">
            <a:avLst/>
          </a:prstGeom>
        </p:spPr>
        <p:txBody>
          <a:bodyPr vert="horz" wrap="square" lIns="0" tIns="10941" rIns="0" bIns="0" rtlCol="0">
            <a:spAutoFit/>
          </a:bodyPr>
          <a:lstStyle/>
          <a:p>
            <a:pPr marL="11516" marR="4607" indent="548179">
              <a:spcBef>
                <a:spcPts val="86"/>
              </a:spcBef>
            </a:pPr>
            <a:r>
              <a:rPr lang="en-US" sz="1406" b="1" spc="-5" dirty="0">
                <a:latin typeface="Century Gothic"/>
                <a:cs typeface="Century Gothic"/>
              </a:rPr>
              <a:t>	</a:t>
            </a:r>
            <a:r>
              <a:rPr sz="1406" b="1" spc="-5" dirty="0">
                <a:latin typeface="Century Gothic"/>
                <a:cs typeface="Century Gothic"/>
              </a:rPr>
              <a:t>Here only 2 course are taken</a:t>
            </a:r>
            <a:r>
              <a:rPr lang="en-US" sz="1406" b="1" spc="-5" dirty="0">
                <a:latin typeface="Century Gothic"/>
                <a:cs typeface="Century Gothic"/>
              </a:rPr>
              <a:t>; </a:t>
            </a:r>
            <a:r>
              <a:rPr sz="1406" b="1" spc="-5" dirty="0">
                <a:latin typeface="Century Gothic"/>
                <a:cs typeface="Century Gothic"/>
              </a:rPr>
              <a:t>for actual calculations all courses to be taken  </a:t>
            </a:r>
            <a:r>
              <a:rPr lang="en-US" sz="1406" b="1" spc="-5" dirty="0">
                <a:latin typeface="Century Gothic"/>
                <a:cs typeface="Century Gothic"/>
              </a:rPr>
              <a:t>	</a:t>
            </a:r>
            <a:r>
              <a:rPr sz="1406" b="1" spc="-5" dirty="0">
                <a:latin typeface="Century Gothic"/>
                <a:cs typeface="Century Gothic"/>
              </a:rPr>
              <a:t>Calculation: PO1= (column </a:t>
            </a:r>
            <a:r>
              <a:rPr sz="1406" b="1" spc="-9" dirty="0">
                <a:latin typeface="Century Gothic"/>
                <a:cs typeface="Century Gothic"/>
              </a:rPr>
              <a:t>A* </a:t>
            </a:r>
            <a:r>
              <a:rPr sz="1406" b="1" spc="-5" dirty="0">
                <a:latin typeface="Century Gothic"/>
                <a:cs typeface="Century Gothic"/>
              </a:rPr>
              <a:t>Column B)/Sum(column</a:t>
            </a:r>
            <a:r>
              <a:rPr sz="1406" b="1" spc="-82" dirty="0">
                <a:latin typeface="Century Gothic"/>
                <a:cs typeface="Century Gothic"/>
              </a:rPr>
              <a:t> </a:t>
            </a:r>
            <a:r>
              <a:rPr sz="1406" b="1" spc="-5" dirty="0">
                <a:latin typeface="Century Gothic"/>
                <a:cs typeface="Century Gothic"/>
              </a:rPr>
              <a:t>B)</a:t>
            </a:r>
            <a:endParaRPr sz="1406" dirty="0">
              <a:latin typeface="Century Gothic"/>
              <a:cs typeface="Century Gothic"/>
            </a:endParaRPr>
          </a:p>
          <a:p>
            <a:pPr marL="11516">
              <a:lnSpc>
                <a:spcPts val="1678"/>
              </a:lnSpc>
            </a:pPr>
            <a:r>
              <a:rPr lang="en-US" sz="1406" b="1" spc="-5" dirty="0">
                <a:latin typeface="Century Gothic"/>
                <a:cs typeface="Century Gothic"/>
              </a:rPr>
              <a:t>	</a:t>
            </a:r>
            <a:r>
              <a:rPr sz="1406" b="1" spc="-5" dirty="0">
                <a:latin typeface="Century Gothic"/>
                <a:cs typeface="Century Gothic"/>
              </a:rPr>
              <a:t>This can be done in</a:t>
            </a:r>
            <a:r>
              <a:rPr sz="1406" b="1" spc="-59" dirty="0">
                <a:latin typeface="Century Gothic"/>
                <a:cs typeface="Century Gothic"/>
              </a:rPr>
              <a:t> </a:t>
            </a:r>
            <a:r>
              <a:rPr sz="1406" b="1" spc="-5" dirty="0">
                <a:latin typeface="Century Gothic"/>
                <a:cs typeface="Century Gothic"/>
              </a:rPr>
              <a:t>excel</a:t>
            </a:r>
            <a:endParaRPr sz="1406" dirty="0">
              <a:latin typeface="Century Gothic"/>
              <a:cs typeface="Century Gothic"/>
            </a:endParaRPr>
          </a:p>
        </p:txBody>
      </p:sp>
      <p:sp>
        <p:nvSpPr>
          <p:cNvPr id="5" name="Slide Number Placeholder 4">
            <a:extLst>
              <a:ext uri="{FF2B5EF4-FFF2-40B4-BE49-F238E27FC236}">
                <a16:creationId xmlns:a16="http://schemas.microsoft.com/office/drawing/2014/main" id="{3960CCCA-B2F4-415D-89FC-51FBD0EFAEDB}"/>
              </a:ext>
            </a:extLst>
          </p:cNvPr>
          <p:cNvSpPr>
            <a:spLocks noGrp="1"/>
          </p:cNvSpPr>
          <p:nvPr>
            <p:ph type="sldNum" sz="quarter" idx="7"/>
          </p:nvPr>
        </p:nvSpPr>
        <p:spPr>
          <a:xfrm>
            <a:off x="7699248" y="7033450"/>
            <a:ext cx="2459482" cy="37814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IN" smtClean="0"/>
              <a:pPr/>
              <a:t>98</a:t>
            </a:fld>
            <a:endParaRPr lang="en-IN" dirty="0"/>
          </a:p>
        </p:txBody>
      </p:sp>
      <p:sp>
        <p:nvSpPr>
          <p:cNvPr id="6" name="Rectangle 5">
            <a:extLst>
              <a:ext uri="{FF2B5EF4-FFF2-40B4-BE49-F238E27FC236}">
                <a16:creationId xmlns:a16="http://schemas.microsoft.com/office/drawing/2014/main" id="{0EB2C6D1-D3DC-4CB1-AC67-DB710FE78885}"/>
              </a:ext>
            </a:extLst>
          </p:cNvPr>
          <p:cNvSpPr/>
          <p:nvPr/>
        </p:nvSpPr>
        <p:spPr>
          <a:xfrm>
            <a:off x="397565" y="212035"/>
            <a:ext cx="11065565" cy="6559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7191320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028A-EEF7-4D23-A46C-25E46E54B38D}"/>
              </a:ext>
            </a:extLst>
          </p:cNvPr>
          <p:cNvSpPr>
            <a:spLocks noGrp="1"/>
          </p:cNvSpPr>
          <p:nvPr>
            <p:ph type="title"/>
          </p:nvPr>
        </p:nvSpPr>
        <p:spPr>
          <a:xfrm>
            <a:off x="838200" y="110836"/>
            <a:ext cx="10515600" cy="748146"/>
          </a:xfrm>
        </p:spPr>
        <p:txBody>
          <a:bodyPr>
            <a:normAutofit fontScale="90000"/>
          </a:bodyPr>
          <a:lstStyle/>
          <a:p>
            <a:r>
              <a:rPr lang="en-US" sz="3600" b="1" dirty="0"/>
              <a:t>Using outcome assessment for improvement – an example</a:t>
            </a:r>
            <a:endParaRPr lang="en-IN" sz="3600" b="1" dirty="0"/>
          </a:p>
        </p:txBody>
      </p:sp>
      <p:sp>
        <p:nvSpPr>
          <p:cNvPr id="3" name="Content Placeholder 2">
            <a:extLst>
              <a:ext uri="{FF2B5EF4-FFF2-40B4-BE49-F238E27FC236}">
                <a16:creationId xmlns:a16="http://schemas.microsoft.com/office/drawing/2014/main" id="{A5D71A01-45DC-441C-B06F-6CCD906E208B}"/>
              </a:ext>
            </a:extLst>
          </p:cNvPr>
          <p:cNvSpPr>
            <a:spLocks noGrp="1"/>
          </p:cNvSpPr>
          <p:nvPr>
            <p:ph idx="1"/>
          </p:nvPr>
        </p:nvSpPr>
        <p:spPr>
          <a:xfrm>
            <a:off x="658091" y="858982"/>
            <a:ext cx="10515600" cy="5735782"/>
          </a:xfrm>
        </p:spPr>
        <p:txBody>
          <a:bodyPr/>
          <a:lstStyle/>
          <a:p>
            <a:pPr marL="0" indent="0">
              <a:buNone/>
            </a:pPr>
            <a:r>
              <a:rPr lang="en-US" dirty="0"/>
              <a:t>From an SAR of civil Engineering program (accreditation completed)</a:t>
            </a:r>
          </a:p>
          <a:p>
            <a:pPr marL="0" indent="0">
              <a:buNone/>
            </a:pPr>
            <a:r>
              <a:rPr lang="en-IN" dirty="0"/>
              <a:t>PO1: Engineering knowledge: Apply knowledge of mathematics, science, engineering fundamentals, and an engineering specialization for the solution of complex engineering problems. </a:t>
            </a:r>
          </a:p>
          <a:p>
            <a:pPr marL="0" indent="0">
              <a:buNone/>
            </a:pPr>
            <a:r>
              <a:rPr lang="en-IN" dirty="0"/>
              <a:t>Target:	2.5	 Calculated attainment:	2.3</a:t>
            </a:r>
          </a:p>
          <a:p>
            <a:pPr marL="0" indent="0">
              <a:buNone/>
            </a:pPr>
            <a:r>
              <a:rPr lang="en-IN" dirty="0"/>
              <a:t>The overall attainment of PO1 is near but below the target value; </a:t>
            </a:r>
          </a:p>
          <a:p>
            <a:pPr marL="0" indent="0">
              <a:buNone/>
            </a:pPr>
            <a:r>
              <a:rPr lang="en-IN" dirty="0"/>
              <a:t>The foundation course Mechanics of Materials (CVC202) has CO attainment below the target. Mathematical courses - Statistics and Integral Transforms (MAC209) and Numerical Methods and Partial Differential Equations (MAC213) have attainment below the target value.  These are impacting the PO attainment. </a:t>
            </a:r>
          </a:p>
          <a:p>
            <a:pPr marL="0" indent="0">
              <a:buNone/>
            </a:pPr>
            <a:r>
              <a:rPr lang="en-IN" dirty="0"/>
              <a:t>Actions identified are – </a:t>
            </a:r>
            <a:r>
              <a:rPr lang="en-IN" dirty="0">
                <a:solidFill>
                  <a:srgbClr val="FF0000"/>
                </a:solidFill>
              </a:rPr>
              <a:t>on the next slide</a:t>
            </a:r>
            <a:endParaRPr lang="en-IN" dirty="0"/>
          </a:p>
          <a:p>
            <a:pPr marL="0" indent="0">
              <a:buNone/>
            </a:pPr>
            <a:endParaRPr lang="en-US" dirty="0"/>
          </a:p>
          <a:p>
            <a:pPr marL="0" indent="0">
              <a:buNone/>
            </a:pPr>
            <a:endParaRPr lang="en-US" dirty="0"/>
          </a:p>
          <a:p>
            <a:pPr marL="0" indent="0">
              <a:buNone/>
            </a:pPr>
            <a:endParaRPr lang="en-IN" dirty="0"/>
          </a:p>
        </p:txBody>
      </p:sp>
      <p:sp>
        <p:nvSpPr>
          <p:cNvPr id="6" name="Rectangle 5">
            <a:extLst>
              <a:ext uri="{FF2B5EF4-FFF2-40B4-BE49-F238E27FC236}">
                <a16:creationId xmlns:a16="http://schemas.microsoft.com/office/drawing/2014/main" id="{3F6C2558-C01C-4FFE-A1C9-7A0C9956940D}"/>
              </a:ext>
            </a:extLst>
          </p:cNvPr>
          <p:cNvSpPr/>
          <p:nvPr/>
        </p:nvSpPr>
        <p:spPr>
          <a:xfrm>
            <a:off x="490330" y="110836"/>
            <a:ext cx="10683361" cy="6636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296404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18795</Words>
  <Application>Microsoft Office PowerPoint</Application>
  <PresentationFormat>Widescreen</PresentationFormat>
  <Paragraphs>2711</Paragraphs>
  <Slides>133</Slides>
  <Notes>61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133</vt:i4>
      </vt:variant>
    </vt:vector>
  </HeadingPairs>
  <TitlesOfParts>
    <vt:vector size="149" baseType="lpstr">
      <vt:lpstr>ACalibri Light (Headings)</vt:lpstr>
      <vt:lpstr>Arial</vt:lpstr>
      <vt:lpstr>Arial</vt:lpstr>
      <vt:lpstr>Arial Narrow</vt:lpstr>
      <vt:lpstr>Calibri</vt:lpstr>
      <vt:lpstr>Calibri Light</vt:lpstr>
      <vt:lpstr>Cambria</vt:lpstr>
      <vt:lpstr>Carlito</vt:lpstr>
      <vt:lpstr>Century Gothic</vt:lpstr>
      <vt:lpstr>Corbel Light</vt:lpstr>
      <vt:lpstr>gotham_light</vt:lpstr>
      <vt:lpstr>Gothic Uralic</vt:lpstr>
      <vt:lpstr>Symbol</vt:lpstr>
      <vt:lpstr>TeXGyreAdventor</vt:lpstr>
      <vt:lpstr>Times New Roman</vt:lpstr>
      <vt:lpstr>Office Theme</vt:lpstr>
      <vt:lpstr>Orientation Webinar on Outcome Based Education and Accreditation for Program Evaluators (PEVs)</vt:lpstr>
      <vt:lpstr>  Purposes and Premises of OBE</vt:lpstr>
      <vt:lpstr>  OBE  overview/model</vt:lpstr>
      <vt:lpstr>Program Educational Objectives - PEOs</vt:lpstr>
      <vt:lpstr> PEO Example – Aeronautical Engineering</vt:lpstr>
      <vt:lpstr>PEO EXAMPLE: CIVIL ENGINEERING</vt:lpstr>
      <vt:lpstr>Department Mission - Example</vt:lpstr>
      <vt:lpstr>   PEO –Mission Map (explanation)</vt:lpstr>
      <vt:lpstr> PEO-Mission Map (Example contd..)</vt:lpstr>
      <vt:lpstr>PowerPoint Presentation</vt:lpstr>
      <vt:lpstr>PowerPoint Presentation</vt:lpstr>
      <vt:lpstr>  PSOs – An Example (Civil Engineering)</vt:lpstr>
      <vt:lpstr>What underpins complexity?</vt:lpstr>
      <vt:lpstr>PowerPoint Presentation</vt:lpstr>
      <vt:lpstr>   BLOOMS TAXONOMY AND ASSESSMENT</vt:lpstr>
      <vt:lpstr>PowerPoint Presentation</vt:lpstr>
      <vt:lpstr>  Course Outcomes - COs</vt:lpstr>
      <vt:lpstr>  An Example of Course Outcomes COs</vt:lpstr>
      <vt:lpstr>CO-PO mapping (connecting COs with POs)</vt:lpstr>
      <vt:lpstr> An Example CO-PO mapping (contd ..)</vt:lpstr>
      <vt:lpstr>    Writing COs</vt:lpstr>
      <vt:lpstr>Two important and useful references</vt:lpstr>
      <vt:lpstr>Examination Reform  Policy</vt:lpstr>
      <vt:lpstr>TABLE OF CONTENTS</vt:lpstr>
      <vt:lpstr>TABLE OF CONTENTS</vt:lpstr>
      <vt:lpstr>ASSESSMENT STRATEGY FOR OUTCOME-BASED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APPENDIX-A</vt:lpstr>
      <vt:lpstr>PowerPoint Presentation</vt:lpstr>
      <vt:lpstr>APPENDIX-B Sample questions for Bloom’s Taxonomy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APPENDIX-C Model Question Papers</vt:lpstr>
      <vt:lpstr>PowerPoint Presentation</vt:lpstr>
      <vt:lpstr>PowerPoint Presentation</vt:lpstr>
      <vt:lpstr>PowerPoint Presentation</vt:lpstr>
      <vt:lpstr>APPENDIX-D Sample Scoring Rubrics</vt:lpstr>
      <vt:lpstr>PowerPoint Presentation</vt:lpstr>
      <vt:lpstr>PowerPoint Presentation</vt:lpstr>
      <vt:lpstr>PowerPoint Presentation</vt:lpstr>
      <vt:lpstr>PowerPoint Presentation</vt:lpstr>
      <vt:lpstr>Model Question Papers</vt:lpstr>
      <vt:lpstr>Model Question Papers For Undergraduate Programs</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COURSE OUTCOMES</vt:lpstr>
      <vt:lpstr> Assessment of attainment of Outcomes</vt:lpstr>
      <vt:lpstr> Assessing attainment of POs </vt:lpstr>
      <vt:lpstr> SAR – NBA Criteria and Evaluation Scores</vt:lpstr>
      <vt:lpstr>  Course Outcomes - COs</vt:lpstr>
      <vt:lpstr>  Course Outcomes CO – An Example</vt:lpstr>
      <vt:lpstr>CO-PO mapping (connecting COs with POs)</vt:lpstr>
      <vt:lpstr> An Example CO-PO mapping (contd ..)</vt:lpstr>
      <vt:lpstr> Explanation of CO-PO mapping Example</vt:lpstr>
      <vt:lpstr>CO attainment calculation - Rubrics</vt:lpstr>
      <vt:lpstr>PowerPoint Presentation</vt:lpstr>
      <vt:lpstr>CO attainment Calculation – Example – Threshold (Rubrics)</vt:lpstr>
      <vt:lpstr>CO attainment calculation – contd..</vt:lpstr>
      <vt:lpstr> Criteria for Attainment Levels</vt:lpstr>
      <vt:lpstr>CO attainment calculation –Rubrics – Contd..</vt:lpstr>
      <vt:lpstr>CO-PO mapping (example)</vt:lpstr>
      <vt:lpstr> Procedure for PO attainment calculation</vt:lpstr>
      <vt:lpstr>Program Outcome Attainment -  Calculation</vt:lpstr>
      <vt:lpstr>PO Attainment -  Calculation</vt:lpstr>
      <vt:lpstr>Using outcome assessment for improvement – an example</vt:lpstr>
      <vt:lpstr>outcome assessment  improvement – example  contd..</vt:lpstr>
      <vt:lpstr>Improvement using PSO assessment – Example (Analysis)</vt:lpstr>
      <vt:lpstr>Improvement using PSO assessment – Example (ACTIONS)</vt:lpstr>
      <vt:lpstr>     Recap  (so far)</vt:lpstr>
      <vt:lpstr>PowerPoint Presentation</vt:lpstr>
      <vt:lpstr>   The role of PEV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Preparation  - for the visit</vt:lpstr>
      <vt:lpstr>   During the visit</vt:lpstr>
      <vt:lpstr> Report writing – towards the end of Day 2 and Exit meeting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Chinnamanur Rajamani Muthukrishnan</dc:creator>
  <cp:lastModifiedBy>Chinnamanur Rajamani Muthukrishnan</cp:lastModifiedBy>
  <cp:revision>71</cp:revision>
  <dcterms:created xsi:type="dcterms:W3CDTF">2021-01-23T02:28:09Z</dcterms:created>
  <dcterms:modified xsi:type="dcterms:W3CDTF">2021-01-31T01:54:15Z</dcterms:modified>
</cp:coreProperties>
</file>